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omments/comment1.xml" ContentType="application/vnd.openxmlformats-officedocument.presentationml.comment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 id="2147483848" r:id="rId5"/>
    <p:sldMasterId id="2147483862" r:id="rId6"/>
    <p:sldMasterId id="2147483875" r:id="rId7"/>
    <p:sldMasterId id="2147483889" r:id="rId8"/>
    <p:sldMasterId id="2147483902" r:id="rId9"/>
    <p:sldMasterId id="2147483914" r:id="rId10"/>
    <p:sldMasterId id="2147483920" r:id="rId11"/>
  </p:sldMasterIdLst>
  <p:notesMasterIdLst>
    <p:notesMasterId r:id="rId112"/>
  </p:notesMasterIdLst>
  <p:handoutMasterIdLst>
    <p:handoutMasterId r:id="rId113"/>
  </p:handoutMasterIdLst>
  <p:sldIdLst>
    <p:sldId id="260" r:id="rId12"/>
    <p:sldId id="259" r:id="rId13"/>
    <p:sldId id="352" r:id="rId14"/>
    <p:sldId id="420" r:id="rId15"/>
    <p:sldId id="515" r:id="rId16"/>
    <p:sldId id="436" r:id="rId17"/>
    <p:sldId id="265" r:id="rId18"/>
    <p:sldId id="527" r:id="rId19"/>
    <p:sldId id="514" r:id="rId20"/>
    <p:sldId id="377" r:id="rId21"/>
    <p:sldId id="403" r:id="rId22"/>
    <p:sldId id="379" r:id="rId23"/>
    <p:sldId id="516" r:id="rId24"/>
    <p:sldId id="404" r:id="rId25"/>
    <p:sldId id="479" r:id="rId26"/>
    <p:sldId id="357" r:id="rId27"/>
    <p:sldId id="439" r:id="rId28"/>
    <p:sldId id="410" r:id="rId29"/>
    <p:sldId id="359" r:id="rId30"/>
    <p:sldId id="526" r:id="rId31"/>
    <p:sldId id="358" r:id="rId32"/>
    <p:sldId id="485" r:id="rId33"/>
    <p:sldId id="512" r:id="rId34"/>
    <p:sldId id="505" r:id="rId35"/>
    <p:sldId id="440" r:id="rId36"/>
    <p:sldId id="494" r:id="rId37"/>
    <p:sldId id="495" r:id="rId38"/>
    <p:sldId id="496" r:id="rId39"/>
    <p:sldId id="497" r:id="rId40"/>
    <p:sldId id="498" r:id="rId41"/>
    <p:sldId id="441" r:id="rId42"/>
    <p:sldId id="487" r:id="rId43"/>
    <p:sldId id="488" r:id="rId44"/>
    <p:sldId id="462" r:id="rId45"/>
    <p:sldId id="268" r:id="rId46"/>
    <p:sldId id="459" r:id="rId47"/>
    <p:sldId id="458" r:id="rId48"/>
    <p:sldId id="267" r:id="rId49"/>
    <p:sldId id="269" r:id="rId50"/>
    <p:sldId id="270" r:id="rId51"/>
    <p:sldId id="271" r:id="rId52"/>
    <p:sldId id="513" r:id="rId53"/>
    <p:sldId id="445" r:id="rId54"/>
    <p:sldId id="446" r:id="rId55"/>
    <p:sldId id="448" r:id="rId56"/>
    <p:sldId id="456" r:id="rId57"/>
    <p:sldId id="449" r:id="rId58"/>
    <p:sldId id="450" r:id="rId59"/>
    <p:sldId id="290" r:id="rId60"/>
    <p:sldId id="452" r:id="rId61"/>
    <p:sldId id="524" r:id="rId62"/>
    <p:sldId id="523" r:id="rId63"/>
    <p:sldId id="454" r:id="rId64"/>
    <p:sldId id="525" r:id="rId65"/>
    <p:sldId id="431" r:id="rId66"/>
    <p:sldId id="389" r:id="rId67"/>
    <p:sldId id="361" r:id="rId68"/>
    <p:sldId id="491" r:id="rId69"/>
    <p:sldId id="381" r:id="rId70"/>
    <p:sldId id="330" r:id="rId71"/>
    <p:sldId id="510" r:id="rId72"/>
    <p:sldId id="316" r:id="rId73"/>
    <p:sldId id="370" r:id="rId74"/>
    <p:sldId id="372" r:id="rId75"/>
    <p:sldId id="507" r:id="rId76"/>
    <p:sldId id="483" r:id="rId77"/>
    <p:sldId id="506" r:id="rId78"/>
    <p:sldId id="430" r:id="rId79"/>
    <p:sldId id="375" r:id="rId80"/>
    <p:sldId id="503" r:id="rId81"/>
    <p:sldId id="415" r:id="rId82"/>
    <p:sldId id="429" r:id="rId83"/>
    <p:sldId id="475" r:id="rId84"/>
    <p:sldId id="402" r:id="rId85"/>
    <p:sldId id="426" r:id="rId86"/>
    <p:sldId id="455" r:id="rId87"/>
    <p:sldId id="457" r:id="rId88"/>
    <p:sldId id="471" r:id="rId89"/>
    <p:sldId id="508" r:id="rId90"/>
    <p:sldId id="416" r:id="rId91"/>
    <p:sldId id="511" r:id="rId92"/>
    <p:sldId id="473" r:id="rId93"/>
    <p:sldId id="417" r:id="rId94"/>
    <p:sldId id="342" r:id="rId95"/>
    <p:sldId id="492" r:id="rId96"/>
    <p:sldId id="349" r:id="rId97"/>
    <p:sldId id="461" r:id="rId98"/>
    <p:sldId id="344" r:id="rId99"/>
    <p:sldId id="522" r:id="rId100"/>
    <p:sldId id="348" r:id="rId101"/>
    <p:sldId id="490" r:id="rId102"/>
    <p:sldId id="484" r:id="rId103"/>
    <p:sldId id="489" r:id="rId104"/>
    <p:sldId id="467" r:id="rId105"/>
    <p:sldId id="466" r:id="rId106"/>
    <p:sldId id="519" r:id="rId107"/>
    <p:sldId id="520" r:id="rId108"/>
    <p:sldId id="504" r:id="rId109"/>
    <p:sldId id="464" r:id="rId110"/>
    <p:sldId id="499" r:id="rId11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SOR, Dave (DERBYSHIRE HEALTHCARE NHS FOUNDATION TRUST)" initials="ED(HNFT" lastIdx="4" clrIdx="0">
    <p:extLst>
      <p:ext uri="{19B8F6BF-5375-455C-9EA6-DF929625EA0E}">
        <p15:presenceInfo xmlns:p15="http://schemas.microsoft.com/office/powerpoint/2012/main" userId="S::dave.ensor@nhs.net::76eb5a27-7d61-4a89-8d3a-7300f62c3e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7C92"/>
    <a:srgbClr val="00395A"/>
    <a:srgbClr val="74CBC8"/>
    <a:srgbClr val="F58220"/>
    <a:srgbClr val="DC83A6"/>
    <a:srgbClr val="6052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0E83ED-C6F5-4FAC-ADBA-372DC0BB170A}" v="28" dt="2021-12-16T09:03:47.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10" autoAdjust="0"/>
    <p:restoredTop sz="84045" autoAdjust="0"/>
  </p:normalViewPr>
  <p:slideViewPr>
    <p:cSldViewPr>
      <p:cViewPr varScale="1">
        <p:scale>
          <a:sx n="59" d="100"/>
          <a:sy n="59" d="100"/>
        </p:scale>
        <p:origin x="588" y="78"/>
      </p:cViewPr>
      <p:guideLst>
        <p:guide orient="horz" pos="2160"/>
        <p:guide pos="2880"/>
      </p:guideLst>
    </p:cSldViewPr>
  </p:slideViewPr>
  <p:notesTextViewPr>
    <p:cViewPr>
      <p:scale>
        <a:sx n="1" d="1"/>
        <a:sy n="1" d="1"/>
      </p:scale>
      <p:origin x="0" y="0"/>
    </p:cViewPr>
  </p:notesTextViewPr>
  <p:sorterViewPr>
    <p:cViewPr>
      <p:scale>
        <a:sx n="100" d="100"/>
        <a:sy n="100" d="100"/>
      </p:scale>
      <p:origin x="0" y="-17352"/>
    </p:cViewPr>
  </p:sorterViewPr>
  <p:notesViewPr>
    <p:cSldViewPr snapToGrid="0" snapToObjects="1">
      <p:cViewPr varScale="1">
        <p:scale>
          <a:sx n="101" d="100"/>
          <a:sy n="101" d="100"/>
        </p:scale>
        <p:origin x="-448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theme" Target="theme/theme1.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notesMaster" Target="notesMasters/notesMaster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commentAuthors" Target="commentAuthors.xml"/><Relationship Id="rId119"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presProps" Target="presProp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SOR, Dave (DERBYSHIRE HEALTHCARE NHS FOUNDATION TRUST)" userId="76eb5a27-7d61-4a89-8d3a-7300f62c3e87" providerId="ADAL" clId="{E20E83ED-C6F5-4FAC-ADBA-372DC0BB170A}"/>
    <pc:docChg chg="custSel modSld">
      <pc:chgData name="ENSOR, Dave (DERBYSHIRE HEALTHCARE NHS FOUNDATION TRUST)" userId="76eb5a27-7d61-4a89-8d3a-7300f62c3e87" providerId="ADAL" clId="{E20E83ED-C6F5-4FAC-ADBA-372DC0BB170A}" dt="2021-12-16T09:03:47.312" v="94"/>
      <pc:docMkLst>
        <pc:docMk/>
      </pc:docMkLst>
      <pc:sldChg chg="modAnim">
        <pc:chgData name="ENSOR, Dave (DERBYSHIRE HEALTHCARE NHS FOUNDATION TRUST)" userId="76eb5a27-7d61-4a89-8d3a-7300f62c3e87" providerId="ADAL" clId="{E20E83ED-C6F5-4FAC-ADBA-372DC0BB170A}" dt="2021-12-16T09:02:16.412" v="89"/>
        <pc:sldMkLst>
          <pc:docMk/>
          <pc:sldMk cId="4208750762" sldId="259"/>
        </pc:sldMkLst>
      </pc:sldChg>
      <pc:sldChg chg="addSp delSp modSp mod modNotesTx">
        <pc:chgData name="ENSOR, Dave (DERBYSHIRE HEALTHCARE NHS FOUNDATION TRUST)" userId="76eb5a27-7d61-4a89-8d3a-7300f62c3e87" providerId="ADAL" clId="{E20E83ED-C6F5-4FAC-ADBA-372DC0BB170A}" dt="2021-12-14T09:00:27.486" v="53" actId="20577"/>
        <pc:sldMkLst>
          <pc:docMk/>
          <pc:sldMk cId="438646674" sldId="344"/>
        </pc:sldMkLst>
        <pc:spChg chg="add mod">
          <ac:chgData name="ENSOR, Dave (DERBYSHIRE HEALTHCARE NHS FOUNDATION TRUST)" userId="76eb5a27-7d61-4a89-8d3a-7300f62c3e87" providerId="ADAL" clId="{E20E83ED-C6F5-4FAC-ADBA-372DC0BB170A}" dt="2021-12-14T08:58:15.669" v="4" actId="14100"/>
          <ac:spMkLst>
            <pc:docMk/>
            <pc:sldMk cId="438646674" sldId="344"/>
            <ac:spMk id="2" creationId="{ADB23870-A0F2-4F1F-A81E-F53AD30EB65D}"/>
          </ac:spMkLst>
        </pc:spChg>
        <pc:spChg chg="add mod">
          <ac:chgData name="ENSOR, Dave (DERBYSHIRE HEALTHCARE NHS FOUNDATION TRUST)" userId="76eb5a27-7d61-4a89-8d3a-7300f62c3e87" providerId="ADAL" clId="{E20E83ED-C6F5-4FAC-ADBA-372DC0BB170A}" dt="2021-12-14T08:59:10.208" v="39" actId="1076"/>
          <ac:spMkLst>
            <pc:docMk/>
            <pc:sldMk cId="438646674" sldId="344"/>
            <ac:spMk id="3" creationId="{FF90974D-1FED-4438-86CF-B8A5374CE84C}"/>
          </ac:spMkLst>
        </pc:spChg>
        <pc:spChg chg="del">
          <ac:chgData name="ENSOR, Dave (DERBYSHIRE HEALTHCARE NHS FOUNDATION TRUST)" userId="76eb5a27-7d61-4a89-8d3a-7300f62c3e87" providerId="ADAL" clId="{E20E83ED-C6F5-4FAC-ADBA-372DC0BB170A}" dt="2021-12-14T08:57:57.063" v="0" actId="478"/>
          <ac:spMkLst>
            <pc:docMk/>
            <pc:sldMk cId="438646674" sldId="344"/>
            <ac:spMk id="4" creationId="{8B2DE9D3-00D2-4389-B74B-F74A92D748B6}"/>
          </ac:spMkLst>
        </pc:spChg>
        <pc:spChg chg="del">
          <ac:chgData name="ENSOR, Dave (DERBYSHIRE HEALTHCARE NHS FOUNDATION TRUST)" userId="76eb5a27-7d61-4a89-8d3a-7300f62c3e87" providerId="ADAL" clId="{E20E83ED-C6F5-4FAC-ADBA-372DC0BB170A}" dt="2021-12-14T08:58:00.249" v="1" actId="478"/>
          <ac:spMkLst>
            <pc:docMk/>
            <pc:sldMk cId="438646674" sldId="344"/>
            <ac:spMk id="5" creationId="{44A84094-5481-47D5-A8B2-315D7CCA2B10}"/>
          </ac:spMkLst>
        </pc:spChg>
        <pc:spChg chg="add mod">
          <ac:chgData name="ENSOR, Dave (DERBYSHIRE HEALTHCARE NHS FOUNDATION TRUST)" userId="76eb5a27-7d61-4a89-8d3a-7300f62c3e87" providerId="ADAL" clId="{E20E83ED-C6F5-4FAC-ADBA-372DC0BB170A}" dt="2021-12-14T08:58:47.776" v="10" actId="14100"/>
          <ac:spMkLst>
            <pc:docMk/>
            <pc:sldMk cId="438646674" sldId="344"/>
            <ac:spMk id="6" creationId="{6ADCB9C8-4471-4A32-980E-3D3607DF3BB3}"/>
          </ac:spMkLst>
        </pc:spChg>
        <pc:spChg chg="mod">
          <ac:chgData name="ENSOR, Dave (DERBYSHIRE HEALTHCARE NHS FOUNDATION TRUST)" userId="76eb5a27-7d61-4a89-8d3a-7300f62c3e87" providerId="ADAL" clId="{E20E83ED-C6F5-4FAC-ADBA-372DC0BB170A}" dt="2021-12-14T08:59:01.412" v="38" actId="20577"/>
          <ac:spMkLst>
            <pc:docMk/>
            <pc:sldMk cId="438646674" sldId="344"/>
            <ac:spMk id="27" creationId="{AD958812-C421-4025-B7A7-D028D0EF2108}"/>
          </ac:spMkLst>
        </pc:spChg>
      </pc:sldChg>
      <pc:sldChg chg="modNotesTx">
        <pc:chgData name="ENSOR, Dave (DERBYSHIRE HEALTHCARE NHS FOUNDATION TRUST)" userId="76eb5a27-7d61-4a89-8d3a-7300f62c3e87" providerId="ADAL" clId="{E20E83ED-C6F5-4FAC-ADBA-372DC0BB170A}" dt="2021-12-15T13:02:38.350" v="86" actId="20577"/>
        <pc:sldMkLst>
          <pc:docMk/>
          <pc:sldMk cId="580244730" sldId="415"/>
        </pc:sldMkLst>
      </pc:sldChg>
      <pc:sldChg chg="modAnim">
        <pc:chgData name="ENSOR, Dave (DERBYSHIRE HEALTHCARE NHS FOUNDATION TRUST)" userId="76eb5a27-7d61-4a89-8d3a-7300f62c3e87" providerId="ADAL" clId="{E20E83ED-C6F5-4FAC-ADBA-372DC0BB170A}" dt="2021-12-16T09:03:47.312" v="94"/>
        <pc:sldMkLst>
          <pc:docMk/>
          <pc:sldMk cId="1579887287" sldId="439"/>
        </pc:sldMkLst>
      </pc:sldChg>
      <pc:sldChg chg="modSp">
        <pc:chgData name="ENSOR, Dave (DERBYSHIRE HEALTHCARE NHS FOUNDATION TRUST)" userId="76eb5a27-7d61-4a89-8d3a-7300f62c3e87" providerId="ADAL" clId="{E20E83ED-C6F5-4FAC-ADBA-372DC0BB170A}" dt="2021-12-15T13:01:32.216" v="60" actId="20577"/>
        <pc:sldMkLst>
          <pc:docMk/>
          <pc:sldMk cId="1034166832" sldId="503"/>
        </pc:sldMkLst>
        <pc:spChg chg="mod">
          <ac:chgData name="ENSOR, Dave (DERBYSHIRE HEALTHCARE NHS FOUNDATION TRUST)" userId="76eb5a27-7d61-4a89-8d3a-7300f62c3e87" providerId="ADAL" clId="{E20E83ED-C6F5-4FAC-ADBA-372DC0BB170A}" dt="2021-12-15T13:01:32.216" v="60" actId="20577"/>
          <ac:spMkLst>
            <pc:docMk/>
            <pc:sldMk cId="1034166832" sldId="503"/>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Derbyshire</c:v>
                </c:pt>
              </c:strCache>
            </c:strRef>
          </c:tx>
          <c:spPr>
            <a:solidFill>
              <a:schemeClr val="accent1"/>
            </a:solidFill>
            <a:ln>
              <a:noFill/>
            </a:ln>
            <a:effectLst/>
          </c:spPr>
          <c:invertIfNegative val="0"/>
          <c:cat>
            <c:strRef>
              <c:f>Sheet1!$A$2:$A$11</c:f>
              <c:strCache>
                <c:ptCount val="10"/>
                <c:pt idx="0">
                  <c:v>Modern slavery</c:v>
                </c:pt>
                <c:pt idx="1">
                  <c:v>Discriminatory abuse</c:v>
                </c:pt>
                <c:pt idx="2">
                  <c:v>Organisational abuse</c:v>
                </c:pt>
                <c:pt idx="3">
                  <c:v>Sexual abuse &amp; exploitation</c:v>
                </c:pt>
                <c:pt idx="4">
                  <c:v>Domestic abuse</c:v>
                </c:pt>
                <c:pt idx="5">
                  <c:v>Self neglect</c:v>
                </c:pt>
                <c:pt idx="6">
                  <c:v>Psychological abuse</c:v>
                </c:pt>
                <c:pt idx="7">
                  <c:v>Financial abuse</c:v>
                </c:pt>
                <c:pt idx="8">
                  <c:v>Physical abuse</c:v>
                </c:pt>
                <c:pt idx="9">
                  <c:v>Neglect &amp; Act of omission</c:v>
                </c:pt>
              </c:strCache>
            </c:strRef>
          </c:cat>
          <c:val>
            <c:numRef>
              <c:f>Sheet1!$B$2:$B$11</c:f>
              <c:numCache>
                <c:formatCode>General</c:formatCode>
                <c:ptCount val="10"/>
                <c:pt idx="0">
                  <c:v>0.2</c:v>
                </c:pt>
                <c:pt idx="1">
                  <c:v>0.7</c:v>
                </c:pt>
                <c:pt idx="2">
                  <c:v>4</c:v>
                </c:pt>
                <c:pt idx="3">
                  <c:v>6</c:v>
                </c:pt>
                <c:pt idx="4">
                  <c:v>5.4</c:v>
                </c:pt>
                <c:pt idx="5">
                  <c:v>10</c:v>
                </c:pt>
                <c:pt idx="6">
                  <c:v>13.3</c:v>
                </c:pt>
                <c:pt idx="7">
                  <c:v>11.6</c:v>
                </c:pt>
                <c:pt idx="8">
                  <c:v>21.9</c:v>
                </c:pt>
                <c:pt idx="9">
                  <c:v>27.8</c:v>
                </c:pt>
              </c:numCache>
            </c:numRef>
          </c:val>
          <c:extLst>
            <c:ext xmlns:c16="http://schemas.microsoft.com/office/drawing/2014/chart" uri="{C3380CC4-5D6E-409C-BE32-E72D297353CC}">
              <c16:uniqueId val="{00000000-A78C-4A61-9BD8-40045498EBBA}"/>
            </c:ext>
          </c:extLst>
        </c:ser>
        <c:ser>
          <c:idx val="1"/>
          <c:order val="1"/>
          <c:tx>
            <c:strRef>
              <c:f>Sheet1!$C$1</c:f>
              <c:strCache>
                <c:ptCount val="1"/>
                <c:pt idx="0">
                  <c:v>Derby City</c:v>
                </c:pt>
              </c:strCache>
            </c:strRef>
          </c:tx>
          <c:spPr>
            <a:solidFill>
              <a:schemeClr val="accent2"/>
            </a:solidFill>
            <a:ln>
              <a:noFill/>
            </a:ln>
            <a:effectLst/>
          </c:spPr>
          <c:invertIfNegative val="0"/>
          <c:cat>
            <c:strRef>
              <c:f>Sheet1!$A$2:$A$11</c:f>
              <c:strCache>
                <c:ptCount val="10"/>
                <c:pt idx="0">
                  <c:v>Modern slavery</c:v>
                </c:pt>
                <c:pt idx="1">
                  <c:v>Discriminatory abuse</c:v>
                </c:pt>
                <c:pt idx="2">
                  <c:v>Organisational abuse</c:v>
                </c:pt>
                <c:pt idx="3">
                  <c:v>Sexual abuse &amp; exploitation</c:v>
                </c:pt>
                <c:pt idx="4">
                  <c:v>Domestic abuse</c:v>
                </c:pt>
                <c:pt idx="5">
                  <c:v>Self neglect</c:v>
                </c:pt>
                <c:pt idx="6">
                  <c:v>Psychological abuse</c:v>
                </c:pt>
                <c:pt idx="7">
                  <c:v>Financial abuse</c:v>
                </c:pt>
                <c:pt idx="8">
                  <c:v>Physical abuse</c:v>
                </c:pt>
                <c:pt idx="9">
                  <c:v>Neglect &amp; Act of omission</c:v>
                </c:pt>
              </c:strCache>
            </c:strRef>
          </c:cat>
          <c:val>
            <c:numRef>
              <c:f>Sheet1!$C$2:$C$11</c:f>
              <c:numCache>
                <c:formatCode>General</c:formatCode>
                <c:ptCount val="10"/>
                <c:pt idx="0">
                  <c:v>0.1</c:v>
                </c:pt>
                <c:pt idx="1">
                  <c:v>0.1</c:v>
                </c:pt>
                <c:pt idx="2">
                  <c:v>6</c:v>
                </c:pt>
                <c:pt idx="3">
                  <c:v>5</c:v>
                </c:pt>
                <c:pt idx="4">
                  <c:v>8</c:v>
                </c:pt>
                <c:pt idx="5">
                  <c:v>14</c:v>
                </c:pt>
                <c:pt idx="6">
                  <c:v>12</c:v>
                </c:pt>
                <c:pt idx="7">
                  <c:v>11</c:v>
                </c:pt>
                <c:pt idx="8">
                  <c:v>14</c:v>
                </c:pt>
                <c:pt idx="9">
                  <c:v>28</c:v>
                </c:pt>
              </c:numCache>
            </c:numRef>
          </c:val>
          <c:extLst>
            <c:ext xmlns:c16="http://schemas.microsoft.com/office/drawing/2014/chart" uri="{C3380CC4-5D6E-409C-BE32-E72D297353CC}">
              <c16:uniqueId val="{00000001-A78C-4A61-9BD8-40045498EBBA}"/>
            </c:ext>
          </c:extLst>
        </c:ser>
        <c:dLbls>
          <c:showLegendKey val="0"/>
          <c:showVal val="0"/>
          <c:showCatName val="0"/>
          <c:showSerName val="0"/>
          <c:showPercent val="0"/>
          <c:showBubbleSize val="0"/>
        </c:dLbls>
        <c:gapWidth val="110"/>
        <c:axId val="323791407"/>
        <c:axId val="309831519"/>
      </c:barChart>
      <c:catAx>
        <c:axId val="3237914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9831519"/>
        <c:crosses val="autoZero"/>
        <c:auto val="1"/>
        <c:lblAlgn val="ctr"/>
        <c:lblOffset val="100"/>
        <c:noMultiLvlLbl val="0"/>
      </c:catAx>
      <c:valAx>
        <c:axId val="3098315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3791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1-23T09:11:22.516" idx="2">
    <p:pos x="10" y="10"/>
    <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00D96C-69FF-45FC-AAFE-9515122ECB87}" type="doc">
      <dgm:prSet loTypeId="urn:microsoft.com/office/officeart/2005/8/layout/radial1" loCatId="relationship" qsTypeId="urn:microsoft.com/office/officeart/2005/8/quickstyle/3d9" qsCatId="3D" csTypeId="urn:microsoft.com/office/officeart/2005/8/colors/colorful1" csCatId="colorful" phldr="1"/>
      <dgm:spPr/>
      <dgm:t>
        <a:bodyPr/>
        <a:lstStyle/>
        <a:p>
          <a:endParaRPr lang="en-GB"/>
        </a:p>
      </dgm:t>
    </dgm:pt>
    <dgm:pt modelId="{D6DD0D4A-8021-48F1-95EA-CC89715139ED}">
      <dgm:prSet phldrT="[Text]"/>
      <dgm:spPr/>
      <dgm:t>
        <a:bodyPr/>
        <a:lstStyle/>
        <a:p>
          <a:r>
            <a:rPr lang="en-GB" b="1" dirty="0">
              <a:latin typeface="Arial" panose="020B0604020202020204" pitchFamily="34" charset="0"/>
              <a:cs typeface="Arial" panose="020B0604020202020204" pitchFamily="34" charset="0"/>
            </a:rPr>
            <a:t>Marc</a:t>
          </a:r>
        </a:p>
      </dgm:t>
    </dgm:pt>
    <dgm:pt modelId="{51DB73D4-A9FB-4FA4-808B-AC4061B65E28}" type="parTrans" cxnId="{E32AEA5F-041E-448E-9DEE-3AD1FC26845A}">
      <dgm:prSet/>
      <dgm:spPr/>
      <dgm:t>
        <a:bodyPr/>
        <a:lstStyle/>
        <a:p>
          <a:endParaRPr lang="en-GB">
            <a:latin typeface="Arial" panose="020B0604020202020204" pitchFamily="34" charset="0"/>
            <a:cs typeface="Arial" panose="020B0604020202020204" pitchFamily="34" charset="0"/>
          </a:endParaRPr>
        </a:p>
      </dgm:t>
    </dgm:pt>
    <dgm:pt modelId="{FDE2861E-7C5E-4D60-8F51-255C267E5ABE}" type="sibTrans" cxnId="{E32AEA5F-041E-448E-9DEE-3AD1FC26845A}">
      <dgm:prSet/>
      <dgm:spPr/>
      <dgm:t>
        <a:bodyPr/>
        <a:lstStyle/>
        <a:p>
          <a:endParaRPr lang="en-GB">
            <a:latin typeface="Arial" panose="020B0604020202020204" pitchFamily="34" charset="0"/>
            <a:cs typeface="Arial" panose="020B0604020202020204" pitchFamily="34" charset="0"/>
          </a:endParaRPr>
        </a:p>
      </dgm:t>
    </dgm:pt>
    <dgm:pt modelId="{AE0784DD-B841-4685-8E00-FF762D9B1512}">
      <dgm:prSet phldrT="[Text]" custT="1"/>
      <dgm:spPr/>
      <dgm:t>
        <a:bodyPr/>
        <a:lstStyle/>
        <a:p>
          <a:r>
            <a:rPr lang="en-GB" sz="1800" b="1" dirty="0">
              <a:latin typeface="Arial" panose="020B0604020202020204" pitchFamily="34" charset="0"/>
              <a:cs typeface="Arial" panose="020B0604020202020204" pitchFamily="34" charset="0"/>
            </a:rPr>
            <a:t>Family</a:t>
          </a:r>
        </a:p>
      </dgm:t>
    </dgm:pt>
    <dgm:pt modelId="{3C5561E0-9432-4558-8822-7CBA429E9144}" type="parTrans" cxnId="{D82FF30B-67A5-4C14-9569-024D38F9A84F}">
      <dgm:prSet/>
      <dgm:spPr/>
      <dgm:t>
        <a:bodyPr/>
        <a:lstStyle/>
        <a:p>
          <a:endParaRPr lang="en-GB">
            <a:latin typeface="Arial" panose="020B0604020202020204" pitchFamily="34" charset="0"/>
            <a:cs typeface="Arial" panose="020B0604020202020204" pitchFamily="34" charset="0"/>
          </a:endParaRPr>
        </a:p>
      </dgm:t>
    </dgm:pt>
    <dgm:pt modelId="{D56CCE81-A29A-479D-AD49-585C3AECC2D0}" type="sibTrans" cxnId="{D82FF30B-67A5-4C14-9569-024D38F9A84F}">
      <dgm:prSet/>
      <dgm:spPr/>
      <dgm:t>
        <a:bodyPr/>
        <a:lstStyle/>
        <a:p>
          <a:endParaRPr lang="en-GB">
            <a:latin typeface="Arial" panose="020B0604020202020204" pitchFamily="34" charset="0"/>
            <a:cs typeface="Arial" panose="020B0604020202020204" pitchFamily="34" charset="0"/>
          </a:endParaRPr>
        </a:p>
      </dgm:t>
    </dgm:pt>
    <dgm:pt modelId="{398EF9A8-7E9E-45B7-81F4-D1785C349932}">
      <dgm:prSet phldrT="[Text]"/>
      <dgm:spPr/>
      <dgm:t>
        <a:bodyPr/>
        <a:lstStyle/>
        <a:p>
          <a:r>
            <a:rPr lang="en-GB" b="1">
              <a:latin typeface="Arial" panose="020B0604020202020204" pitchFamily="34" charset="0"/>
              <a:cs typeface="Arial" panose="020B0604020202020204" pitchFamily="34" charset="0"/>
            </a:rPr>
            <a:t>Enviro</a:t>
          </a:r>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Health</a:t>
          </a:r>
        </a:p>
      </dgm:t>
    </dgm:pt>
    <dgm:pt modelId="{5E6B9573-A40C-4F40-95A5-C24F1F3E268D}" type="parTrans" cxnId="{7C2C8531-C7D0-4824-B239-DD39E67364BF}">
      <dgm:prSet/>
      <dgm:spPr/>
      <dgm:t>
        <a:bodyPr/>
        <a:lstStyle/>
        <a:p>
          <a:endParaRPr lang="en-GB">
            <a:latin typeface="Arial" panose="020B0604020202020204" pitchFamily="34" charset="0"/>
            <a:cs typeface="Arial" panose="020B0604020202020204" pitchFamily="34" charset="0"/>
          </a:endParaRPr>
        </a:p>
      </dgm:t>
    </dgm:pt>
    <dgm:pt modelId="{83F41A12-24D8-4753-9C0E-643EBE1CFA8D}" type="sibTrans" cxnId="{7C2C8531-C7D0-4824-B239-DD39E67364BF}">
      <dgm:prSet/>
      <dgm:spPr/>
      <dgm:t>
        <a:bodyPr/>
        <a:lstStyle/>
        <a:p>
          <a:endParaRPr lang="en-GB">
            <a:latin typeface="Arial" panose="020B0604020202020204" pitchFamily="34" charset="0"/>
            <a:cs typeface="Arial" panose="020B0604020202020204" pitchFamily="34" charset="0"/>
          </a:endParaRPr>
        </a:p>
      </dgm:t>
    </dgm:pt>
    <dgm:pt modelId="{B16E5C75-FB8E-4F18-80F0-1039808E8840}">
      <dgm:prSet phldrT="[Text]"/>
      <dgm:spPr/>
      <dgm:t>
        <a:bodyPr/>
        <a:lstStyle/>
        <a:p>
          <a:r>
            <a:rPr lang="en-GB" b="1">
              <a:latin typeface="Arial" panose="020B0604020202020204" pitchFamily="34" charset="0"/>
              <a:cs typeface="Arial" panose="020B0604020202020204" pitchFamily="34" charset="0"/>
            </a:rPr>
            <a:t>Housing</a:t>
          </a:r>
          <a:endParaRPr lang="en-GB" b="1" dirty="0">
            <a:latin typeface="Arial" panose="020B0604020202020204" pitchFamily="34" charset="0"/>
            <a:cs typeface="Arial" panose="020B0604020202020204" pitchFamily="34" charset="0"/>
          </a:endParaRPr>
        </a:p>
      </dgm:t>
    </dgm:pt>
    <dgm:pt modelId="{58B229D7-61C4-48BF-962C-55C7CAC688E2}" type="parTrans" cxnId="{AF02FB21-8EAC-4440-B820-523BF42C1834}">
      <dgm:prSet/>
      <dgm:spPr/>
      <dgm:t>
        <a:bodyPr/>
        <a:lstStyle/>
        <a:p>
          <a:endParaRPr lang="en-GB">
            <a:latin typeface="Arial" panose="020B0604020202020204" pitchFamily="34" charset="0"/>
            <a:cs typeface="Arial" panose="020B0604020202020204" pitchFamily="34" charset="0"/>
          </a:endParaRPr>
        </a:p>
      </dgm:t>
    </dgm:pt>
    <dgm:pt modelId="{EED06500-80F3-4B9A-B2AF-41A8A191889B}" type="sibTrans" cxnId="{AF02FB21-8EAC-4440-B820-523BF42C1834}">
      <dgm:prSet/>
      <dgm:spPr/>
      <dgm:t>
        <a:bodyPr/>
        <a:lstStyle/>
        <a:p>
          <a:endParaRPr lang="en-GB">
            <a:latin typeface="Arial" panose="020B0604020202020204" pitchFamily="34" charset="0"/>
            <a:cs typeface="Arial" panose="020B0604020202020204" pitchFamily="34" charset="0"/>
          </a:endParaRPr>
        </a:p>
      </dgm:t>
    </dgm:pt>
    <dgm:pt modelId="{3E9DBA33-9BB4-4D94-A952-B7E2D1EDC2FE}">
      <dgm:prSet phldrT="[Text]" custT="1"/>
      <dgm:spPr/>
      <dgm:t>
        <a:bodyPr/>
        <a:lstStyle/>
        <a:p>
          <a:r>
            <a:rPr lang="en-GB" sz="1600" b="1" dirty="0">
              <a:latin typeface="Arial" panose="020B0604020202020204" pitchFamily="34" charset="0"/>
              <a:cs typeface="Arial" panose="020B0604020202020204" pitchFamily="34" charset="0"/>
            </a:rPr>
            <a:t>Police</a:t>
          </a:r>
        </a:p>
      </dgm:t>
    </dgm:pt>
    <dgm:pt modelId="{3DB02365-BF73-49F2-A1A5-3F3F841024D0}" type="parTrans" cxnId="{5C036E86-2EA7-472E-BD3D-EAD7EF264E44}">
      <dgm:prSet/>
      <dgm:spPr/>
      <dgm:t>
        <a:bodyPr/>
        <a:lstStyle/>
        <a:p>
          <a:endParaRPr lang="en-GB">
            <a:latin typeface="Arial" panose="020B0604020202020204" pitchFamily="34" charset="0"/>
            <a:cs typeface="Arial" panose="020B0604020202020204" pitchFamily="34" charset="0"/>
          </a:endParaRPr>
        </a:p>
      </dgm:t>
    </dgm:pt>
    <dgm:pt modelId="{83E37378-7951-48C8-B41C-578082545E58}" type="sibTrans" cxnId="{5C036E86-2EA7-472E-BD3D-EAD7EF264E44}">
      <dgm:prSet/>
      <dgm:spPr/>
      <dgm:t>
        <a:bodyPr/>
        <a:lstStyle/>
        <a:p>
          <a:endParaRPr lang="en-GB">
            <a:latin typeface="Arial" panose="020B0604020202020204" pitchFamily="34" charset="0"/>
            <a:cs typeface="Arial" panose="020B0604020202020204" pitchFamily="34" charset="0"/>
          </a:endParaRPr>
        </a:p>
      </dgm:t>
    </dgm:pt>
    <dgm:pt modelId="{306ECD8B-C612-4112-B34F-44ABBEDFF90A}">
      <dgm:prSet custT="1"/>
      <dgm:spPr/>
      <dgm:t>
        <a:bodyPr/>
        <a:lstStyle/>
        <a:p>
          <a:r>
            <a:rPr lang="en-GB" sz="1800" b="1" dirty="0">
              <a:latin typeface="Arial" panose="020B0604020202020204" pitchFamily="34" charset="0"/>
              <a:cs typeface="Arial" panose="020B0604020202020204" pitchFamily="34" charset="0"/>
            </a:rPr>
            <a:t>Friends</a:t>
          </a:r>
        </a:p>
      </dgm:t>
    </dgm:pt>
    <dgm:pt modelId="{31C28AB7-54C6-43B8-B55E-11C30E1A6FC3}" type="parTrans" cxnId="{E7324810-EA02-4188-BC85-BF94B25E7FF4}">
      <dgm:prSet/>
      <dgm:spPr/>
      <dgm:t>
        <a:bodyPr/>
        <a:lstStyle/>
        <a:p>
          <a:endParaRPr lang="en-GB">
            <a:latin typeface="Arial" panose="020B0604020202020204" pitchFamily="34" charset="0"/>
            <a:cs typeface="Arial" panose="020B0604020202020204" pitchFamily="34" charset="0"/>
          </a:endParaRPr>
        </a:p>
      </dgm:t>
    </dgm:pt>
    <dgm:pt modelId="{07512392-357D-462A-B916-A2EEC62FF0B8}" type="sibTrans" cxnId="{E7324810-EA02-4188-BC85-BF94B25E7FF4}">
      <dgm:prSet/>
      <dgm:spPr/>
      <dgm:t>
        <a:bodyPr/>
        <a:lstStyle/>
        <a:p>
          <a:endParaRPr lang="en-GB">
            <a:latin typeface="Arial" panose="020B0604020202020204" pitchFamily="34" charset="0"/>
            <a:cs typeface="Arial" panose="020B0604020202020204" pitchFamily="34" charset="0"/>
          </a:endParaRPr>
        </a:p>
      </dgm:t>
    </dgm:pt>
    <dgm:pt modelId="{1B554264-9AAC-40AC-9B5A-26CEE17E901D}">
      <dgm:prSet custT="1"/>
      <dgm:spPr/>
      <dgm:t>
        <a:bodyPr/>
        <a:lstStyle/>
        <a:p>
          <a:r>
            <a:rPr lang="en-GB" sz="1600" b="1" dirty="0">
              <a:latin typeface="Arial" panose="020B0604020202020204" pitchFamily="34" charset="0"/>
              <a:cs typeface="Arial" panose="020B0604020202020204" pitchFamily="34" charset="0"/>
            </a:rPr>
            <a:t>Fire &amp; Rescue Service</a:t>
          </a:r>
        </a:p>
      </dgm:t>
    </dgm:pt>
    <dgm:pt modelId="{C99D4176-6B22-4961-B104-A9CDAFF5FA69}" type="parTrans" cxnId="{5692D05A-5817-4655-8012-85633A8DE55A}">
      <dgm:prSet/>
      <dgm:spPr/>
      <dgm:t>
        <a:bodyPr/>
        <a:lstStyle/>
        <a:p>
          <a:endParaRPr lang="en-GB">
            <a:latin typeface="Arial" panose="020B0604020202020204" pitchFamily="34" charset="0"/>
            <a:cs typeface="Arial" panose="020B0604020202020204" pitchFamily="34" charset="0"/>
          </a:endParaRPr>
        </a:p>
      </dgm:t>
    </dgm:pt>
    <dgm:pt modelId="{E0DA0A4A-314D-4258-8457-D3D4A5879373}" type="sibTrans" cxnId="{5692D05A-5817-4655-8012-85633A8DE55A}">
      <dgm:prSet/>
      <dgm:spPr/>
      <dgm:t>
        <a:bodyPr/>
        <a:lstStyle/>
        <a:p>
          <a:endParaRPr lang="en-GB">
            <a:latin typeface="Arial" panose="020B0604020202020204" pitchFamily="34" charset="0"/>
            <a:cs typeface="Arial" panose="020B0604020202020204" pitchFamily="34" charset="0"/>
          </a:endParaRPr>
        </a:p>
      </dgm:t>
    </dgm:pt>
    <dgm:pt modelId="{B8846D7C-01CD-4F1F-9124-ED46C49D4883}">
      <dgm:prSet/>
      <dgm:spPr/>
      <dgm:t>
        <a:bodyPr/>
        <a:lstStyle/>
        <a:p>
          <a:r>
            <a:rPr lang="en-GB" b="1" dirty="0">
              <a:latin typeface="Arial" panose="020B0604020202020204" pitchFamily="34" charset="0"/>
              <a:cs typeface="Arial" panose="020B0604020202020204" pitchFamily="34" charset="0"/>
            </a:rPr>
            <a:t>Health and Services</a:t>
          </a:r>
        </a:p>
      </dgm:t>
    </dgm:pt>
    <dgm:pt modelId="{0782B02D-A235-4A6A-8784-8209319801EA}" type="parTrans" cxnId="{86144050-57FF-47CB-903D-8EDEFB2C076A}">
      <dgm:prSet/>
      <dgm:spPr/>
      <dgm:t>
        <a:bodyPr/>
        <a:lstStyle/>
        <a:p>
          <a:endParaRPr lang="en-GB">
            <a:latin typeface="Arial" panose="020B0604020202020204" pitchFamily="34" charset="0"/>
            <a:cs typeface="Arial" panose="020B0604020202020204" pitchFamily="34" charset="0"/>
          </a:endParaRPr>
        </a:p>
      </dgm:t>
    </dgm:pt>
    <dgm:pt modelId="{8441D050-6502-43F4-89CA-A984CBAAA1F1}" type="sibTrans" cxnId="{86144050-57FF-47CB-903D-8EDEFB2C076A}">
      <dgm:prSet/>
      <dgm:spPr/>
      <dgm:t>
        <a:bodyPr/>
        <a:lstStyle/>
        <a:p>
          <a:endParaRPr lang="en-GB">
            <a:latin typeface="Arial" panose="020B0604020202020204" pitchFamily="34" charset="0"/>
            <a:cs typeface="Arial" panose="020B0604020202020204" pitchFamily="34" charset="0"/>
          </a:endParaRPr>
        </a:p>
      </dgm:t>
    </dgm:pt>
    <dgm:pt modelId="{FE69E9FA-E1AA-4A36-AFBD-6EDAE4536D48}">
      <dgm:prSet custT="1"/>
      <dgm:spPr/>
      <dgm:t>
        <a:bodyPr/>
        <a:lstStyle/>
        <a:p>
          <a:r>
            <a:rPr lang="en-GB" sz="1200" b="1" dirty="0">
              <a:latin typeface="Arial" panose="020B0604020202020204" pitchFamily="34" charset="0"/>
              <a:cs typeface="Arial" panose="020B0604020202020204" pitchFamily="34" charset="0"/>
            </a:rPr>
            <a:t>Community</a:t>
          </a:r>
        </a:p>
      </dgm:t>
    </dgm:pt>
    <dgm:pt modelId="{401779CB-E5F3-4A89-B508-0DDA3749DBF2}" type="parTrans" cxnId="{7039B800-D092-4B92-95DF-E87B84FC6294}">
      <dgm:prSet/>
      <dgm:spPr/>
      <dgm:t>
        <a:bodyPr/>
        <a:lstStyle/>
        <a:p>
          <a:endParaRPr lang="en-GB">
            <a:latin typeface="Arial" panose="020B0604020202020204" pitchFamily="34" charset="0"/>
            <a:cs typeface="Arial" panose="020B0604020202020204" pitchFamily="34" charset="0"/>
          </a:endParaRPr>
        </a:p>
      </dgm:t>
    </dgm:pt>
    <dgm:pt modelId="{32781EFD-CE9D-46B7-A5A9-5D247F4939CE}" type="sibTrans" cxnId="{7039B800-D092-4B92-95DF-E87B84FC6294}">
      <dgm:prSet/>
      <dgm:spPr/>
      <dgm:t>
        <a:bodyPr/>
        <a:lstStyle/>
        <a:p>
          <a:endParaRPr lang="en-GB">
            <a:latin typeface="Arial" panose="020B0604020202020204" pitchFamily="34" charset="0"/>
            <a:cs typeface="Arial" panose="020B0604020202020204" pitchFamily="34" charset="0"/>
          </a:endParaRPr>
        </a:p>
      </dgm:t>
    </dgm:pt>
    <dgm:pt modelId="{D4CD1174-CFAE-43C6-8BD8-1C5B34B1F338}">
      <dgm:prSet custT="1"/>
      <dgm:spPr/>
      <dgm:t>
        <a:bodyPr/>
        <a:lstStyle/>
        <a:p>
          <a:r>
            <a:rPr lang="en-GB" sz="1600" b="1" dirty="0">
              <a:solidFill>
                <a:schemeClr val="bg1"/>
              </a:solidFill>
              <a:latin typeface="Arial" panose="020B0604020202020204" pitchFamily="34" charset="0"/>
              <a:cs typeface="Arial" panose="020B0604020202020204" pitchFamily="34" charset="0"/>
            </a:rPr>
            <a:t>Social</a:t>
          </a:r>
          <a:r>
            <a:rPr lang="en-GB" sz="1800" b="1" dirty="0">
              <a:solidFill>
                <a:schemeClr val="bg1"/>
              </a:solidFill>
              <a:latin typeface="Arial" panose="020B0604020202020204" pitchFamily="34" charset="0"/>
              <a:cs typeface="Arial" panose="020B0604020202020204" pitchFamily="34" charset="0"/>
            </a:rPr>
            <a:t> Care</a:t>
          </a:r>
        </a:p>
      </dgm:t>
    </dgm:pt>
    <dgm:pt modelId="{2B314938-4922-4402-B913-8DD56D864BE0}" type="parTrans" cxnId="{41040820-1247-47D0-A74C-CBAAEFC274D7}">
      <dgm:prSet/>
      <dgm:spPr/>
      <dgm:t>
        <a:bodyPr/>
        <a:lstStyle/>
        <a:p>
          <a:endParaRPr lang="en-GB">
            <a:latin typeface="Arial" panose="020B0604020202020204" pitchFamily="34" charset="0"/>
            <a:cs typeface="Arial" panose="020B0604020202020204" pitchFamily="34" charset="0"/>
          </a:endParaRPr>
        </a:p>
      </dgm:t>
    </dgm:pt>
    <dgm:pt modelId="{DBF576B1-E72C-4087-AB17-ABBCA73AA469}" type="sibTrans" cxnId="{41040820-1247-47D0-A74C-CBAAEFC274D7}">
      <dgm:prSet/>
      <dgm:spPr/>
      <dgm:t>
        <a:bodyPr/>
        <a:lstStyle/>
        <a:p>
          <a:endParaRPr lang="en-GB">
            <a:latin typeface="Arial" panose="020B0604020202020204" pitchFamily="34" charset="0"/>
            <a:cs typeface="Arial" panose="020B0604020202020204" pitchFamily="34" charset="0"/>
          </a:endParaRPr>
        </a:p>
      </dgm:t>
    </dgm:pt>
    <dgm:pt modelId="{40C18137-A840-4A03-9E5E-4751F6F3E15F}" type="pres">
      <dgm:prSet presAssocID="{9D00D96C-69FF-45FC-AAFE-9515122ECB87}" presName="cycle" presStyleCnt="0">
        <dgm:presLayoutVars>
          <dgm:chMax val="1"/>
          <dgm:dir/>
          <dgm:animLvl val="ctr"/>
          <dgm:resizeHandles val="exact"/>
        </dgm:presLayoutVars>
      </dgm:prSet>
      <dgm:spPr/>
    </dgm:pt>
    <dgm:pt modelId="{45AC85AC-384D-4503-A301-B8FD7C84C0EA}" type="pres">
      <dgm:prSet presAssocID="{D6DD0D4A-8021-48F1-95EA-CC89715139ED}" presName="centerShape" presStyleLbl="node0" presStyleIdx="0" presStyleCnt="1"/>
      <dgm:spPr/>
    </dgm:pt>
    <dgm:pt modelId="{5BC07E41-ACF3-4009-97D1-0DD6AF4AE7BC}" type="pres">
      <dgm:prSet presAssocID="{3C5561E0-9432-4558-8822-7CBA429E9144}" presName="Name9" presStyleLbl="parChTrans1D2" presStyleIdx="0" presStyleCnt="9"/>
      <dgm:spPr/>
    </dgm:pt>
    <dgm:pt modelId="{76F14713-A980-40FD-93AF-4945523F10A9}" type="pres">
      <dgm:prSet presAssocID="{3C5561E0-9432-4558-8822-7CBA429E9144}" presName="connTx" presStyleLbl="parChTrans1D2" presStyleIdx="0" presStyleCnt="9"/>
      <dgm:spPr/>
    </dgm:pt>
    <dgm:pt modelId="{9491DBA1-5CF9-4161-A81A-4FAD97A0E66A}" type="pres">
      <dgm:prSet presAssocID="{AE0784DD-B841-4685-8E00-FF762D9B1512}" presName="node" presStyleLbl="node1" presStyleIdx="0" presStyleCnt="9" custScaleX="113272" custScaleY="113272" custRadScaleRad="99519" custRadScaleInc="-2678">
        <dgm:presLayoutVars>
          <dgm:bulletEnabled val="1"/>
        </dgm:presLayoutVars>
      </dgm:prSet>
      <dgm:spPr/>
    </dgm:pt>
    <dgm:pt modelId="{E67F3DB9-F860-4369-BB63-CD645EE6C9E2}" type="pres">
      <dgm:prSet presAssocID="{31C28AB7-54C6-43B8-B55E-11C30E1A6FC3}" presName="Name9" presStyleLbl="parChTrans1D2" presStyleIdx="1" presStyleCnt="9"/>
      <dgm:spPr/>
    </dgm:pt>
    <dgm:pt modelId="{0C21EA6E-B3CE-4AE6-A0FF-04E1C565C04F}" type="pres">
      <dgm:prSet presAssocID="{31C28AB7-54C6-43B8-B55E-11C30E1A6FC3}" presName="connTx" presStyleLbl="parChTrans1D2" presStyleIdx="1" presStyleCnt="9"/>
      <dgm:spPr/>
    </dgm:pt>
    <dgm:pt modelId="{50ACA51A-65B7-431F-B3DA-77DB34595B88}" type="pres">
      <dgm:prSet presAssocID="{306ECD8B-C612-4112-B34F-44ABBEDFF90A}" presName="node" presStyleLbl="node1" presStyleIdx="1" presStyleCnt="9" custScaleX="113272" custScaleY="113272" custRadScaleRad="97596" custRadScaleInc="-13592">
        <dgm:presLayoutVars>
          <dgm:bulletEnabled val="1"/>
        </dgm:presLayoutVars>
      </dgm:prSet>
      <dgm:spPr/>
    </dgm:pt>
    <dgm:pt modelId="{66946298-5747-4A8A-83B8-DB38A8DAE92C}" type="pres">
      <dgm:prSet presAssocID="{C99D4176-6B22-4961-B104-A9CDAFF5FA69}" presName="Name9" presStyleLbl="parChTrans1D2" presStyleIdx="2" presStyleCnt="9"/>
      <dgm:spPr/>
    </dgm:pt>
    <dgm:pt modelId="{26896CFC-2AC0-4432-8B71-EA3B058C2EB2}" type="pres">
      <dgm:prSet presAssocID="{C99D4176-6B22-4961-B104-A9CDAFF5FA69}" presName="connTx" presStyleLbl="parChTrans1D2" presStyleIdx="2" presStyleCnt="9"/>
      <dgm:spPr/>
    </dgm:pt>
    <dgm:pt modelId="{35A660C0-0D65-4E8C-980F-9D80A2E8B2DF}" type="pres">
      <dgm:prSet presAssocID="{1B554264-9AAC-40AC-9B5A-26CEE17E901D}" presName="node" presStyleLbl="node1" presStyleIdx="2" presStyleCnt="9" custScaleX="112690" custScaleY="113272" custRadScaleRad="99340" custRadScaleInc="-12740">
        <dgm:presLayoutVars>
          <dgm:bulletEnabled val="1"/>
        </dgm:presLayoutVars>
      </dgm:prSet>
      <dgm:spPr/>
    </dgm:pt>
    <dgm:pt modelId="{EFB29262-3288-41DD-9DA6-4EACE5CCFE23}" type="pres">
      <dgm:prSet presAssocID="{5E6B9573-A40C-4F40-95A5-C24F1F3E268D}" presName="Name9" presStyleLbl="parChTrans1D2" presStyleIdx="3" presStyleCnt="9"/>
      <dgm:spPr/>
    </dgm:pt>
    <dgm:pt modelId="{8A61F513-CE53-4999-A837-41D58EDE7CD0}" type="pres">
      <dgm:prSet presAssocID="{5E6B9573-A40C-4F40-95A5-C24F1F3E268D}" presName="connTx" presStyleLbl="parChTrans1D2" presStyleIdx="3" presStyleCnt="9"/>
      <dgm:spPr/>
    </dgm:pt>
    <dgm:pt modelId="{B3908CBF-ED7E-4DDE-8DB9-4348EA1DF276}" type="pres">
      <dgm:prSet presAssocID="{398EF9A8-7E9E-45B7-81F4-D1785C349932}" presName="node" presStyleLbl="node1" presStyleIdx="3" presStyleCnt="9" custScaleX="113272" custScaleY="113272" custRadScaleRad="96964" custRadScaleInc="-414">
        <dgm:presLayoutVars>
          <dgm:bulletEnabled val="1"/>
        </dgm:presLayoutVars>
      </dgm:prSet>
      <dgm:spPr/>
    </dgm:pt>
    <dgm:pt modelId="{8E9F39E7-193A-4ECE-B544-E98D1C73638E}" type="pres">
      <dgm:prSet presAssocID="{58B229D7-61C4-48BF-962C-55C7CAC688E2}" presName="Name9" presStyleLbl="parChTrans1D2" presStyleIdx="4" presStyleCnt="9"/>
      <dgm:spPr/>
    </dgm:pt>
    <dgm:pt modelId="{118DF235-C543-4BDC-A17D-FDD380BB6A2D}" type="pres">
      <dgm:prSet presAssocID="{58B229D7-61C4-48BF-962C-55C7CAC688E2}" presName="connTx" presStyleLbl="parChTrans1D2" presStyleIdx="4" presStyleCnt="9"/>
      <dgm:spPr/>
    </dgm:pt>
    <dgm:pt modelId="{12660092-0A5F-42BA-863A-2A6121C9E795}" type="pres">
      <dgm:prSet presAssocID="{B16E5C75-FB8E-4F18-80F0-1039808E8840}" presName="node" presStyleLbl="node1" presStyleIdx="4" presStyleCnt="9" custScaleX="113272" custScaleY="113272">
        <dgm:presLayoutVars>
          <dgm:bulletEnabled val="1"/>
        </dgm:presLayoutVars>
      </dgm:prSet>
      <dgm:spPr/>
    </dgm:pt>
    <dgm:pt modelId="{BCAA6D41-784A-4617-B64B-CB2EDBBFCABF}" type="pres">
      <dgm:prSet presAssocID="{3DB02365-BF73-49F2-A1A5-3F3F841024D0}" presName="Name9" presStyleLbl="parChTrans1D2" presStyleIdx="5" presStyleCnt="9"/>
      <dgm:spPr/>
    </dgm:pt>
    <dgm:pt modelId="{58325F65-28C6-46D8-BECA-8D57D715390A}" type="pres">
      <dgm:prSet presAssocID="{3DB02365-BF73-49F2-A1A5-3F3F841024D0}" presName="connTx" presStyleLbl="parChTrans1D2" presStyleIdx="5" presStyleCnt="9"/>
      <dgm:spPr/>
    </dgm:pt>
    <dgm:pt modelId="{DD5A5AEB-7B62-440D-9994-0C8DDE9AD265}" type="pres">
      <dgm:prSet presAssocID="{3E9DBA33-9BB4-4D94-A952-B7E2D1EDC2FE}" presName="node" presStyleLbl="node1" presStyleIdx="5" presStyleCnt="9" custScaleX="113272" custScaleY="113272" custRadScaleRad="94123" custRadScaleInc="-4789">
        <dgm:presLayoutVars>
          <dgm:bulletEnabled val="1"/>
        </dgm:presLayoutVars>
      </dgm:prSet>
      <dgm:spPr/>
    </dgm:pt>
    <dgm:pt modelId="{EAA2F554-0DB0-4C22-A2AA-3844BB56308A}" type="pres">
      <dgm:prSet presAssocID="{0782B02D-A235-4A6A-8784-8209319801EA}" presName="Name9" presStyleLbl="parChTrans1D2" presStyleIdx="6" presStyleCnt="9"/>
      <dgm:spPr/>
    </dgm:pt>
    <dgm:pt modelId="{D85ADF5D-ACEF-47FA-985B-8CF575EB5EEF}" type="pres">
      <dgm:prSet presAssocID="{0782B02D-A235-4A6A-8784-8209319801EA}" presName="connTx" presStyleLbl="parChTrans1D2" presStyleIdx="6" presStyleCnt="9"/>
      <dgm:spPr/>
    </dgm:pt>
    <dgm:pt modelId="{45122E74-AA0B-4186-8CA8-86642403850E}" type="pres">
      <dgm:prSet presAssocID="{B8846D7C-01CD-4F1F-9124-ED46C49D4883}" presName="node" presStyleLbl="node1" presStyleIdx="6" presStyleCnt="9" custScaleX="113272" custScaleY="113272" custRadScaleRad="99958" custRadScaleInc="-3289">
        <dgm:presLayoutVars>
          <dgm:bulletEnabled val="1"/>
        </dgm:presLayoutVars>
      </dgm:prSet>
      <dgm:spPr/>
    </dgm:pt>
    <dgm:pt modelId="{448FB1E3-C383-48F0-B4AF-C5465DC1F73C}" type="pres">
      <dgm:prSet presAssocID="{401779CB-E5F3-4A89-B508-0DDA3749DBF2}" presName="Name9" presStyleLbl="parChTrans1D2" presStyleIdx="7" presStyleCnt="9"/>
      <dgm:spPr/>
    </dgm:pt>
    <dgm:pt modelId="{ECAF0536-5692-44A7-B210-DB754FCE2AF8}" type="pres">
      <dgm:prSet presAssocID="{401779CB-E5F3-4A89-B508-0DDA3749DBF2}" presName="connTx" presStyleLbl="parChTrans1D2" presStyleIdx="7" presStyleCnt="9"/>
      <dgm:spPr/>
    </dgm:pt>
    <dgm:pt modelId="{91202E13-F6DF-4951-8301-6F54A02DDAD0}" type="pres">
      <dgm:prSet presAssocID="{FE69E9FA-E1AA-4A36-AFBD-6EDAE4536D48}" presName="node" presStyleLbl="node1" presStyleIdx="7" presStyleCnt="9" custScaleX="113272" custScaleY="113272">
        <dgm:presLayoutVars>
          <dgm:bulletEnabled val="1"/>
        </dgm:presLayoutVars>
      </dgm:prSet>
      <dgm:spPr/>
    </dgm:pt>
    <dgm:pt modelId="{B8E723B7-1764-400A-A6C2-50227C39546D}" type="pres">
      <dgm:prSet presAssocID="{2B314938-4922-4402-B913-8DD56D864BE0}" presName="Name9" presStyleLbl="parChTrans1D2" presStyleIdx="8" presStyleCnt="9"/>
      <dgm:spPr/>
    </dgm:pt>
    <dgm:pt modelId="{A47A06E7-329B-4B45-B717-41A84BF09A38}" type="pres">
      <dgm:prSet presAssocID="{2B314938-4922-4402-B913-8DD56D864BE0}" presName="connTx" presStyleLbl="parChTrans1D2" presStyleIdx="8" presStyleCnt="9"/>
      <dgm:spPr/>
    </dgm:pt>
    <dgm:pt modelId="{1EEAA6E6-C6F5-470F-9FCC-740BCC252649}" type="pres">
      <dgm:prSet presAssocID="{D4CD1174-CFAE-43C6-8BD8-1C5B34B1F338}" presName="node" presStyleLbl="node1" presStyleIdx="8" presStyleCnt="9" custScaleX="113272" custScaleY="113272">
        <dgm:presLayoutVars>
          <dgm:bulletEnabled val="1"/>
        </dgm:presLayoutVars>
      </dgm:prSet>
      <dgm:spPr/>
    </dgm:pt>
  </dgm:ptLst>
  <dgm:cxnLst>
    <dgm:cxn modelId="{7039B800-D092-4B92-95DF-E87B84FC6294}" srcId="{D6DD0D4A-8021-48F1-95EA-CC89715139ED}" destId="{FE69E9FA-E1AA-4A36-AFBD-6EDAE4536D48}" srcOrd="7" destOrd="0" parTransId="{401779CB-E5F3-4A89-B508-0DDA3749DBF2}" sibTransId="{32781EFD-CE9D-46B7-A5A9-5D247F4939CE}"/>
    <dgm:cxn modelId="{FA8F7608-D322-4375-A02C-EC858E656840}" type="presOf" srcId="{C99D4176-6B22-4961-B104-A9CDAFF5FA69}" destId="{66946298-5747-4A8A-83B8-DB38A8DAE92C}" srcOrd="0" destOrd="0" presId="urn:microsoft.com/office/officeart/2005/8/layout/radial1"/>
    <dgm:cxn modelId="{D82FF30B-67A5-4C14-9569-024D38F9A84F}" srcId="{D6DD0D4A-8021-48F1-95EA-CC89715139ED}" destId="{AE0784DD-B841-4685-8E00-FF762D9B1512}" srcOrd="0" destOrd="0" parTransId="{3C5561E0-9432-4558-8822-7CBA429E9144}" sibTransId="{D56CCE81-A29A-479D-AD49-585C3AECC2D0}"/>
    <dgm:cxn modelId="{E7324810-EA02-4188-BC85-BF94B25E7FF4}" srcId="{D6DD0D4A-8021-48F1-95EA-CC89715139ED}" destId="{306ECD8B-C612-4112-B34F-44ABBEDFF90A}" srcOrd="1" destOrd="0" parTransId="{31C28AB7-54C6-43B8-B55E-11C30E1A6FC3}" sibTransId="{07512392-357D-462A-B916-A2EEC62FF0B8}"/>
    <dgm:cxn modelId="{172CA812-FE36-4FDB-A52B-FAE30309B7F9}" type="presOf" srcId="{306ECD8B-C612-4112-B34F-44ABBEDFF90A}" destId="{50ACA51A-65B7-431F-B3DA-77DB34595B88}" srcOrd="0" destOrd="0" presId="urn:microsoft.com/office/officeart/2005/8/layout/radial1"/>
    <dgm:cxn modelId="{494B1E16-F686-4324-82EF-9A9FB97195E6}" type="presOf" srcId="{1B554264-9AAC-40AC-9B5A-26CEE17E901D}" destId="{35A660C0-0D65-4E8C-980F-9D80A2E8B2DF}" srcOrd="0" destOrd="0" presId="urn:microsoft.com/office/officeart/2005/8/layout/radial1"/>
    <dgm:cxn modelId="{EE64B118-FD45-4DB0-8C2F-586975835695}" type="presOf" srcId="{5E6B9573-A40C-4F40-95A5-C24F1F3E268D}" destId="{EFB29262-3288-41DD-9DA6-4EACE5CCFE23}" srcOrd="0" destOrd="0" presId="urn:microsoft.com/office/officeart/2005/8/layout/radial1"/>
    <dgm:cxn modelId="{B437FB18-10B9-48EF-B967-1F203AB2F50A}" type="presOf" srcId="{FE69E9FA-E1AA-4A36-AFBD-6EDAE4536D48}" destId="{91202E13-F6DF-4951-8301-6F54A02DDAD0}" srcOrd="0" destOrd="0" presId="urn:microsoft.com/office/officeart/2005/8/layout/radial1"/>
    <dgm:cxn modelId="{41040820-1247-47D0-A74C-CBAAEFC274D7}" srcId="{D6DD0D4A-8021-48F1-95EA-CC89715139ED}" destId="{D4CD1174-CFAE-43C6-8BD8-1C5B34B1F338}" srcOrd="8" destOrd="0" parTransId="{2B314938-4922-4402-B913-8DD56D864BE0}" sibTransId="{DBF576B1-E72C-4087-AB17-ABBCA73AA469}"/>
    <dgm:cxn modelId="{AF02FB21-8EAC-4440-B820-523BF42C1834}" srcId="{D6DD0D4A-8021-48F1-95EA-CC89715139ED}" destId="{B16E5C75-FB8E-4F18-80F0-1039808E8840}" srcOrd="4" destOrd="0" parTransId="{58B229D7-61C4-48BF-962C-55C7CAC688E2}" sibTransId="{EED06500-80F3-4B9A-B2AF-41A8A191889B}"/>
    <dgm:cxn modelId="{2F2D3727-F2E5-40CC-A877-38D422F809DB}" type="presOf" srcId="{2B314938-4922-4402-B913-8DD56D864BE0}" destId="{A47A06E7-329B-4B45-B717-41A84BF09A38}" srcOrd="1" destOrd="0" presId="urn:microsoft.com/office/officeart/2005/8/layout/radial1"/>
    <dgm:cxn modelId="{D7DA6C31-4C9C-4749-8185-67CE727DEA67}" type="presOf" srcId="{3E9DBA33-9BB4-4D94-A952-B7E2D1EDC2FE}" destId="{DD5A5AEB-7B62-440D-9994-0C8DDE9AD265}" srcOrd="0" destOrd="0" presId="urn:microsoft.com/office/officeart/2005/8/layout/radial1"/>
    <dgm:cxn modelId="{D1337831-94F8-45A0-8990-6D205F9D35DC}" type="presOf" srcId="{31C28AB7-54C6-43B8-B55E-11C30E1A6FC3}" destId="{E67F3DB9-F860-4369-BB63-CD645EE6C9E2}" srcOrd="0" destOrd="0" presId="urn:microsoft.com/office/officeart/2005/8/layout/radial1"/>
    <dgm:cxn modelId="{7C2C8531-C7D0-4824-B239-DD39E67364BF}" srcId="{D6DD0D4A-8021-48F1-95EA-CC89715139ED}" destId="{398EF9A8-7E9E-45B7-81F4-D1785C349932}" srcOrd="3" destOrd="0" parTransId="{5E6B9573-A40C-4F40-95A5-C24F1F3E268D}" sibTransId="{83F41A12-24D8-4753-9C0E-643EBE1CFA8D}"/>
    <dgm:cxn modelId="{B8DD5137-2032-4897-AB26-B6E52BA65103}" type="presOf" srcId="{D4CD1174-CFAE-43C6-8BD8-1C5B34B1F338}" destId="{1EEAA6E6-C6F5-470F-9FCC-740BCC252649}" srcOrd="0" destOrd="0" presId="urn:microsoft.com/office/officeart/2005/8/layout/radial1"/>
    <dgm:cxn modelId="{CD08A739-1F8E-4225-BE41-B729C3E35991}" type="presOf" srcId="{2B314938-4922-4402-B913-8DD56D864BE0}" destId="{B8E723B7-1764-400A-A6C2-50227C39546D}" srcOrd="0" destOrd="0" presId="urn:microsoft.com/office/officeart/2005/8/layout/radial1"/>
    <dgm:cxn modelId="{56F3CC5B-208A-44F4-AF4C-9DA15E408B46}" type="presOf" srcId="{58B229D7-61C4-48BF-962C-55C7CAC688E2}" destId="{118DF235-C543-4BDC-A17D-FDD380BB6A2D}" srcOrd="1" destOrd="0" presId="urn:microsoft.com/office/officeart/2005/8/layout/radial1"/>
    <dgm:cxn modelId="{E32AEA5F-041E-448E-9DEE-3AD1FC26845A}" srcId="{9D00D96C-69FF-45FC-AAFE-9515122ECB87}" destId="{D6DD0D4A-8021-48F1-95EA-CC89715139ED}" srcOrd="0" destOrd="0" parTransId="{51DB73D4-A9FB-4FA4-808B-AC4061B65E28}" sibTransId="{FDE2861E-7C5E-4D60-8F51-255C267E5ABE}"/>
    <dgm:cxn modelId="{3ED71369-F461-4189-904C-5E7690363006}" type="presOf" srcId="{9D00D96C-69FF-45FC-AAFE-9515122ECB87}" destId="{40C18137-A840-4A03-9E5E-4751F6F3E15F}" srcOrd="0" destOrd="0" presId="urn:microsoft.com/office/officeart/2005/8/layout/radial1"/>
    <dgm:cxn modelId="{5DE8236E-71C2-4050-BCEC-862B1E81FE6C}" type="presOf" srcId="{3DB02365-BF73-49F2-A1A5-3F3F841024D0}" destId="{BCAA6D41-784A-4617-B64B-CB2EDBBFCABF}" srcOrd="0" destOrd="0" presId="urn:microsoft.com/office/officeart/2005/8/layout/radial1"/>
    <dgm:cxn modelId="{8D603E6E-0182-4269-81A8-8CE1FCC27E2F}" type="presOf" srcId="{0782B02D-A235-4A6A-8784-8209319801EA}" destId="{D85ADF5D-ACEF-47FA-985B-8CF575EB5EEF}" srcOrd="1" destOrd="0" presId="urn:microsoft.com/office/officeart/2005/8/layout/radial1"/>
    <dgm:cxn modelId="{86144050-57FF-47CB-903D-8EDEFB2C076A}" srcId="{D6DD0D4A-8021-48F1-95EA-CC89715139ED}" destId="{B8846D7C-01CD-4F1F-9124-ED46C49D4883}" srcOrd="6" destOrd="0" parTransId="{0782B02D-A235-4A6A-8784-8209319801EA}" sibTransId="{8441D050-6502-43F4-89CA-A984CBAAA1F1}"/>
    <dgm:cxn modelId="{B5DD0076-B4E8-44AE-967A-A802A9E25EB3}" type="presOf" srcId="{401779CB-E5F3-4A89-B508-0DDA3749DBF2}" destId="{448FB1E3-C383-48F0-B4AF-C5465DC1F73C}" srcOrd="0" destOrd="0" presId="urn:microsoft.com/office/officeart/2005/8/layout/radial1"/>
    <dgm:cxn modelId="{8C62E279-4D25-473F-8822-E32953B67F18}" type="presOf" srcId="{3C5561E0-9432-4558-8822-7CBA429E9144}" destId="{5BC07E41-ACF3-4009-97D1-0DD6AF4AE7BC}" srcOrd="0" destOrd="0" presId="urn:microsoft.com/office/officeart/2005/8/layout/radial1"/>
    <dgm:cxn modelId="{5692D05A-5817-4655-8012-85633A8DE55A}" srcId="{D6DD0D4A-8021-48F1-95EA-CC89715139ED}" destId="{1B554264-9AAC-40AC-9B5A-26CEE17E901D}" srcOrd="2" destOrd="0" parTransId="{C99D4176-6B22-4961-B104-A9CDAFF5FA69}" sibTransId="{E0DA0A4A-314D-4258-8457-D3D4A5879373}"/>
    <dgm:cxn modelId="{DA96A585-CC07-4FDF-B125-982DB8C93D00}" type="presOf" srcId="{3C5561E0-9432-4558-8822-7CBA429E9144}" destId="{76F14713-A980-40FD-93AF-4945523F10A9}" srcOrd="1" destOrd="0" presId="urn:microsoft.com/office/officeart/2005/8/layout/radial1"/>
    <dgm:cxn modelId="{5C036E86-2EA7-472E-BD3D-EAD7EF264E44}" srcId="{D6DD0D4A-8021-48F1-95EA-CC89715139ED}" destId="{3E9DBA33-9BB4-4D94-A952-B7E2D1EDC2FE}" srcOrd="5" destOrd="0" parTransId="{3DB02365-BF73-49F2-A1A5-3F3F841024D0}" sibTransId="{83E37378-7951-48C8-B41C-578082545E58}"/>
    <dgm:cxn modelId="{6933F590-4E1F-46C6-A39F-ECC13A32161D}" type="presOf" srcId="{D6DD0D4A-8021-48F1-95EA-CC89715139ED}" destId="{45AC85AC-384D-4503-A301-B8FD7C84C0EA}" srcOrd="0" destOrd="0" presId="urn:microsoft.com/office/officeart/2005/8/layout/radial1"/>
    <dgm:cxn modelId="{67B72893-EA0B-46EC-91A2-E1666C553448}" type="presOf" srcId="{58B229D7-61C4-48BF-962C-55C7CAC688E2}" destId="{8E9F39E7-193A-4ECE-B544-E98D1C73638E}" srcOrd="0" destOrd="0" presId="urn:microsoft.com/office/officeart/2005/8/layout/radial1"/>
    <dgm:cxn modelId="{0363B29A-74BB-4C67-A694-5CC54C6B6286}" type="presOf" srcId="{C99D4176-6B22-4961-B104-A9CDAFF5FA69}" destId="{26896CFC-2AC0-4432-8B71-EA3B058C2EB2}" srcOrd="1" destOrd="0" presId="urn:microsoft.com/office/officeart/2005/8/layout/radial1"/>
    <dgm:cxn modelId="{50DBBDA1-7420-41F1-9DF7-9911F810D916}" type="presOf" srcId="{AE0784DD-B841-4685-8E00-FF762D9B1512}" destId="{9491DBA1-5CF9-4161-A81A-4FAD97A0E66A}" srcOrd="0" destOrd="0" presId="urn:microsoft.com/office/officeart/2005/8/layout/radial1"/>
    <dgm:cxn modelId="{97BA18BC-6891-45DE-A60E-55463F573F4B}" type="presOf" srcId="{0782B02D-A235-4A6A-8784-8209319801EA}" destId="{EAA2F554-0DB0-4C22-A2AA-3844BB56308A}" srcOrd="0" destOrd="0" presId="urn:microsoft.com/office/officeart/2005/8/layout/radial1"/>
    <dgm:cxn modelId="{C14842BF-00A3-4ABE-932E-83189CBAE638}" type="presOf" srcId="{5E6B9573-A40C-4F40-95A5-C24F1F3E268D}" destId="{8A61F513-CE53-4999-A837-41D58EDE7CD0}" srcOrd="1" destOrd="0" presId="urn:microsoft.com/office/officeart/2005/8/layout/radial1"/>
    <dgm:cxn modelId="{551013C5-B6AB-4F41-BA3E-DEBA6CE9FA61}" type="presOf" srcId="{398EF9A8-7E9E-45B7-81F4-D1785C349932}" destId="{B3908CBF-ED7E-4DDE-8DB9-4348EA1DF276}" srcOrd="0" destOrd="0" presId="urn:microsoft.com/office/officeart/2005/8/layout/radial1"/>
    <dgm:cxn modelId="{F1C500CD-4978-4076-8BCF-47B0A724FF2C}" type="presOf" srcId="{31C28AB7-54C6-43B8-B55E-11C30E1A6FC3}" destId="{0C21EA6E-B3CE-4AE6-A0FF-04E1C565C04F}" srcOrd="1" destOrd="0" presId="urn:microsoft.com/office/officeart/2005/8/layout/radial1"/>
    <dgm:cxn modelId="{9C6219D0-B06B-44F5-9308-7316107A515D}" type="presOf" srcId="{3DB02365-BF73-49F2-A1A5-3F3F841024D0}" destId="{58325F65-28C6-46D8-BECA-8D57D715390A}" srcOrd="1" destOrd="0" presId="urn:microsoft.com/office/officeart/2005/8/layout/radial1"/>
    <dgm:cxn modelId="{15CC86D2-CA2C-4EDD-9132-1CE0F77840BE}" type="presOf" srcId="{401779CB-E5F3-4A89-B508-0DDA3749DBF2}" destId="{ECAF0536-5692-44A7-B210-DB754FCE2AF8}" srcOrd="1" destOrd="0" presId="urn:microsoft.com/office/officeart/2005/8/layout/radial1"/>
    <dgm:cxn modelId="{97F53AD3-10AB-4E8F-A7D7-E7F693D00724}" type="presOf" srcId="{B16E5C75-FB8E-4F18-80F0-1039808E8840}" destId="{12660092-0A5F-42BA-863A-2A6121C9E795}" srcOrd="0" destOrd="0" presId="urn:microsoft.com/office/officeart/2005/8/layout/radial1"/>
    <dgm:cxn modelId="{C5F2FBF9-5A7C-4483-B834-885E2429D937}" type="presOf" srcId="{B8846D7C-01CD-4F1F-9124-ED46C49D4883}" destId="{45122E74-AA0B-4186-8CA8-86642403850E}" srcOrd="0" destOrd="0" presId="urn:microsoft.com/office/officeart/2005/8/layout/radial1"/>
    <dgm:cxn modelId="{D09666FA-E070-46DE-AE3F-1BF925A1CF82}" type="presParOf" srcId="{40C18137-A840-4A03-9E5E-4751F6F3E15F}" destId="{45AC85AC-384D-4503-A301-B8FD7C84C0EA}" srcOrd="0" destOrd="0" presId="urn:microsoft.com/office/officeart/2005/8/layout/radial1"/>
    <dgm:cxn modelId="{1BA3544D-244F-4B32-8B3E-1384FC00738A}" type="presParOf" srcId="{40C18137-A840-4A03-9E5E-4751F6F3E15F}" destId="{5BC07E41-ACF3-4009-97D1-0DD6AF4AE7BC}" srcOrd="1" destOrd="0" presId="urn:microsoft.com/office/officeart/2005/8/layout/radial1"/>
    <dgm:cxn modelId="{9D6622B9-2E81-441A-90FA-2EB279422190}" type="presParOf" srcId="{5BC07E41-ACF3-4009-97D1-0DD6AF4AE7BC}" destId="{76F14713-A980-40FD-93AF-4945523F10A9}" srcOrd="0" destOrd="0" presId="urn:microsoft.com/office/officeart/2005/8/layout/radial1"/>
    <dgm:cxn modelId="{AC8265EB-94EA-4526-B8C0-3EAB3A10FD5D}" type="presParOf" srcId="{40C18137-A840-4A03-9E5E-4751F6F3E15F}" destId="{9491DBA1-5CF9-4161-A81A-4FAD97A0E66A}" srcOrd="2" destOrd="0" presId="urn:microsoft.com/office/officeart/2005/8/layout/radial1"/>
    <dgm:cxn modelId="{0CE8967A-70B5-4402-BC44-8F6A8A410F2D}" type="presParOf" srcId="{40C18137-A840-4A03-9E5E-4751F6F3E15F}" destId="{E67F3DB9-F860-4369-BB63-CD645EE6C9E2}" srcOrd="3" destOrd="0" presId="urn:microsoft.com/office/officeart/2005/8/layout/radial1"/>
    <dgm:cxn modelId="{5B25A0E1-52E8-4C95-A672-E785E450A667}" type="presParOf" srcId="{E67F3DB9-F860-4369-BB63-CD645EE6C9E2}" destId="{0C21EA6E-B3CE-4AE6-A0FF-04E1C565C04F}" srcOrd="0" destOrd="0" presId="urn:microsoft.com/office/officeart/2005/8/layout/radial1"/>
    <dgm:cxn modelId="{26D1F5A4-B759-4B69-A96A-14FE20369289}" type="presParOf" srcId="{40C18137-A840-4A03-9E5E-4751F6F3E15F}" destId="{50ACA51A-65B7-431F-B3DA-77DB34595B88}" srcOrd="4" destOrd="0" presId="urn:microsoft.com/office/officeart/2005/8/layout/radial1"/>
    <dgm:cxn modelId="{C104B217-A721-4C00-ABCA-4EABA6C46152}" type="presParOf" srcId="{40C18137-A840-4A03-9E5E-4751F6F3E15F}" destId="{66946298-5747-4A8A-83B8-DB38A8DAE92C}" srcOrd="5" destOrd="0" presId="urn:microsoft.com/office/officeart/2005/8/layout/radial1"/>
    <dgm:cxn modelId="{A1DBD0CE-6132-4F2C-BBFE-41C1A1543C0F}" type="presParOf" srcId="{66946298-5747-4A8A-83B8-DB38A8DAE92C}" destId="{26896CFC-2AC0-4432-8B71-EA3B058C2EB2}" srcOrd="0" destOrd="0" presId="urn:microsoft.com/office/officeart/2005/8/layout/radial1"/>
    <dgm:cxn modelId="{FC65C1E5-F1A6-4F7A-9CB9-90717556698E}" type="presParOf" srcId="{40C18137-A840-4A03-9E5E-4751F6F3E15F}" destId="{35A660C0-0D65-4E8C-980F-9D80A2E8B2DF}" srcOrd="6" destOrd="0" presId="urn:microsoft.com/office/officeart/2005/8/layout/radial1"/>
    <dgm:cxn modelId="{28BCF02D-B4E9-41C9-9BEC-A25670CE72CB}" type="presParOf" srcId="{40C18137-A840-4A03-9E5E-4751F6F3E15F}" destId="{EFB29262-3288-41DD-9DA6-4EACE5CCFE23}" srcOrd="7" destOrd="0" presId="urn:microsoft.com/office/officeart/2005/8/layout/radial1"/>
    <dgm:cxn modelId="{E5E32E4F-3450-4777-B749-E65A5EF84E72}" type="presParOf" srcId="{EFB29262-3288-41DD-9DA6-4EACE5CCFE23}" destId="{8A61F513-CE53-4999-A837-41D58EDE7CD0}" srcOrd="0" destOrd="0" presId="urn:microsoft.com/office/officeart/2005/8/layout/radial1"/>
    <dgm:cxn modelId="{64A3AD96-B3B9-49C3-81BD-FA0B7EE7CE43}" type="presParOf" srcId="{40C18137-A840-4A03-9E5E-4751F6F3E15F}" destId="{B3908CBF-ED7E-4DDE-8DB9-4348EA1DF276}" srcOrd="8" destOrd="0" presId="urn:microsoft.com/office/officeart/2005/8/layout/radial1"/>
    <dgm:cxn modelId="{D5D69671-010B-4D77-B34E-F2A3C663BA17}" type="presParOf" srcId="{40C18137-A840-4A03-9E5E-4751F6F3E15F}" destId="{8E9F39E7-193A-4ECE-B544-E98D1C73638E}" srcOrd="9" destOrd="0" presId="urn:microsoft.com/office/officeart/2005/8/layout/radial1"/>
    <dgm:cxn modelId="{520F16A8-44D6-4410-9D03-8A3F74804BE1}" type="presParOf" srcId="{8E9F39E7-193A-4ECE-B544-E98D1C73638E}" destId="{118DF235-C543-4BDC-A17D-FDD380BB6A2D}" srcOrd="0" destOrd="0" presId="urn:microsoft.com/office/officeart/2005/8/layout/radial1"/>
    <dgm:cxn modelId="{4A884476-920E-43D7-AE57-DDD13B500292}" type="presParOf" srcId="{40C18137-A840-4A03-9E5E-4751F6F3E15F}" destId="{12660092-0A5F-42BA-863A-2A6121C9E795}" srcOrd="10" destOrd="0" presId="urn:microsoft.com/office/officeart/2005/8/layout/radial1"/>
    <dgm:cxn modelId="{FCEF6018-AB8A-48B5-93FF-720E05C47B23}" type="presParOf" srcId="{40C18137-A840-4A03-9E5E-4751F6F3E15F}" destId="{BCAA6D41-784A-4617-B64B-CB2EDBBFCABF}" srcOrd="11" destOrd="0" presId="urn:microsoft.com/office/officeart/2005/8/layout/radial1"/>
    <dgm:cxn modelId="{06EEDB6C-7DAB-4565-B8CD-F8B7FEF2F359}" type="presParOf" srcId="{BCAA6D41-784A-4617-B64B-CB2EDBBFCABF}" destId="{58325F65-28C6-46D8-BECA-8D57D715390A}" srcOrd="0" destOrd="0" presId="urn:microsoft.com/office/officeart/2005/8/layout/radial1"/>
    <dgm:cxn modelId="{EF03594B-9781-4CCF-BC5D-15EA66A2A8DC}" type="presParOf" srcId="{40C18137-A840-4A03-9E5E-4751F6F3E15F}" destId="{DD5A5AEB-7B62-440D-9994-0C8DDE9AD265}" srcOrd="12" destOrd="0" presId="urn:microsoft.com/office/officeart/2005/8/layout/radial1"/>
    <dgm:cxn modelId="{F7FA58A0-CA90-49DD-9ACB-D1666DA3ACBE}" type="presParOf" srcId="{40C18137-A840-4A03-9E5E-4751F6F3E15F}" destId="{EAA2F554-0DB0-4C22-A2AA-3844BB56308A}" srcOrd="13" destOrd="0" presId="urn:microsoft.com/office/officeart/2005/8/layout/radial1"/>
    <dgm:cxn modelId="{7C164AE6-D0EB-42CC-82C7-5B4D363E069B}" type="presParOf" srcId="{EAA2F554-0DB0-4C22-A2AA-3844BB56308A}" destId="{D85ADF5D-ACEF-47FA-985B-8CF575EB5EEF}" srcOrd="0" destOrd="0" presId="urn:microsoft.com/office/officeart/2005/8/layout/radial1"/>
    <dgm:cxn modelId="{C972308A-EB2F-421A-959D-9D3D5FDAF179}" type="presParOf" srcId="{40C18137-A840-4A03-9E5E-4751F6F3E15F}" destId="{45122E74-AA0B-4186-8CA8-86642403850E}" srcOrd="14" destOrd="0" presId="urn:microsoft.com/office/officeart/2005/8/layout/radial1"/>
    <dgm:cxn modelId="{03B6FEF2-6BDE-4180-8E94-BBEFD17DF160}" type="presParOf" srcId="{40C18137-A840-4A03-9E5E-4751F6F3E15F}" destId="{448FB1E3-C383-48F0-B4AF-C5465DC1F73C}" srcOrd="15" destOrd="0" presId="urn:microsoft.com/office/officeart/2005/8/layout/radial1"/>
    <dgm:cxn modelId="{D336849E-3A4E-4A5D-A75B-EF7896B0A488}" type="presParOf" srcId="{448FB1E3-C383-48F0-B4AF-C5465DC1F73C}" destId="{ECAF0536-5692-44A7-B210-DB754FCE2AF8}" srcOrd="0" destOrd="0" presId="urn:microsoft.com/office/officeart/2005/8/layout/radial1"/>
    <dgm:cxn modelId="{D008627A-653D-4750-AA84-74408E517A84}" type="presParOf" srcId="{40C18137-A840-4A03-9E5E-4751F6F3E15F}" destId="{91202E13-F6DF-4951-8301-6F54A02DDAD0}" srcOrd="16" destOrd="0" presId="urn:microsoft.com/office/officeart/2005/8/layout/radial1"/>
    <dgm:cxn modelId="{ABBF0829-76A1-4611-A5D6-4FA68D8EBF5E}" type="presParOf" srcId="{40C18137-A840-4A03-9E5E-4751F6F3E15F}" destId="{B8E723B7-1764-400A-A6C2-50227C39546D}" srcOrd="17" destOrd="0" presId="urn:microsoft.com/office/officeart/2005/8/layout/radial1"/>
    <dgm:cxn modelId="{7328254A-FE12-4978-AE3B-FC2DBE2FA8A5}" type="presParOf" srcId="{B8E723B7-1764-400A-A6C2-50227C39546D}" destId="{A47A06E7-329B-4B45-B717-41A84BF09A38}" srcOrd="0" destOrd="0" presId="urn:microsoft.com/office/officeart/2005/8/layout/radial1"/>
    <dgm:cxn modelId="{C9B3E86A-F419-4E27-9C76-A18537795DA5}" type="presParOf" srcId="{40C18137-A840-4A03-9E5E-4751F6F3E15F}" destId="{1EEAA6E6-C6F5-470F-9FCC-740BCC252649}" srcOrd="1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C85AC-384D-4503-A301-B8FD7C84C0EA}">
      <dsp:nvSpPr>
        <dsp:cNvPr id="0" name=""/>
        <dsp:cNvSpPr/>
      </dsp:nvSpPr>
      <dsp:spPr>
        <a:xfrm>
          <a:off x="3089101" y="2106785"/>
          <a:ext cx="1096700" cy="1096700"/>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875" tIns="15875" rIns="15875" bIns="15875" numCol="1" spcCol="1270" anchor="ctr" anchorCtr="0">
          <a:noAutofit/>
          <a:sp3d extrusionH="28000" prstMaterial="matte"/>
        </a:bodyPr>
        <a:lstStyle/>
        <a:p>
          <a:pPr marL="0" lvl="0" indent="0" algn="ctr" defTabSz="1111250">
            <a:lnSpc>
              <a:spcPct val="90000"/>
            </a:lnSpc>
            <a:spcBef>
              <a:spcPct val="0"/>
            </a:spcBef>
            <a:spcAft>
              <a:spcPct val="35000"/>
            </a:spcAft>
            <a:buNone/>
          </a:pPr>
          <a:r>
            <a:rPr lang="en-GB" sz="2500" b="1" kern="1200" dirty="0">
              <a:latin typeface="Arial" panose="020B0604020202020204" pitchFamily="34" charset="0"/>
              <a:cs typeface="Arial" panose="020B0604020202020204" pitchFamily="34" charset="0"/>
            </a:rPr>
            <a:t>Marc</a:t>
          </a:r>
        </a:p>
      </dsp:txBody>
      <dsp:txXfrm>
        <a:off x="3249709" y="2267393"/>
        <a:ext cx="775484" cy="775484"/>
      </dsp:txXfrm>
    </dsp:sp>
    <dsp:sp modelId="{5BC07E41-ACF3-4009-97D1-0DD6AF4AE7BC}">
      <dsp:nvSpPr>
        <dsp:cNvPr id="0" name=""/>
        <dsp:cNvSpPr/>
      </dsp:nvSpPr>
      <dsp:spPr>
        <a:xfrm rot="16167864">
          <a:off x="3175716" y="1640875"/>
          <a:ext cx="904760" cy="27147"/>
        </a:xfrm>
        <a:custGeom>
          <a:avLst/>
          <a:gdLst/>
          <a:ahLst/>
          <a:cxnLst/>
          <a:rect l="0" t="0" r="0" b="0"/>
          <a:pathLst>
            <a:path>
              <a:moveTo>
                <a:pt x="0" y="13573"/>
              </a:moveTo>
              <a:lnTo>
                <a:pt x="904760" y="13573"/>
              </a:lnTo>
            </a:path>
          </a:pathLst>
        </a:custGeom>
        <a:noFill/>
        <a:ln w="25400"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atin typeface="Arial" panose="020B0604020202020204" pitchFamily="34" charset="0"/>
            <a:cs typeface="Arial" panose="020B0604020202020204" pitchFamily="34" charset="0"/>
          </a:endParaRPr>
        </a:p>
      </dsp:txBody>
      <dsp:txXfrm rot="10800000">
        <a:off x="3605478" y="1631830"/>
        <a:ext cx="45238" cy="45238"/>
      </dsp:txXfrm>
    </dsp:sp>
    <dsp:sp modelId="{9491DBA1-5CF9-4161-A81A-4FAD97A0E66A}">
      <dsp:nvSpPr>
        <dsp:cNvPr id="0" name=""/>
        <dsp:cNvSpPr/>
      </dsp:nvSpPr>
      <dsp:spPr>
        <a:xfrm>
          <a:off x="2996934" y="-40138"/>
          <a:ext cx="1242254" cy="1242254"/>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sp3d extrusionH="28000" prstMaterial="matte"/>
        </a:bodyPr>
        <a:lstStyle/>
        <a:p>
          <a:pPr marL="0" lvl="0" indent="0" algn="ctr" defTabSz="800100">
            <a:lnSpc>
              <a:spcPct val="90000"/>
            </a:lnSpc>
            <a:spcBef>
              <a:spcPct val="0"/>
            </a:spcBef>
            <a:spcAft>
              <a:spcPct val="35000"/>
            </a:spcAft>
            <a:buNone/>
          </a:pPr>
          <a:r>
            <a:rPr lang="en-GB" sz="1800" b="1" kern="1200" dirty="0">
              <a:latin typeface="Arial" panose="020B0604020202020204" pitchFamily="34" charset="0"/>
              <a:cs typeface="Arial" panose="020B0604020202020204" pitchFamily="34" charset="0"/>
            </a:rPr>
            <a:t>Family</a:t>
          </a:r>
        </a:p>
      </dsp:txBody>
      <dsp:txXfrm>
        <a:off x="3178858" y="141786"/>
        <a:ext cx="878406" cy="878406"/>
      </dsp:txXfrm>
    </dsp:sp>
    <dsp:sp modelId="{E67F3DB9-F860-4369-BB63-CD645EE6C9E2}">
      <dsp:nvSpPr>
        <dsp:cNvPr id="0" name=""/>
        <dsp:cNvSpPr/>
      </dsp:nvSpPr>
      <dsp:spPr>
        <a:xfrm rot="18436896">
          <a:off x="3799148" y="1861258"/>
          <a:ext cx="864680" cy="27147"/>
        </a:xfrm>
        <a:custGeom>
          <a:avLst/>
          <a:gdLst/>
          <a:ahLst/>
          <a:cxnLst/>
          <a:rect l="0" t="0" r="0" b="0"/>
          <a:pathLst>
            <a:path>
              <a:moveTo>
                <a:pt x="0" y="13573"/>
              </a:moveTo>
              <a:lnTo>
                <a:pt x="864680" y="13573"/>
              </a:lnTo>
            </a:path>
          </a:pathLst>
        </a:custGeom>
        <a:noFill/>
        <a:ln w="25400"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atin typeface="Arial" panose="020B0604020202020204" pitchFamily="34" charset="0"/>
            <a:cs typeface="Arial" panose="020B0604020202020204" pitchFamily="34" charset="0"/>
          </a:endParaRPr>
        </a:p>
      </dsp:txBody>
      <dsp:txXfrm>
        <a:off x="4209871" y="1853215"/>
        <a:ext cx="43234" cy="43234"/>
      </dsp:txXfrm>
    </dsp:sp>
    <dsp:sp modelId="{50ACA51A-65B7-431F-B3DA-77DB34595B88}">
      <dsp:nvSpPr>
        <dsp:cNvPr id="0" name=""/>
        <dsp:cNvSpPr/>
      </dsp:nvSpPr>
      <dsp:spPr>
        <a:xfrm>
          <a:off x="4248480" y="415494"/>
          <a:ext cx="1242254" cy="1242254"/>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sp3d extrusionH="28000" prstMaterial="matte"/>
        </a:bodyPr>
        <a:lstStyle/>
        <a:p>
          <a:pPr marL="0" lvl="0" indent="0" algn="ctr" defTabSz="800100">
            <a:lnSpc>
              <a:spcPct val="90000"/>
            </a:lnSpc>
            <a:spcBef>
              <a:spcPct val="0"/>
            </a:spcBef>
            <a:spcAft>
              <a:spcPct val="35000"/>
            </a:spcAft>
            <a:buNone/>
          </a:pPr>
          <a:r>
            <a:rPr lang="en-GB" sz="1800" b="1" kern="1200" dirty="0">
              <a:latin typeface="Arial" panose="020B0604020202020204" pitchFamily="34" charset="0"/>
              <a:cs typeface="Arial" panose="020B0604020202020204" pitchFamily="34" charset="0"/>
            </a:rPr>
            <a:t>Friends</a:t>
          </a:r>
        </a:p>
      </dsp:txBody>
      <dsp:txXfrm>
        <a:off x="4430404" y="597418"/>
        <a:ext cx="878406" cy="878406"/>
      </dsp:txXfrm>
    </dsp:sp>
    <dsp:sp modelId="{66946298-5747-4A8A-83B8-DB38A8DAE92C}">
      <dsp:nvSpPr>
        <dsp:cNvPr id="0" name=""/>
        <dsp:cNvSpPr/>
      </dsp:nvSpPr>
      <dsp:spPr>
        <a:xfrm rot="20847120">
          <a:off x="4161907" y="2424221"/>
          <a:ext cx="904071" cy="27147"/>
        </a:xfrm>
        <a:custGeom>
          <a:avLst/>
          <a:gdLst/>
          <a:ahLst/>
          <a:cxnLst/>
          <a:rect l="0" t="0" r="0" b="0"/>
          <a:pathLst>
            <a:path>
              <a:moveTo>
                <a:pt x="0" y="13573"/>
              </a:moveTo>
              <a:lnTo>
                <a:pt x="904071" y="13573"/>
              </a:lnTo>
            </a:path>
          </a:pathLst>
        </a:custGeom>
        <a:noFill/>
        <a:ln w="25400"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atin typeface="Arial" panose="020B0604020202020204" pitchFamily="34" charset="0"/>
            <a:cs typeface="Arial" panose="020B0604020202020204" pitchFamily="34" charset="0"/>
          </a:endParaRPr>
        </a:p>
      </dsp:txBody>
      <dsp:txXfrm>
        <a:off x="4591341" y="2415193"/>
        <a:ext cx="45203" cy="45203"/>
      </dsp:txXfrm>
    </dsp:sp>
    <dsp:sp modelId="{35A660C0-0D65-4E8C-980F-9D80A2E8B2DF}">
      <dsp:nvSpPr>
        <dsp:cNvPr id="0" name=""/>
        <dsp:cNvSpPr/>
      </dsp:nvSpPr>
      <dsp:spPr>
        <a:xfrm>
          <a:off x="5040567" y="1584175"/>
          <a:ext cx="1235871" cy="1242254"/>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GB" sz="1600" b="1" kern="1200" dirty="0">
              <a:latin typeface="Arial" panose="020B0604020202020204" pitchFamily="34" charset="0"/>
              <a:cs typeface="Arial" panose="020B0604020202020204" pitchFamily="34" charset="0"/>
            </a:rPr>
            <a:t>Fire &amp; Rescue Service</a:t>
          </a:r>
        </a:p>
      </dsp:txBody>
      <dsp:txXfrm>
        <a:off x="5221556" y="1766099"/>
        <a:ext cx="873893" cy="878406"/>
      </dsp:txXfrm>
    </dsp:sp>
    <dsp:sp modelId="{EFB29262-3288-41DD-9DA6-4EACE5CCFE23}">
      <dsp:nvSpPr>
        <dsp:cNvPr id="0" name=""/>
        <dsp:cNvSpPr/>
      </dsp:nvSpPr>
      <dsp:spPr>
        <a:xfrm rot="1795032">
          <a:off x="4055999" y="3127395"/>
          <a:ext cx="851507" cy="27147"/>
        </a:xfrm>
        <a:custGeom>
          <a:avLst/>
          <a:gdLst/>
          <a:ahLst/>
          <a:cxnLst/>
          <a:rect l="0" t="0" r="0" b="0"/>
          <a:pathLst>
            <a:path>
              <a:moveTo>
                <a:pt x="0" y="13573"/>
              </a:moveTo>
              <a:lnTo>
                <a:pt x="851507" y="13573"/>
              </a:lnTo>
            </a:path>
          </a:pathLst>
        </a:custGeom>
        <a:noFill/>
        <a:ln w="25400"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atin typeface="Arial" panose="020B0604020202020204" pitchFamily="34" charset="0"/>
            <a:cs typeface="Arial" panose="020B0604020202020204" pitchFamily="34" charset="0"/>
          </a:endParaRPr>
        </a:p>
      </dsp:txBody>
      <dsp:txXfrm>
        <a:off x="4460465" y="3119681"/>
        <a:ext cx="42575" cy="42575"/>
      </dsp:txXfrm>
    </dsp:sp>
    <dsp:sp modelId="{B3908CBF-ED7E-4DDE-8DB9-4348EA1DF276}">
      <dsp:nvSpPr>
        <dsp:cNvPr id="0" name=""/>
        <dsp:cNvSpPr/>
      </dsp:nvSpPr>
      <dsp:spPr>
        <a:xfrm>
          <a:off x="4768007" y="3041971"/>
          <a:ext cx="1242254" cy="1242254"/>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GB" sz="1400" b="1" kern="1200">
              <a:latin typeface="Arial" panose="020B0604020202020204" pitchFamily="34" charset="0"/>
              <a:cs typeface="Arial" panose="020B0604020202020204" pitchFamily="34" charset="0"/>
            </a:rPr>
            <a:t>Enviro</a:t>
          </a:r>
          <a:endParaRPr lang="en-GB" sz="1400" b="1" kern="1200" dirty="0">
            <a:latin typeface="Arial" panose="020B0604020202020204" pitchFamily="34" charset="0"/>
            <a:cs typeface="Arial" panose="020B0604020202020204" pitchFamily="34" charset="0"/>
          </a:endParaRPr>
        </a:p>
        <a:p>
          <a:pPr marL="0" lvl="0" indent="0" algn="ctr" defTabSz="622300">
            <a:lnSpc>
              <a:spcPct val="90000"/>
            </a:lnSpc>
            <a:spcBef>
              <a:spcPct val="0"/>
            </a:spcBef>
            <a:spcAft>
              <a:spcPct val="35000"/>
            </a:spcAft>
            <a:buNone/>
          </a:pPr>
          <a:r>
            <a:rPr lang="en-GB" sz="1400" b="1" kern="1200" dirty="0">
              <a:latin typeface="Arial" panose="020B0604020202020204" pitchFamily="34" charset="0"/>
              <a:cs typeface="Arial" panose="020B0604020202020204" pitchFamily="34" charset="0"/>
            </a:rPr>
            <a:t>Health</a:t>
          </a:r>
        </a:p>
      </dsp:txBody>
      <dsp:txXfrm>
        <a:off x="4949931" y="3223895"/>
        <a:ext cx="878406" cy="878406"/>
      </dsp:txXfrm>
    </dsp:sp>
    <dsp:sp modelId="{8E9F39E7-193A-4ECE-B544-E98D1C73638E}">
      <dsp:nvSpPr>
        <dsp:cNvPr id="0" name=""/>
        <dsp:cNvSpPr/>
      </dsp:nvSpPr>
      <dsp:spPr>
        <a:xfrm rot="4200000">
          <a:off x="3524043" y="3586652"/>
          <a:ext cx="914785" cy="27147"/>
        </a:xfrm>
        <a:custGeom>
          <a:avLst/>
          <a:gdLst/>
          <a:ahLst/>
          <a:cxnLst/>
          <a:rect l="0" t="0" r="0" b="0"/>
          <a:pathLst>
            <a:path>
              <a:moveTo>
                <a:pt x="0" y="13573"/>
              </a:moveTo>
              <a:lnTo>
                <a:pt x="914785" y="13573"/>
              </a:lnTo>
            </a:path>
          </a:pathLst>
        </a:custGeom>
        <a:noFill/>
        <a:ln w="25400"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atin typeface="Arial" panose="020B0604020202020204" pitchFamily="34" charset="0"/>
            <a:cs typeface="Arial" panose="020B0604020202020204" pitchFamily="34" charset="0"/>
          </a:endParaRPr>
        </a:p>
      </dsp:txBody>
      <dsp:txXfrm>
        <a:off x="3958566" y="3577356"/>
        <a:ext cx="45739" cy="45739"/>
      </dsp:txXfrm>
    </dsp:sp>
    <dsp:sp modelId="{12660092-0A5F-42BA-863A-2A6121C9E795}">
      <dsp:nvSpPr>
        <dsp:cNvPr id="0" name=""/>
        <dsp:cNvSpPr/>
      </dsp:nvSpPr>
      <dsp:spPr>
        <a:xfrm>
          <a:off x="3729184" y="3992576"/>
          <a:ext cx="1242254" cy="1242254"/>
        </a:xfrm>
        <a:prstGeom prst="ellipse">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GB" sz="1400" b="1" kern="1200">
              <a:latin typeface="Arial" panose="020B0604020202020204" pitchFamily="34" charset="0"/>
              <a:cs typeface="Arial" panose="020B0604020202020204" pitchFamily="34" charset="0"/>
            </a:rPr>
            <a:t>Housing</a:t>
          </a:r>
          <a:endParaRPr lang="en-GB" sz="1400" b="1" kern="1200" dirty="0">
            <a:latin typeface="Arial" panose="020B0604020202020204" pitchFamily="34" charset="0"/>
            <a:cs typeface="Arial" panose="020B0604020202020204" pitchFamily="34" charset="0"/>
          </a:endParaRPr>
        </a:p>
      </dsp:txBody>
      <dsp:txXfrm>
        <a:off x="3911108" y="4174500"/>
        <a:ext cx="878406" cy="878406"/>
      </dsp:txXfrm>
    </dsp:sp>
    <dsp:sp modelId="{BCAA6D41-784A-4617-B64B-CB2EDBBFCABF}">
      <dsp:nvSpPr>
        <dsp:cNvPr id="0" name=""/>
        <dsp:cNvSpPr/>
      </dsp:nvSpPr>
      <dsp:spPr>
        <a:xfrm rot="6542532">
          <a:off x="2933148" y="3534375"/>
          <a:ext cx="792293" cy="27147"/>
        </a:xfrm>
        <a:custGeom>
          <a:avLst/>
          <a:gdLst/>
          <a:ahLst/>
          <a:cxnLst/>
          <a:rect l="0" t="0" r="0" b="0"/>
          <a:pathLst>
            <a:path>
              <a:moveTo>
                <a:pt x="0" y="13573"/>
              </a:moveTo>
              <a:lnTo>
                <a:pt x="792293" y="13573"/>
              </a:lnTo>
            </a:path>
          </a:pathLst>
        </a:custGeom>
        <a:noFill/>
        <a:ln w="25400"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atin typeface="Arial" panose="020B0604020202020204" pitchFamily="34" charset="0"/>
            <a:cs typeface="Arial" panose="020B0604020202020204" pitchFamily="34" charset="0"/>
          </a:endParaRPr>
        </a:p>
      </dsp:txBody>
      <dsp:txXfrm rot="10800000">
        <a:off x="3309488" y="3528141"/>
        <a:ext cx="39614" cy="39614"/>
      </dsp:txXfrm>
    </dsp:sp>
    <dsp:sp modelId="{DD5A5AEB-7B62-440D-9994-0C8DDE9AD265}">
      <dsp:nvSpPr>
        <dsp:cNvPr id="0" name=""/>
        <dsp:cNvSpPr/>
      </dsp:nvSpPr>
      <dsp:spPr>
        <a:xfrm>
          <a:off x="2376267" y="3888429"/>
          <a:ext cx="1242254" cy="1242254"/>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GB" sz="1600" b="1" kern="1200" dirty="0">
              <a:latin typeface="Arial" panose="020B0604020202020204" pitchFamily="34" charset="0"/>
              <a:cs typeface="Arial" panose="020B0604020202020204" pitchFamily="34" charset="0"/>
            </a:rPr>
            <a:t>Police</a:t>
          </a:r>
        </a:p>
      </dsp:txBody>
      <dsp:txXfrm>
        <a:off x="2558191" y="4070353"/>
        <a:ext cx="878406" cy="878406"/>
      </dsp:txXfrm>
    </dsp:sp>
    <dsp:sp modelId="{EAA2F554-0DB0-4C22-A2AA-3844BB56308A}">
      <dsp:nvSpPr>
        <dsp:cNvPr id="0" name=""/>
        <dsp:cNvSpPr/>
      </dsp:nvSpPr>
      <dsp:spPr>
        <a:xfrm rot="8960532">
          <a:off x="2315704" y="3154177"/>
          <a:ext cx="913910" cy="27147"/>
        </a:xfrm>
        <a:custGeom>
          <a:avLst/>
          <a:gdLst/>
          <a:ahLst/>
          <a:cxnLst/>
          <a:rect l="0" t="0" r="0" b="0"/>
          <a:pathLst>
            <a:path>
              <a:moveTo>
                <a:pt x="0" y="13573"/>
              </a:moveTo>
              <a:lnTo>
                <a:pt x="913910" y="13573"/>
              </a:lnTo>
            </a:path>
          </a:pathLst>
        </a:custGeom>
        <a:noFill/>
        <a:ln w="25400"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atin typeface="Arial" panose="020B0604020202020204" pitchFamily="34" charset="0"/>
            <a:cs typeface="Arial" panose="020B0604020202020204" pitchFamily="34" charset="0"/>
          </a:endParaRPr>
        </a:p>
      </dsp:txBody>
      <dsp:txXfrm rot="10800000">
        <a:off x="2749811" y="3144903"/>
        <a:ext cx="45695" cy="45695"/>
      </dsp:txXfrm>
    </dsp:sp>
    <dsp:sp modelId="{45122E74-AA0B-4186-8CA8-86642403850E}">
      <dsp:nvSpPr>
        <dsp:cNvPr id="0" name=""/>
        <dsp:cNvSpPr/>
      </dsp:nvSpPr>
      <dsp:spPr>
        <a:xfrm>
          <a:off x="1224135" y="3096348"/>
          <a:ext cx="1242254" cy="1242254"/>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GB" sz="1400" b="1" kern="1200" dirty="0">
              <a:latin typeface="Arial" panose="020B0604020202020204" pitchFamily="34" charset="0"/>
              <a:cs typeface="Arial" panose="020B0604020202020204" pitchFamily="34" charset="0"/>
            </a:rPr>
            <a:t>Health and Services</a:t>
          </a:r>
        </a:p>
      </dsp:txBody>
      <dsp:txXfrm>
        <a:off x="1406059" y="3278272"/>
        <a:ext cx="878406" cy="878406"/>
      </dsp:txXfrm>
    </dsp:sp>
    <dsp:sp modelId="{448FB1E3-C383-48F0-B4AF-C5465DC1F73C}">
      <dsp:nvSpPr>
        <dsp:cNvPr id="0" name=""/>
        <dsp:cNvSpPr/>
      </dsp:nvSpPr>
      <dsp:spPr>
        <a:xfrm rot="11400000">
          <a:off x="2189594" y="2466917"/>
          <a:ext cx="914785" cy="27147"/>
        </a:xfrm>
        <a:custGeom>
          <a:avLst/>
          <a:gdLst/>
          <a:ahLst/>
          <a:cxnLst/>
          <a:rect l="0" t="0" r="0" b="0"/>
          <a:pathLst>
            <a:path>
              <a:moveTo>
                <a:pt x="0" y="13573"/>
              </a:moveTo>
              <a:lnTo>
                <a:pt x="914785" y="13573"/>
              </a:lnTo>
            </a:path>
          </a:pathLst>
        </a:custGeom>
        <a:noFill/>
        <a:ln w="25400"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atin typeface="Arial" panose="020B0604020202020204" pitchFamily="34" charset="0"/>
            <a:cs typeface="Arial" panose="020B0604020202020204" pitchFamily="34" charset="0"/>
          </a:endParaRPr>
        </a:p>
      </dsp:txBody>
      <dsp:txXfrm rot="10800000">
        <a:off x="2624118" y="2457621"/>
        <a:ext cx="45739" cy="45739"/>
      </dsp:txXfrm>
    </dsp:sp>
    <dsp:sp modelId="{91202E13-F6DF-4951-8301-6F54A02DDAD0}">
      <dsp:nvSpPr>
        <dsp:cNvPr id="0" name=""/>
        <dsp:cNvSpPr/>
      </dsp:nvSpPr>
      <dsp:spPr>
        <a:xfrm>
          <a:off x="963725" y="1672080"/>
          <a:ext cx="1242254" cy="1242254"/>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620" tIns="7620" rIns="7620" bIns="7620" numCol="1" spcCol="1270" anchor="ctr" anchorCtr="0">
          <a:noAutofit/>
          <a:sp3d extrusionH="28000" prstMaterial="matte"/>
        </a:bodyPr>
        <a:lstStyle/>
        <a:p>
          <a:pPr marL="0" lvl="0" indent="0" algn="ctr" defTabSz="533400">
            <a:lnSpc>
              <a:spcPct val="90000"/>
            </a:lnSpc>
            <a:spcBef>
              <a:spcPct val="0"/>
            </a:spcBef>
            <a:spcAft>
              <a:spcPct val="35000"/>
            </a:spcAft>
            <a:buNone/>
          </a:pPr>
          <a:r>
            <a:rPr lang="en-GB" sz="1200" b="1" kern="1200" dirty="0">
              <a:latin typeface="Arial" panose="020B0604020202020204" pitchFamily="34" charset="0"/>
              <a:cs typeface="Arial" panose="020B0604020202020204" pitchFamily="34" charset="0"/>
            </a:rPr>
            <a:t>Community</a:t>
          </a:r>
        </a:p>
      </dsp:txBody>
      <dsp:txXfrm>
        <a:off x="1145649" y="1854004"/>
        <a:ext cx="878406" cy="878406"/>
      </dsp:txXfrm>
    </dsp:sp>
    <dsp:sp modelId="{B8E723B7-1764-400A-A6C2-50227C39546D}">
      <dsp:nvSpPr>
        <dsp:cNvPr id="0" name=""/>
        <dsp:cNvSpPr/>
      </dsp:nvSpPr>
      <dsp:spPr>
        <a:xfrm rot="13800000">
          <a:off x="2533579" y="1871118"/>
          <a:ext cx="914785" cy="27147"/>
        </a:xfrm>
        <a:custGeom>
          <a:avLst/>
          <a:gdLst/>
          <a:ahLst/>
          <a:cxnLst/>
          <a:rect l="0" t="0" r="0" b="0"/>
          <a:pathLst>
            <a:path>
              <a:moveTo>
                <a:pt x="0" y="13573"/>
              </a:moveTo>
              <a:lnTo>
                <a:pt x="914785" y="13573"/>
              </a:lnTo>
            </a:path>
          </a:pathLst>
        </a:custGeom>
        <a:noFill/>
        <a:ln w="25400"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latin typeface="Arial" panose="020B0604020202020204" pitchFamily="34" charset="0"/>
            <a:cs typeface="Arial" panose="020B0604020202020204" pitchFamily="34" charset="0"/>
          </a:endParaRPr>
        </a:p>
      </dsp:txBody>
      <dsp:txXfrm rot="10800000">
        <a:off x="2968102" y="1861822"/>
        <a:ext cx="45739" cy="45739"/>
      </dsp:txXfrm>
    </dsp:sp>
    <dsp:sp modelId="{1EEAA6E6-C6F5-470F-9FCC-740BCC252649}">
      <dsp:nvSpPr>
        <dsp:cNvPr id="0" name=""/>
        <dsp:cNvSpPr/>
      </dsp:nvSpPr>
      <dsp:spPr>
        <a:xfrm>
          <a:off x="1676585" y="437370"/>
          <a:ext cx="1242254" cy="1242254"/>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GB" sz="1600" b="1" kern="1200" dirty="0">
              <a:solidFill>
                <a:schemeClr val="bg1"/>
              </a:solidFill>
              <a:latin typeface="Arial" panose="020B0604020202020204" pitchFamily="34" charset="0"/>
              <a:cs typeface="Arial" panose="020B0604020202020204" pitchFamily="34" charset="0"/>
            </a:rPr>
            <a:t>Social</a:t>
          </a:r>
          <a:r>
            <a:rPr lang="en-GB" sz="1800" b="1" kern="1200" dirty="0">
              <a:solidFill>
                <a:schemeClr val="bg1"/>
              </a:solidFill>
              <a:latin typeface="Arial" panose="020B0604020202020204" pitchFamily="34" charset="0"/>
              <a:cs typeface="Arial" panose="020B0604020202020204" pitchFamily="34" charset="0"/>
            </a:rPr>
            <a:t> Care</a:t>
          </a:r>
        </a:p>
      </dsp:txBody>
      <dsp:txXfrm>
        <a:off x="1858509" y="619294"/>
        <a:ext cx="878406" cy="87840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F857E2-2E1F-514F-A41B-22BD3C42E4F1}" type="datetimeFigureOut">
              <a:rPr lang="en-US" smtClean="0"/>
              <a:pPr/>
              <a:t>12/16/2021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E25CC0-198C-974F-9C01-543D44F2F698}" type="slidenum">
              <a:rPr lang="en-US" smtClean="0"/>
              <a:pPr/>
              <a:t>‹#›</a:t>
            </a:fld>
            <a:endParaRPr lang="en-US"/>
          </a:p>
        </p:txBody>
      </p:sp>
    </p:spTree>
    <p:extLst>
      <p:ext uri="{BB962C8B-B14F-4D97-AF65-F5344CB8AC3E}">
        <p14:creationId xmlns:p14="http://schemas.microsoft.com/office/powerpoint/2010/main" val="17330090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27FE41-E058-434F-90C0-860A205088B7}" type="datetimeFigureOut">
              <a:rPr lang="en-US" smtClean="0"/>
              <a:pPr/>
              <a:t>12/16/2021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B699EA-4099-7140-9A68-260C12E8C2B0}" type="slidenum">
              <a:rPr lang="en-US" smtClean="0"/>
              <a:pPr/>
              <a:t>‹#›</a:t>
            </a:fld>
            <a:endParaRPr lang="en-US"/>
          </a:p>
        </p:txBody>
      </p:sp>
    </p:spTree>
    <p:extLst>
      <p:ext uri="{BB962C8B-B14F-4D97-AF65-F5344CB8AC3E}">
        <p14:creationId xmlns:p14="http://schemas.microsoft.com/office/powerpoint/2010/main" val="29283348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llFDK6U_rl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bbc.co.uk/news/uk-england-32782153"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atix102/datix/live/index.php?form_id=0"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ecure.derby.gov.uk/forms/?formid=345"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derby.gov.uk/health-and-social-care/safeguarding-adults-at-risk/safeguarding-vulnerable-adults/" TargetMode="External"/><Relationship Id="rId4" Type="http://schemas.openxmlformats.org/officeDocument/2006/relationships/hyperlink" Target="https://www.derbyshire.gov.uk/social-health/care-and-health-service-providers/making-adult-care-referrals-information-for-professionals/making-an-adult-care-referral.aspx"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scie.org.uk/news/opinions/lps-a-z"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killsforhealth.org.uk/services/item/988-core-skills-training-framework-cstf-and-enabling-staff-movemen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R_v_Bournewood_Community_and_Mental_Health_NHS_Trust#cite_note-7"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en.wikipedia.org/wiki/R_v_Bournewood_Community_and_Mental_Health_NHS_Trust#cite_note-8" TargetMode="External"/><Relationship Id="rId4" Type="http://schemas.openxmlformats.org/officeDocument/2006/relationships/hyperlink" Target="https://en.wikipedia.org/wiki/Mental_Capacity_Act_2005"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rcn.org.uk/professional-development/publications/pub-007069"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39essex.com/cop_cases/london-borough-of-hillingdon-v-neary-2/"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youtu.be/rvEfpl-rm0k"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erbycitycouncil.researchfeedback.net/s.asp?k=161781492497"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mailto:refuge.dcdvs@refuge.cjsm.net"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gbr01.safelinks.protection.outlook.com/?url=http%3A%2F%2Fwww.nationaldahelpline.org.uk%2F&amp;data=04%7C01%7Ckerry.buckley%40derbyshire.police.uk%7C463723743a4945e04e4a08d91c41b74d%7Cae0a022d630d4396b8fb58db3061b91b%7C0%7C0%7C637571890833096065%7CUnknown%7CTWFpbGZsb3d8eyJWIjoiMC4wLjAwMDAiLCJQIjoiV2luMzIiLCJBTiI6Ik1haWwiLCJXVCI6Mn0%3D%7C1000&amp;sdata=DM5EfCk26YUvF9LBXacWOs460GEgUni0xAQ2g99h4qQ%3D&amp;reserved=0" TargetMode="External"/><Relationship Id="rId4" Type="http://schemas.openxmlformats.org/officeDocument/2006/relationships/hyperlink" Target="https://gbr01.safelinks.protection.outlook.com/?url=http%3A%2F%2Fwww.refugetechsafety.org%2F&amp;data=04%7C01%7Ckerry.buckley%40derbyshire.police.uk%7C463723743a4945e04e4a08d91c41b74d%7Cae0a022d630d4396b8fb58db3061b91b%7C0%7C0%7C637571890833096065%7CUnknown%7CTWFpbGZsb3d8eyJWIjoiMC4wLjAwMDAiLCJQIjoiV2luMzIiLCJBTiI6Ik1haWwiLCJXVCI6Mn0%3D%7C1000&amp;sdata=zDjFTXkwbaGx3ildECuoKcr%2BV00uoXOgcv6yKQloTC8%3D&amp;reserved=0"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google.com/search?q=Karma+nirvana&amp;oq=Karma+nirvana&amp;aqs=chrome..69i57j0l6.7551j0j1&amp;sourceid=chrome&amp;ie=UTF-8&amp;safe=active"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bambuuu.co.uk/"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gbr01.safelinks.protection.outlook.com/?url=https%3A%2F%2Fwww.dailymail.co.uk%2Fnews%2Farticle-9557845%2FSchool-reports-chaplain-telling-pupils-theyre-allowed-disagree-LGBT-teaching.html&amp;data=04%7C01%7Cricunews%40homeoffice.gov.uk%7C889f93ae7a194a57769108d912b12c8c%7Cf24d93ecb2914192a08af182245945c2%7C0%7C0%7C637561374838391307%7CUnknown%7CTWFpbGZsb3d8eyJWIjoiMC4wLjAwMDAiLCJQIjoiV2luMzIiLCJBTiI6Ik1haWwiLCJXVCI6Mn0%3D%7C1000&amp;sdata=SS%2Fp9aw5NTqbxN2GLOZAYySiUpcjArx1Apiph%2FergGI%3D&amp;reserved=0"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standard.co.uk/topic/usman-khan"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www.standard.co.uk/topic/jack-merritt" TargetMode="External"/><Relationship Id="rId5" Type="http://schemas.openxmlformats.org/officeDocument/2006/relationships/hyperlink" Target="https://www.standard.co.uk/topic/cambridge" TargetMode="External"/><Relationship Id="rId4" Type="http://schemas.openxmlformats.org/officeDocument/2006/relationships/hyperlink" Target="https://www.standard.co.uk/topic/compan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derbyshire.gov.uk/social-health/care-and-health-service-providers/making-adult-care-referrals-information-for-professionals/making-an-adult-care-referral.aspx" TargetMode="External"/><Relationship Id="rId2" Type="http://schemas.openxmlformats.org/officeDocument/2006/relationships/slide" Target="../slides/slide93.xml"/><Relationship Id="rId1" Type="http://schemas.openxmlformats.org/officeDocument/2006/relationships/notesMaster" Target="../notesMasters/notesMaster1.xml"/><Relationship Id="rId5" Type="http://schemas.openxmlformats.org/officeDocument/2006/relationships/hyperlink" Target="https://www.derby.gov.uk/health-and-social-care/safeguarding-adults-at-risk/safeguarding-vulnerable-adults/" TargetMode="External"/><Relationship Id="rId4" Type="http://schemas.openxmlformats.org/officeDocument/2006/relationships/hyperlink" Target="https://secure.derby.gov.uk/forms/?formid=345"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Handwriting text effect in PowerPoint – YouTube</a:t>
            </a:r>
            <a:endParaRPr lang="en-GB" dirty="0"/>
          </a:p>
          <a:p>
            <a:r>
              <a:rPr lang="en-GB" dirty="0"/>
              <a:t>www.youtube.com/watch?v=llFDK6U_rls</a:t>
            </a:r>
          </a:p>
          <a:p>
            <a:r>
              <a:rPr lang="en-GB" b="1" dirty="0"/>
              <a:t>Who am I?</a:t>
            </a:r>
          </a:p>
          <a:p>
            <a:r>
              <a:rPr lang="en-GB" dirty="0"/>
              <a:t>Brief history of my roles/experience</a:t>
            </a:r>
          </a:p>
        </p:txBody>
      </p:sp>
      <p:sp>
        <p:nvSpPr>
          <p:cNvPr id="4" name="Slide Number Placeholder 3"/>
          <p:cNvSpPr>
            <a:spLocks noGrp="1"/>
          </p:cNvSpPr>
          <p:nvPr>
            <p:ph type="sldNum" sz="quarter" idx="5"/>
          </p:nvPr>
        </p:nvSpPr>
        <p:spPr/>
        <p:txBody>
          <a:bodyPr/>
          <a:lstStyle/>
          <a:p>
            <a:fld id="{2AB699EA-4099-7140-9A68-260C12E8C2B0}" type="slidenum">
              <a:rPr lang="en-US" smtClean="0"/>
              <a:pPr/>
              <a:t>1</a:t>
            </a:fld>
            <a:endParaRPr lang="en-US"/>
          </a:p>
        </p:txBody>
      </p:sp>
    </p:spTree>
    <p:extLst>
      <p:ext uri="{BB962C8B-B14F-4D97-AF65-F5344CB8AC3E}">
        <p14:creationId xmlns:p14="http://schemas.microsoft.com/office/powerpoint/2010/main" val="3619409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GB" dirty="0"/>
              <a:t>Section </a:t>
            </a:r>
            <a:r>
              <a:rPr lang="en-GB" baseline="0" dirty="0"/>
              <a:t>S.42 of the Care Act</a:t>
            </a:r>
          </a:p>
          <a:p>
            <a:r>
              <a:rPr lang="en-GB" baseline="0" dirty="0"/>
              <a:t>QUESTION: what is the referral criteria</a:t>
            </a:r>
          </a:p>
          <a:p>
            <a:r>
              <a:rPr lang="en-GB" baseline="0" dirty="0"/>
              <a:t>Question: What are people’s rationale for referrals? What is a ‘vulnerable adult?’ </a:t>
            </a:r>
          </a:p>
          <a:p>
            <a:endParaRPr lang="en-GB" baseline="0" dirty="0"/>
          </a:p>
          <a:p>
            <a:r>
              <a:rPr lang="en-GB" baseline="0" dirty="0"/>
              <a:t>Are you vulnerable (as a worker) e.g. walking home at night from work?</a:t>
            </a:r>
          </a:p>
          <a:p>
            <a:r>
              <a:rPr lang="en-GB" b="1" baseline="0" dirty="0"/>
              <a:t>7 click reveals</a:t>
            </a:r>
            <a:endParaRPr lang="en-GB" sz="1200" b="1" baseline="0" dirty="0">
              <a:solidFill>
                <a:schemeClr val="tx1"/>
              </a:solidFill>
            </a:endParaRPr>
          </a:p>
          <a:p>
            <a:pPr marL="857250" indent="-857250">
              <a:buFont typeface="Arial" panose="020B0604020202020204" pitchFamily="34" charset="0"/>
              <a:buChar char="•"/>
            </a:pPr>
            <a:r>
              <a:rPr lang="en-GB" sz="6400" dirty="0">
                <a:solidFill>
                  <a:srgbClr val="7030A0"/>
                </a:solidFill>
              </a:rPr>
              <a:t>It is vital you record your rationale behind ALL your decisions.</a:t>
            </a:r>
          </a:p>
          <a:p>
            <a:pPr marL="857250" indent="-857250">
              <a:buFont typeface="Arial" panose="020B0604020202020204" pitchFamily="34" charset="0"/>
              <a:buChar char="•"/>
            </a:pPr>
            <a:r>
              <a:rPr lang="en-GB" sz="6400" dirty="0">
                <a:solidFill>
                  <a:srgbClr val="7030A0"/>
                </a:solidFill>
              </a:rPr>
              <a:t>They should withstand the closest scrutiny</a:t>
            </a:r>
          </a:p>
          <a:p>
            <a:pPr marL="857250" indent="-857250">
              <a:buFont typeface="Arial" panose="020B0604020202020204" pitchFamily="34" charset="0"/>
              <a:buChar char="•"/>
            </a:pPr>
            <a:r>
              <a:rPr lang="en-GB" sz="6400" dirty="0">
                <a:solidFill>
                  <a:srgbClr val="7030A0"/>
                </a:solidFill>
              </a:rPr>
              <a:t>You may need to explain your reasons for making a decision</a:t>
            </a:r>
          </a:p>
          <a:p>
            <a:pPr marL="857250" indent="-857250">
              <a:buFont typeface="Arial" panose="020B0604020202020204" pitchFamily="34" charset="0"/>
              <a:buChar char="•"/>
            </a:pPr>
            <a:r>
              <a:rPr lang="en-GB" sz="6400" dirty="0">
                <a:solidFill>
                  <a:srgbClr val="7030A0"/>
                </a:solidFill>
              </a:rPr>
              <a:t>You may need to give evidence in court</a:t>
            </a:r>
          </a:p>
          <a:p>
            <a:pPr lvl="1">
              <a:buFont typeface="Arial" panose="020B0604020202020204" pitchFamily="34" charset="0"/>
              <a:buNone/>
            </a:pPr>
            <a:endParaRPr lang="en-GB" sz="6400" dirty="0">
              <a:solidFill>
                <a:srgbClr val="7030A0"/>
              </a:solidFill>
            </a:endParaRPr>
          </a:p>
          <a:p>
            <a:endParaRPr lang="en-GB" dirty="0"/>
          </a:p>
          <a:p>
            <a:r>
              <a:rPr lang="en-GB" b="1" dirty="0"/>
              <a:t>Next slide Objects of an Enquiry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49603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1546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p:spPr>
        <p:txBody>
          <a:bodyPr>
            <a:normAutofit lnSpcReduction="10000"/>
          </a:bodyPr>
          <a:lstStyle/>
          <a:p>
            <a:r>
              <a:rPr lang="en-US" altLang="en-US" b="1" dirty="0">
                <a:latin typeface="Arial" pitchFamily="34" charset="0"/>
              </a:rPr>
              <a:t>6 click reveals</a:t>
            </a:r>
          </a:p>
          <a:p>
            <a:pPr marL="171450" indent="-171450">
              <a:buFont typeface="Arial" panose="020B0604020202020204" pitchFamily="34" charset="0"/>
              <a:buChar char="•"/>
            </a:pPr>
            <a:r>
              <a:rPr lang="en-GB" altLang="en-US" sz="1200" dirty="0"/>
              <a:t>The Local Authority </a:t>
            </a:r>
            <a:r>
              <a:rPr lang="en-GB" altLang="en-US" sz="1200" b="1" dirty="0"/>
              <a:t>retains the lead </a:t>
            </a:r>
            <a:r>
              <a:rPr lang="en-GB" altLang="en-US" sz="1200" dirty="0"/>
              <a:t>in any safeguarding enquiry.  However, if another agency has greater involvement with the adult they could be tasked with leading the s.42 Enquiry;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dirty="0"/>
              <a:t>If an agency fails to undertake enquiries (tasks allocated), or does not complete them to a satisfactory standard, it will be escalated to the specific agency Board partner for resolution;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dirty="0"/>
              <a:t>This may be further escalated to the relevant Safeguarding Adult Board.</a:t>
            </a:r>
          </a:p>
          <a:p>
            <a:endParaRPr lang="en-US" altLang="en-US" dirty="0">
              <a:latin typeface="Arial" pitchFamily="34" charset="0"/>
            </a:endParaRPr>
          </a:p>
          <a:p>
            <a:r>
              <a:rPr lang="en-GB" altLang="en-US" sz="1200" b="1" dirty="0"/>
              <a:t>What agencies can expect when they are tasked with a s.42 Enquiry</a:t>
            </a:r>
          </a:p>
          <a:p>
            <a:pPr marL="171450" indent="-171450">
              <a:buFont typeface="Arial" panose="020B0604020202020204" pitchFamily="34" charset="0"/>
              <a:buChar char="•"/>
            </a:pPr>
            <a:r>
              <a:rPr lang="en-GB" altLang="en-US" sz="1200" dirty="0"/>
              <a:t>That any tasking for s.42 Enquiries has been signed off by a Manager or Senior Practitioner from the Local Authority;</a:t>
            </a:r>
          </a:p>
          <a:p>
            <a:pPr marL="171450" indent="-171450">
              <a:buFont typeface="Arial" panose="020B0604020202020204" pitchFamily="34" charset="0"/>
              <a:buChar char="•"/>
            </a:pPr>
            <a:r>
              <a:rPr lang="en-GB" altLang="en-US" sz="1200" dirty="0"/>
              <a:t>An explanation of why that agency has been tasked with that further enquiry;</a:t>
            </a:r>
          </a:p>
          <a:p>
            <a:pPr marL="171450" indent="-171450">
              <a:buFont typeface="Arial" panose="020B0604020202020204" pitchFamily="34" charset="0"/>
              <a:buChar char="•"/>
            </a:pPr>
            <a:r>
              <a:rPr lang="en-GB" altLang="en-US" sz="1200" dirty="0"/>
              <a:t>Details of the specific information required;</a:t>
            </a:r>
          </a:p>
          <a:p>
            <a:pPr marL="171450" indent="-171450">
              <a:buFont typeface="Arial" panose="020B0604020202020204" pitchFamily="34" charset="0"/>
              <a:buChar char="•"/>
            </a:pPr>
            <a:r>
              <a:rPr lang="en-GB" altLang="en-US" sz="1200" dirty="0"/>
              <a:t>A timescale for completing the enquiry and returning it to the Local Authority.</a:t>
            </a:r>
          </a:p>
          <a:p>
            <a:pPr marL="171450" indent="-171450">
              <a:buFont typeface="Arial" panose="020B0604020202020204" pitchFamily="34" charset="0"/>
              <a:buChar char="•"/>
            </a:pPr>
            <a:endParaRPr lang="en-GB" altLang="en-US" sz="1200" dirty="0"/>
          </a:p>
          <a:p>
            <a:pPr marL="0" indent="0">
              <a:buFont typeface="Arial" panose="020B0604020202020204" pitchFamily="34" charset="0"/>
              <a:buNone/>
            </a:pPr>
            <a:r>
              <a:rPr lang="en-GB" altLang="en-US" b="1" dirty="0"/>
              <a:t>What sort of things may be tasked as a s.42 Enquiry?</a:t>
            </a:r>
            <a:endParaRPr lang="en-GB" altLang="en-US" sz="1200" dirty="0"/>
          </a:p>
          <a:p>
            <a:pPr marL="171450" indent="-171450">
              <a:buFont typeface="Arial" panose="020B0604020202020204" pitchFamily="34" charset="0"/>
              <a:buChar char="•"/>
            </a:pPr>
            <a:r>
              <a:rPr lang="en-GB" altLang="en-US" sz="1200" dirty="0"/>
              <a:t>Specific questions about information your agency may have about the adult;</a:t>
            </a:r>
          </a:p>
          <a:p>
            <a:pPr marL="171450" indent="-171450">
              <a:buFont typeface="Arial" panose="020B0604020202020204" pitchFamily="34" charset="0"/>
              <a:buChar char="•"/>
            </a:pPr>
            <a:r>
              <a:rPr lang="en-GB" altLang="en-US" sz="1200" dirty="0"/>
              <a:t>Having a conversation with the adult about their views, wishes, what they are worried about, what they want to happen or change, or stay the same, etc.; </a:t>
            </a:r>
          </a:p>
          <a:p>
            <a:pPr marL="171450" indent="-171450">
              <a:buFont typeface="Arial" panose="020B0604020202020204" pitchFamily="34" charset="0"/>
              <a:buChar char="•"/>
            </a:pPr>
            <a:r>
              <a:rPr lang="en-GB" altLang="en-US" sz="1200" dirty="0"/>
              <a:t>What your agency could contribute to help keep the person safe or meet their outcomes.</a:t>
            </a:r>
          </a:p>
          <a:p>
            <a:endParaRPr lang="en-US" altLang="en-US" dirty="0">
              <a:latin typeface="Arial" pitchFamily="34" charset="0"/>
            </a:endParaRPr>
          </a:p>
          <a:p>
            <a:r>
              <a:rPr lang="en-US" altLang="en-US" b="1" dirty="0">
                <a:latin typeface="Arial" pitchFamily="34" charset="0"/>
              </a:rPr>
              <a:t>Next</a:t>
            </a:r>
            <a:r>
              <a:rPr lang="en-US" altLang="en-US" b="1" baseline="0" dirty="0">
                <a:latin typeface="Arial" pitchFamily="34" charset="0"/>
              </a:rPr>
              <a:t> slide</a:t>
            </a:r>
            <a:r>
              <a:rPr lang="en-US" altLang="en-US" b="0" baseline="0" dirty="0">
                <a:latin typeface="Arial" pitchFamily="34" charset="0"/>
              </a:rPr>
              <a:t>  S.42 Procedures  with </a:t>
            </a:r>
            <a:r>
              <a:rPr lang="en-US" altLang="en-US" b="1" baseline="0" dirty="0">
                <a:latin typeface="Arial" pitchFamily="34" charset="0"/>
              </a:rPr>
              <a:t>7 reveal bullet point</a:t>
            </a:r>
            <a:endParaRPr lang="en-US" altLang="en-US" b="1" dirty="0">
              <a:latin typeface="Arial" pitchFamily="34" charset="0"/>
            </a:endParaRPr>
          </a:p>
        </p:txBody>
      </p:sp>
      <p:sp>
        <p:nvSpPr>
          <p:cNvPr id="38916"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itchFamily="34" charset="0"/>
              </a:defRPr>
            </a:lvl1pPr>
            <a:lvl2pPr marL="742950" indent="-285750">
              <a:spcBef>
                <a:spcPct val="30000"/>
              </a:spcBef>
              <a:defRPr sz="1200">
                <a:solidFill>
                  <a:schemeClr val="tx1"/>
                </a:solidFill>
                <a:latin typeface="Arial" pitchFamily="34" charset="0"/>
              </a:defRPr>
            </a:lvl2pPr>
            <a:lvl3pPr marL="1143000" indent="-228600">
              <a:spcBef>
                <a:spcPct val="30000"/>
              </a:spcBef>
              <a:defRPr sz="1200">
                <a:solidFill>
                  <a:schemeClr val="tx1"/>
                </a:solidFill>
                <a:latin typeface="Arial" pitchFamily="34" charset="0"/>
              </a:defRPr>
            </a:lvl3pPr>
            <a:lvl4pPr marL="1600200" indent="-228600">
              <a:spcBef>
                <a:spcPct val="30000"/>
              </a:spcBef>
              <a:defRPr sz="1200">
                <a:solidFill>
                  <a:schemeClr val="tx1"/>
                </a:solidFill>
                <a:latin typeface="Arial" pitchFamily="34" charset="0"/>
              </a:defRPr>
            </a:lvl4pPr>
            <a:lvl5pPr marL="2057400" indent="-22860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A18344D2-2BAD-4EF4-A8F3-A7423BED9029}" type="slidenum">
              <a:rPr kumimoji="0" lang="en-GB" altLang="en-US"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11</a:t>
            </a:fld>
            <a:endParaRPr kumimoji="0" lang="en-GB" alt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normAutofit fontScale="47500" lnSpcReduction="20000"/>
          </a:bodyPr>
          <a:lstStyle/>
          <a:p>
            <a:endParaRPr lang="en-GB" altLang="en-US" b="1" dirty="0">
              <a:latin typeface="Arial" pitchFamily="34" charset="0"/>
            </a:endParaRPr>
          </a:p>
          <a:p>
            <a:r>
              <a:rPr lang="en-GB" altLang="en-US" b="1" dirty="0">
                <a:latin typeface="Arial" pitchFamily="34" charset="0"/>
              </a:rPr>
              <a:t>7 click reveals</a:t>
            </a:r>
          </a:p>
          <a:p>
            <a:r>
              <a:rPr lang="en-GB" altLang="en-US" b="1" dirty="0">
                <a:latin typeface="Arial" pitchFamily="34" charset="0"/>
              </a:rPr>
              <a:t>It</a:t>
            </a:r>
            <a:r>
              <a:rPr lang="en-GB" altLang="en-US" b="1" baseline="0" dirty="0">
                <a:latin typeface="Arial" pitchFamily="34" charset="0"/>
              </a:rPr>
              <a:t> is vital you record everything accurately and as soon as possible. No personal opinion or comment as you may be required to give evidence in Court. </a:t>
            </a:r>
            <a:r>
              <a:rPr lang="en-GB" altLang="en-US" dirty="0">
                <a:latin typeface="Arial" pitchFamily="34" charset="0"/>
              </a:rPr>
              <a:t>Make sure you have recorded what action have been taken and why.  Also why a decision may NOT have been taken</a:t>
            </a:r>
          </a:p>
          <a:p>
            <a:r>
              <a:rPr lang="en-GB" altLang="en-US" dirty="0">
                <a:latin typeface="Arial" pitchFamily="34" charset="0"/>
              </a:rPr>
              <a:t>****************************************************************************************************************</a:t>
            </a:r>
          </a:p>
          <a:p>
            <a:r>
              <a:rPr lang="en-GB" altLang="en-US" b="1" dirty="0">
                <a:latin typeface="Arial" pitchFamily="34" charset="0"/>
              </a:rPr>
              <a:t>If you have any queries about your agency’s recording systems for s42 Enquiries, please speak to the Safeguarding lead for your agency or your line manager.</a:t>
            </a:r>
          </a:p>
          <a:p>
            <a:endParaRPr lang="en-GB" altLang="en-US" b="1" dirty="0">
              <a:latin typeface="Arial" pitchFamily="34" charset="0"/>
            </a:endParaRPr>
          </a:p>
          <a:p>
            <a:endParaRPr lang="en-GB" altLang="en-US" dirty="0">
              <a:latin typeface="Arial" pitchFamily="34" charset="0"/>
            </a:endParaRPr>
          </a:p>
          <a:p>
            <a:r>
              <a:rPr lang="en-GB" altLang="en-US" dirty="0">
                <a:latin typeface="Arial" pitchFamily="34" charset="0"/>
              </a:rPr>
              <a:t>An enquiry is any action that is taken (or instigated) by a local authority, under Section 42 of the Care Act 2014, in response to indications of abuse or neglect in relation to an adult with care and support needs who is at risk and is unable to protect themselves because of those needs.</a:t>
            </a:r>
          </a:p>
          <a:p>
            <a:r>
              <a:rPr lang="en-GB" altLang="en-US" dirty="0">
                <a:latin typeface="Arial" pitchFamily="34" charset="0"/>
              </a:rPr>
              <a:t>The Care Act requires local authorities to make proportionate enquiries (or to make sure that, as the lead agency, enquiries are carried out by the relevant organisation) where there is a concern about the possible abuse or neglect of an adult at risk.</a:t>
            </a:r>
          </a:p>
          <a:p>
            <a:r>
              <a:rPr lang="en-GB" altLang="en-US" dirty="0">
                <a:latin typeface="Arial" pitchFamily="34" charset="0"/>
              </a:rPr>
              <a:t>This may or may not be preceded by an informal information-gathering process, if that is necessary to find out whether abuse has occurred or is occurring and therefore whether the Section 42 duty applies.</a:t>
            </a:r>
          </a:p>
          <a:p>
            <a:endParaRPr lang="en-GB" altLang="en-US" dirty="0">
              <a:latin typeface="Arial" pitchFamily="34" charset="0"/>
            </a:endParaRPr>
          </a:p>
          <a:p>
            <a:r>
              <a:rPr lang="en-GB" altLang="en-US" dirty="0">
                <a:latin typeface="Arial" pitchFamily="34" charset="0"/>
              </a:rPr>
              <a:t>An enquiry may take the form of a conversation with the individual concerned (or with their representative or advocate). It may need the involvement of another organisation or individual. Or it may require a more formal process, perhaps leading to a formal multi-agency plan to ensure the wellbeing of the adult concerned. </a:t>
            </a:r>
          </a:p>
          <a:p>
            <a:r>
              <a:rPr lang="en-GB" altLang="en-US" dirty="0">
                <a:latin typeface="Arial" pitchFamily="34" charset="0"/>
              </a:rPr>
              <a:t>It is important that at all points, the six safeguarding principles are considered in determining the next course of action: </a:t>
            </a:r>
          </a:p>
          <a:p>
            <a:endParaRPr lang="en-GB" altLang="en-US" dirty="0">
              <a:latin typeface="Arial" pitchFamily="34" charset="0"/>
            </a:endParaRPr>
          </a:p>
          <a:p>
            <a:r>
              <a:rPr lang="en-GB" altLang="en-US" dirty="0">
                <a:latin typeface="Arial" pitchFamily="34" charset="0"/>
              </a:rPr>
              <a:t>A Section 42 enquiry must take place if there is reason to believe that abuse or neglect is taking place or is at risk of taking place, and the local authority believes that an enquiry is needed to help it to decide what action to take to support and protect the person in question. The particular circumstances of each individual case will determine the scope of each enquiry, as well as who leads it and the form it takes. </a:t>
            </a:r>
          </a:p>
          <a:p>
            <a:r>
              <a:rPr lang="en-GB" altLang="en-US" dirty="0">
                <a:latin typeface="Arial" pitchFamily="34" charset="0"/>
              </a:rPr>
              <a:t>While many enquiries will need a lot of input from a social care practitioner – often a social worker – there will be aspects that should be carried out by other professionals with the necessary skills and knowledge.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u="sng" dirty="0">
                <a:solidFill>
                  <a:schemeClr val="tx2">
                    <a:lumMod val="50000"/>
                  </a:schemeClr>
                </a:solidFill>
                <a:cs typeface="Arial" panose="020B0604020202020204" pitchFamily="34" charset="0"/>
              </a:rPr>
              <a:t>Important read out: </a:t>
            </a:r>
            <a:r>
              <a:rPr lang="en-GB" sz="1200" dirty="0">
                <a:solidFill>
                  <a:schemeClr val="tx2">
                    <a:lumMod val="50000"/>
                  </a:schemeClr>
                </a:solidFill>
                <a:cs typeface="Arial" panose="020B0604020202020204" pitchFamily="34" charset="0"/>
              </a:rPr>
              <a:t>Feedback is </a:t>
            </a:r>
            <a:r>
              <a:rPr lang="en-GB" sz="1200" u="sng" dirty="0">
                <a:solidFill>
                  <a:schemeClr val="tx2">
                    <a:lumMod val="50000"/>
                  </a:schemeClr>
                </a:solidFill>
                <a:cs typeface="Arial" panose="020B0604020202020204" pitchFamily="34" charset="0"/>
              </a:rPr>
              <a:t>sometimes</a:t>
            </a:r>
            <a:r>
              <a:rPr lang="en-GB" sz="1200" dirty="0">
                <a:solidFill>
                  <a:schemeClr val="tx2">
                    <a:lumMod val="50000"/>
                  </a:schemeClr>
                </a:solidFill>
                <a:cs typeface="Arial" panose="020B0604020202020204" pitchFamily="34" charset="0"/>
              </a:rPr>
              <a:t> put onto PARIS by the MASH advisors or the Safeguarding Adult Lead. </a:t>
            </a:r>
            <a:r>
              <a:rPr lang="en-GB" sz="1200" dirty="0">
                <a:solidFill>
                  <a:srgbClr val="FF0000"/>
                </a:solidFill>
                <a:cs typeface="Arial" panose="020B0604020202020204" pitchFamily="34" charset="0"/>
              </a:rPr>
              <a:t>Case notes &amp; clinical letters / External documents / “Specialist Advisor (do not refer)” </a:t>
            </a:r>
            <a:r>
              <a:rPr lang="en-GB" sz="1200" b="1" dirty="0">
                <a:solidFill>
                  <a:schemeClr val="accent1">
                    <a:lumMod val="50000"/>
                  </a:schemeClr>
                </a:solidFill>
                <a:cs typeface="Arial" panose="020B0604020202020204" pitchFamily="34" charset="0"/>
              </a:rPr>
              <a:t>OR</a:t>
            </a:r>
            <a:r>
              <a:rPr lang="en-GB" sz="1200" dirty="0">
                <a:solidFill>
                  <a:srgbClr val="FF0000"/>
                </a:solidFill>
                <a:cs typeface="Arial" panose="020B0604020202020204" pitchFamily="34" charset="0"/>
              </a:rPr>
              <a:t> “MASH advisor”</a:t>
            </a:r>
            <a:endParaRPr lang="en-GB" sz="1200" dirty="0">
              <a:cs typeface="Arial" panose="020B0604020202020204" pitchFamily="34" charset="0"/>
            </a:endParaRPr>
          </a:p>
          <a:p>
            <a:endParaRPr lang="en-GB" altLang="en-US" dirty="0">
              <a:latin typeface="Arial" pitchFamily="34" charset="0"/>
            </a:endParaRPr>
          </a:p>
          <a:p>
            <a:endParaRPr lang="en-GB" altLang="en-US" dirty="0">
              <a:latin typeface="Arial" pitchFamily="34" charset="0"/>
            </a:endParaRPr>
          </a:p>
          <a:p>
            <a:r>
              <a:rPr lang="en-GB" altLang="en-US" dirty="0">
                <a:latin typeface="Arial" pitchFamily="34" charset="0"/>
              </a:rPr>
              <a:t>For example, it may be a health professional who has the closest relationship with the individual and is best placed to explore a particular concern with them in the first instance.</a:t>
            </a:r>
          </a:p>
          <a:p>
            <a:r>
              <a:rPr lang="en-GB" altLang="en-US" dirty="0">
                <a:latin typeface="Arial" pitchFamily="34" charset="0"/>
              </a:rPr>
              <a:t>The local authority may decide that another organisation should carry out the enquiry, but the local authority will retain overall accountability. The local authority must satisfy itself that the organisation will meet agreed timescales and follow-up actions. Whatever form the enquiry takes, the following must be recorded: </a:t>
            </a:r>
          </a:p>
          <a:p>
            <a:r>
              <a:rPr lang="en-GB" altLang="en-US" dirty="0">
                <a:latin typeface="Arial" pitchFamily="34" charset="0"/>
              </a:rPr>
              <a:t>details of the safeguarding concern and who raised it</a:t>
            </a:r>
          </a:p>
          <a:p>
            <a:r>
              <a:rPr lang="en-GB" altLang="en-US" dirty="0">
                <a:latin typeface="Arial" pitchFamily="34" charset="0"/>
              </a:rPr>
              <a:t>the views and wishes of the adult affected, at the beginning and over time, and where appropriate the views of their family</a:t>
            </a:r>
          </a:p>
          <a:p>
            <a:r>
              <a:rPr lang="en-GB" altLang="en-US" dirty="0">
                <a:latin typeface="Arial" pitchFamily="34" charset="0"/>
              </a:rPr>
              <a:t>any immediate action agreed with the adult or their representative</a:t>
            </a:r>
          </a:p>
          <a:p>
            <a:r>
              <a:rPr lang="en-GB" altLang="en-US" dirty="0">
                <a:latin typeface="Arial" pitchFamily="34" charset="0"/>
              </a:rPr>
              <a:t>the reasons for all actions and decisions</a:t>
            </a:r>
          </a:p>
          <a:p>
            <a:r>
              <a:rPr lang="en-GB" altLang="en-US" dirty="0">
                <a:latin typeface="Arial" pitchFamily="34" charset="0"/>
              </a:rPr>
              <a:t>details of who else is consulted or the concern is discussed with </a:t>
            </a:r>
          </a:p>
          <a:p>
            <a:r>
              <a:rPr lang="en-GB" altLang="en-US" dirty="0">
                <a:latin typeface="Arial" pitchFamily="34" charset="0"/>
              </a:rPr>
              <a:t>any timescales agreed for actions</a:t>
            </a:r>
          </a:p>
          <a:p>
            <a:r>
              <a:rPr lang="en-GB" altLang="en-US" dirty="0">
                <a:latin typeface="Arial" pitchFamily="34" charset="0"/>
              </a:rPr>
              <a:t>sign-off from a line manager and/or the local safeguarding lead or designated adult safeguarding manager.</a:t>
            </a:r>
          </a:p>
          <a:p>
            <a:endParaRPr lang="en-GB" altLang="en-US" dirty="0">
              <a:latin typeface="Arial" pitchFamily="34" charset="0"/>
            </a:endParaRPr>
          </a:p>
          <a:p>
            <a:r>
              <a:rPr lang="en-GB" altLang="en-US" dirty="0">
                <a:latin typeface="Arial" pitchFamily="34" charset="0"/>
              </a:rPr>
              <a:t>Also, the local authority will need to record data for the Health and Social Care Information Centre's Safeguarding Adults Collection, and practitioners will need to make sure that their recording captures everything necessary for this, as spelled out in local procedures.</a:t>
            </a:r>
          </a:p>
          <a:p>
            <a:r>
              <a:rPr lang="en-GB" altLang="en-US" dirty="0">
                <a:latin typeface="Arial" pitchFamily="34" charset="0"/>
              </a:rPr>
              <a:t>Non-statutory enquiries (known as 'other safeguarding enquiries') may also be carried out or instigated by local authorities in response to concerns about carers, or about adults who do not have care and support needs but who may still be at risk of abuse or neglect and to whom the local authority has a 'wellbeing' duty under Section 1 of the Care Act 2014.</a:t>
            </a:r>
          </a:p>
          <a:p>
            <a:r>
              <a:rPr lang="en-GB" altLang="en-US" b="1" dirty="0">
                <a:latin typeface="Arial" pitchFamily="34" charset="0"/>
              </a:rPr>
              <a:t>Next slide</a:t>
            </a:r>
            <a:r>
              <a:rPr lang="en-GB" altLang="en-US" b="0" dirty="0">
                <a:latin typeface="Arial" pitchFamily="34" charset="0"/>
              </a:rPr>
              <a:t>  “Possible</a:t>
            </a:r>
            <a:r>
              <a:rPr lang="en-GB" altLang="en-US" b="0" baseline="0" dirty="0">
                <a:latin typeface="Arial" pitchFamily="34" charset="0"/>
              </a:rPr>
              <a:t> outcomes of a S.42 for the </a:t>
            </a:r>
            <a:r>
              <a:rPr lang="en-GB" altLang="en-US" b="1" baseline="0" dirty="0">
                <a:latin typeface="Arial" pitchFamily="34" charset="0"/>
              </a:rPr>
              <a:t>Adult” with 3 reveal bullet points</a:t>
            </a:r>
            <a:endParaRPr lang="en-GB" altLang="en-US" b="1" dirty="0">
              <a:latin typeface="Arial"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BB3887-E889-44EE-8570-CC20954B0337}"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normAutofit fontScale="47500" lnSpcReduction="20000"/>
          </a:bodyPr>
          <a:lstStyle/>
          <a:p>
            <a:endParaRPr lang="en-GB" altLang="en-US" b="1" dirty="0">
              <a:latin typeface="Arial" pitchFamily="34" charset="0"/>
            </a:endParaRPr>
          </a:p>
          <a:p>
            <a:r>
              <a:rPr lang="en-GB" altLang="en-US" b="1" dirty="0">
                <a:latin typeface="Arial" pitchFamily="34" charset="0"/>
              </a:rPr>
              <a:t>7 click reveals</a:t>
            </a:r>
          </a:p>
          <a:p>
            <a:r>
              <a:rPr lang="en-GB" altLang="en-US" b="1" dirty="0">
                <a:latin typeface="Arial" pitchFamily="34" charset="0"/>
              </a:rPr>
              <a:t>It</a:t>
            </a:r>
            <a:r>
              <a:rPr lang="en-GB" altLang="en-US" b="1" baseline="0" dirty="0">
                <a:latin typeface="Arial" pitchFamily="34" charset="0"/>
              </a:rPr>
              <a:t> is vital you record everything accurately and as soon as possible. No personal opinion or comment as you may be required to give evidence in Court. </a:t>
            </a:r>
            <a:r>
              <a:rPr lang="en-GB" altLang="en-US" dirty="0">
                <a:latin typeface="Arial" pitchFamily="34" charset="0"/>
              </a:rPr>
              <a:t>Make sure you have recorded what action have been taken and why.  Also why a decision may NOT have been taken</a:t>
            </a:r>
          </a:p>
          <a:p>
            <a:r>
              <a:rPr lang="en-GB" altLang="en-US" dirty="0">
                <a:latin typeface="Arial" pitchFamily="34" charset="0"/>
              </a:rPr>
              <a:t>****************************************************************************************************************</a:t>
            </a:r>
          </a:p>
          <a:p>
            <a:r>
              <a:rPr lang="en-GB" altLang="en-US" b="1" dirty="0">
                <a:latin typeface="Arial" pitchFamily="34" charset="0"/>
              </a:rPr>
              <a:t>If you have any queries about your agency’s recording systems for s42 Enquiries, please speak to the Safeguarding lead for your agency or your line manager.</a:t>
            </a:r>
          </a:p>
          <a:p>
            <a:endParaRPr lang="en-GB" altLang="en-US" b="1" dirty="0">
              <a:latin typeface="Arial" pitchFamily="34" charset="0"/>
            </a:endParaRPr>
          </a:p>
          <a:p>
            <a:endParaRPr lang="en-GB" altLang="en-US" dirty="0">
              <a:latin typeface="Arial" pitchFamily="34" charset="0"/>
            </a:endParaRPr>
          </a:p>
          <a:p>
            <a:r>
              <a:rPr lang="en-GB" altLang="en-US" dirty="0">
                <a:latin typeface="Arial" pitchFamily="34" charset="0"/>
              </a:rPr>
              <a:t>An enquiry is any action that is taken (or instigated) by a local authority, under Section 42 of the Care Act 2014, in response to indications of abuse or neglect in relation to an adult with care and support needs who is at risk and is unable to protect themselves because of those needs.</a:t>
            </a:r>
          </a:p>
          <a:p>
            <a:r>
              <a:rPr lang="en-GB" altLang="en-US" dirty="0">
                <a:latin typeface="Arial" pitchFamily="34" charset="0"/>
              </a:rPr>
              <a:t>The Care Act requires local authorities to make proportionate enquiries (or to make sure that, as the lead agency, enquiries are carried out by the relevant organisation) where there is a concern about the possible abuse or neglect of an adult at risk.</a:t>
            </a:r>
          </a:p>
          <a:p>
            <a:r>
              <a:rPr lang="en-GB" altLang="en-US" dirty="0">
                <a:latin typeface="Arial" pitchFamily="34" charset="0"/>
              </a:rPr>
              <a:t>This may or may not be preceded by an informal information-gathering process, if that is necessary to find out whether abuse has occurred or is occurring and therefore whether the Section 42 duty applies.</a:t>
            </a:r>
          </a:p>
          <a:p>
            <a:endParaRPr lang="en-GB" altLang="en-US" dirty="0">
              <a:latin typeface="Arial" pitchFamily="34" charset="0"/>
            </a:endParaRPr>
          </a:p>
          <a:p>
            <a:r>
              <a:rPr lang="en-GB" altLang="en-US" dirty="0">
                <a:latin typeface="Arial" pitchFamily="34" charset="0"/>
              </a:rPr>
              <a:t>An enquiry may take the form of a conversation with the individual concerned (or with their representative or advocate). It may need the involvement of another organisation or individual. Or it may require a more formal process, perhaps leading to a formal multi-agency plan to ensure the wellbeing of the adult concerned. </a:t>
            </a:r>
          </a:p>
          <a:p>
            <a:r>
              <a:rPr lang="en-GB" altLang="en-US" dirty="0">
                <a:latin typeface="Arial" pitchFamily="34" charset="0"/>
              </a:rPr>
              <a:t>It is important that at all points, the six safeguarding principles are considered in determining the next course of action: </a:t>
            </a:r>
          </a:p>
          <a:p>
            <a:endParaRPr lang="en-GB" altLang="en-US" dirty="0">
              <a:latin typeface="Arial" pitchFamily="34" charset="0"/>
            </a:endParaRPr>
          </a:p>
          <a:p>
            <a:r>
              <a:rPr lang="en-GB" altLang="en-US" dirty="0">
                <a:latin typeface="Arial" pitchFamily="34" charset="0"/>
              </a:rPr>
              <a:t>A Section 42 enquiry must take place if there is reason to believe that abuse or neglect is taking place or is at risk of taking place, and the local authority believes that an enquiry is needed to help it to decide what action to take to support and protect the person in question. The particular circumstances of each individual case will determine the scope of each enquiry, as well as who leads it and the form it takes. </a:t>
            </a:r>
          </a:p>
          <a:p>
            <a:r>
              <a:rPr lang="en-GB" altLang="en-US" dirty="0">
                <a:latin typeface="Arial" pitchFamily="34" charset="0"/>
              </a:rPr>
              <a:t>While many enquiries will need a lot of input from a social care practitioner – often a social worker – there will be aspects that should be carried out by other professionals with the necessary skills and knowledge.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u="sng" dirty="0">
                <a:solidFill>
                  <a:schemeClr val="tx2">
                    <a:lumMod val="50000"/>
                  </a:schemeClr>
                </a:solidFill>
                <a:cs typeface="Arial" panose="020B0604020202020204" pitchFamily="34" charset="0"/>
              </a:rPr>
              <a:t>Important read out: </a:t>
            </a:r>
            <a:r>
              <a:rPr lang="en-GB" sz="1200" dirty="0">
                <a:solidFill>
                  <a:schemeClr val="tx2">
                    <a:lumMod val="50000"/>
                  </a:schemeClr>
                </a:solidFill>
                <a:cs typeface="Arial" panose="020B0604020202020204" pitchFamily="34" charset="0"/>
              </a:rPr>
              <a:t>Feedback is </a:t>
            </a:r>
            <a:r>
              <a:rPr lang="en-GB" sz="1200" u="sng" dirty="0">
                <a:solidFill>
                  <a:schemeClr val="tx2">
                    <a:lumMod val="50000"/>
                  </a:schemeClr>
                </a:solidFill>
                <a:cs typeface="Arial" panose="020B0604020202020204" pitchFamily="34" charset="0"/>
              </a:rPr>
              <a:t>sometimes</a:t>
            </a:r>
            <a:r>
              <a:rPr lang="en-GB" sz="1200" dirty="0">
                <a:solidFill>
                  <a:schemeClr val="tx2">
                    <a:lumMod val="50000"/>
                  </a:schemeClr>
                </a:solidFill>
                <a:cs typeface="Arial" panose="020B0604020202020204" pitchFamily="34" charset="0"/>
              </a:rPr>
              <a:t> put onto PARIS by the MASH advisors or the Safeguarding Adult Lead. </a:t>
            </a:r>
            <a:r>
              <a:rPr lang="en-GB" sz="1200" dirty="0">
                <a:solidFill>
                  <a:srgbClr val="FF0000"/>
                </a:solidFill>
                <a:cs typeface="Arial" panose="020B0604020202020204" pitchFamily="34" charset="0"/>
              </a:rPr>
              <a:t>Case notes &amp; clinical letters / External documents / “Specialist Advisor (do not refer)” </a:t>
            </a:r>
            <a:r>
              <a:rPr lang="en-GB" sz="1200" b="1" dirty="0">
                <a:solidFill>
                  <a:schemeClr val="accent1">
                    <a:lumMod val="50000"/>
                  </a:schemeClr>
                </a:solidFill>
                <a:cs typeface="Arial" panose="020B0604020202020204" pitchFamily="34" charset="0"/>
              </a:rPr>
              <a:t>OR</a:t>
            </a:r>
            <a:r>
              <a:rPr lang="en-GB" sz="1200" dirty="0">
                <a:solidFill>
                  <a:srgbClr val="FF0000"/>
                </a:solidFill>
                <a:cs typeface="Arial" panose="020B0604020202020204" pitchFamily="34" charset="0"/>
              </a:rPr>
              <a:t> “MASH advisor”</a:t>
            </a:r>
            <a:endParaRPr lang="en-GB" sz="1200" dirty="0">
              <a:cs typeface="Arial" panose="020B0604020202020204" pitchFamily="34" charset="0"/>
            </a:endParaRPr>
          </a:p>
          <a:p>
            <a:endParaRPr lang="en-GB" altLang="en-US" dirty="0">
              <a:latin typeface="Arial" pitchFamily="34" charset="0"/>
            </a:endParaRPr>
          </a:p>
          <a:p>
            <a:endParaRPr lang="en-GB" altLang="en-US" dirty="0">
              <a:latin typeface="Arial" pitchFamily="34" charset="0"/>
            </a:endParaRPr>
          </a:p>
          <a:p>
            <a:r>
              <a:rPr lang="en-GB" altLang="en-US" dirty="0">
                <a:latin typeface="Arial" pitchFamily="34" charset="0"/>
              </a:rPr>
              <a:t>For example, it may be a health professional who has the closest relationship with the individual and is best placed to explore a particular concern with them in the first instance.</a:t>
            </a:r>
          </a:p>
          <a:p>
            <a:r>
              <a:rPr lang="en-GB" altLang="en-US" dirty="0">
                <a:latin typeface="Arial" pitchFamily="34" charset="0"/>
              </a:rPr>
              <a:t>The local authority may decide that another organisation should carry out the enquiry, but the local authority will retain overall accountability. The local authority must satisfy itself that the organisation will meet agreed timescales and follow-up actions. Whatever form the enquiry takes, the following must be recorded: </a:t>
            </a:r>
          </a:p>
          <a:p>
            <a:r>
              <a:rPr lang="en-GB" altLang="en-US" dirty="0">
                <a:latin typeface="Arial" pitchFamily="34" charset="0"/>
              </a:rPr>
              <a:t>details of the safeguarding concern and who raised it</a:t>
            </a:r>
          </a:p>
          <a:p>
            <a:r>
              <a:rPr lang="en-GB" altLang="en-US" dirty="0">
                <a:latin typeface="Arial" pitchFamily="34" charset="0"/>
              </a:rPr>
              <a:t>the views and wishes of the adult affected, at the beginning and over time, and where appropriate the views of their family</a:t>
            </a:r>
          </a:p>
          <a:p>
            <a:r>
              <a:rPr lang="en-GB" altLang="en-US" dirty="0">
                <a:latin typeface="Arial" pitchFamily="34" charset="0"/>
              </a:rPr>
              <a:t>any immediate action agreed with the adult or their representative</a:t>
            </a:r>
          </a:p>
          <a:p>
            <a:r>
              <a:rPr lang="en-GB" altLang="en-US" dirty="0">
                <a:latin typeface="Arial" pitchFamily="34" charset="0"/>
              </a:rPr>
              <a:t>the reasons for all actions and decisions</a:t>
            </a:r>
          </a:p>
          <a:p>
            <a:r>
              <a:rPr lang="en-GB" altLang="en-US" dirty="0">
                <a:latin typeface="Arial" pitchFamily="34" charset="0"/>
              </a:rPr>
              <a:t>details of who else is consulted or the concern is discussed with </a:t>
            </a:r>
          </a:p>
          <a:p>
            <a:r>
              <a:rPr lang="en-GB" altLang="en-US" dirty="0">
                <a:latin typeface="Arial" pitchFamily="34" charset="0"/>
              </a:rPr>
              <a:t>any timescales agreed for actions</a:t>
            </a:r>
          </a:p>
          <a:p>
            <a:r>
              <a:rPr lang="en-GB" altLang="en-US" dirty="0">
                <a:latin typeface="Arial" pitchFamily="34" charset="0"/>
              </a:rPr>
              <a:t>sign-off from a line manager and/or the local safeguarding lead or designated adult safeguarding manager.</a:t>
            </a:r>
          </a:p>
          <a:p>
            <a:endParaRPr lang="en-GB" altLang="en-US" dirty="0">
              <a:latin typeface="Arial" pitchFamily="34" charset="0"/>
            </a:endParaRPr>
          </a:p>
          <a:p>
            <a:r>
              <a:rPr lang="en-GB" altLang="en-US" dirty="0">
                <a:latin typeface="Arial" pitchFamily="34" charset="0"/>
              </a:rPr>
              <a:t>Also, the local authority will need to record data for the Health and Social Care Information Centre's Safeguarding Adults Collection, and practitioners will need to make sure that their recording captures everything necessary for this, as spelled out in local procedures.</a:t>
            </a:r>
          </a:p>
          <a:p>
            <a:r>
              <a:rPr lang="en-GB" altLang="en-US" dirty="0">
                <a:latin typeface="Arial" pitchFamily="34" charset="0"/>
              </a:rPr>
              <a:t>Non-statutory enquiries (known as 'other safeguarding enquiries') may also be carried out or instigated by local authorities in response to concerns about carers, or about adults who do not have care and support needs but who may still be at risk of abuse or neglect and to whom the local authority has a 'wellbeing' duty under Section 1 of the Care Act 2014.</a:t>
            </a:r>
          </a:p>
          <a:p>
            <a:r>
              <a:rPr lang="en-GB" altLang="en-US" b="1" dirty="0">
                <a:latin typeface="Arial" pitchFamily="34" charset="0"/>
              </a:rPr>
              <a:t>Next slide</a:t>
            </a:r>
            <a:r>
              <a:rPr lang="en-GB" altLang="en-US" b="0" dirty="0">
                <a:latin typeface="Arial" pitchFamily="34" charset="0"/>
              </a:rPr>
              <a:t>  “Possible</a:t>
            </a:r>
            <a:r>
              <a:rPr lang="en-GB" altLang="en-US" b="0" baseline="0" dirty="0">
                <a:latin typeface="Arial" pitchFamily="34" charset="0"/>
              </a:rPr>
              <a:t> outcomes of a S.42 for the </a:t>
            </a:r>
            <a:r>
              <a:rPr lang="en-GB" altLang="en-US" b="1" baseline="0" dirty="0">
                <a:latin typeface="Arial" pitchFamily="34" charset="0"/>
              </a:rPr>
              <a:t>Adult” with 3 reveal bullet points</a:t>
            </a:r>
            <a:endParaRPr lang="en-GB" altLang="en-US" b="1" dirty="0">
              <a:latin typeface="Arial"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BB3887-E889-44EE-8570-CC20954B0337}"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2534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pPr marL="0" indent="0" algn="l">
              <a:buFont typeface="Arial" pitchFamily="34" charset="0"/>
              <a:buNone/>
              <a:defRPr/>
            </a:pPr>
            <a:r>
              <a:rPr lang="en-GB" altLang="en-US" sz="1200" b="1" baseline="0" dirty="0">
                <a:solidFill>
                  <a:srgbClr val="FF0000"/>
                </a:solidFill>
              </a:rPr>
              <a:t> 3 click reveals</a:t>
            </a:r>
          </a:p>
          <a:p>
            <a:pPr marL="0" indent="0" algn="l">
              <a:buFont typeface="Arial" pitchFamily="34" charset="0"/>
              <a:buNone/>
              <a:defRPr/>
            </a:pPr>
            <a:endParaRPr lang="en-GB" altLang="en-US" sz="1200" b="1" dirty="0">
              <a:solidFill>
                <a:srgbClr val="FF0000"/>
              </a:solidFill>
            </a:endParaRPr>
          </a:p>
          <a:p>
            <a:pPr marL="171450" indent="-171450" algn="l">
              <a:buFont typeface="Arial" pitchFamily="34" charset="0"/>
              <a:buChar char="•"/>
              <a:defRPr/>
            </a:pPr>
            <a:r>
              <a:rPr lang="en-GB" altLang="en-US" sz="1200" b="0" dirty="0">
                <a:solidFill>
                  <a:srgbClr val="FF0000"/>
                </a:solidFill>
              </a:rPr>
              <a:t>The adult should always be empowered to voice their views and through the provision of advice, signposting and information. This is making safeguarding personal.</a:t>
            </a:r>
          </a:p>
          <a:p>
            <a:pPr marL="171450" indent="-171450" algn="l">
              <a:buFont typeface="Arial" pitchFamily="34" charset="0"/>
              <a:buChar char="•"/>
              <a:defRPr/>
            </a:pPr>
            <a:endParaRPr lang="en-GB" altLang="en-US" sz="1200" b="0" dirty="0">
              <a:solidFill>
                <a:srgbClr val="FF0000"/>
              </a:solidFill>
            </a:endParaRPr>
          </a:p>
          <a:p>
            <a:pPr marL="0" indent="0" algn="l">
              <a:buFont typeface="Arial" pitchFamily="34" charset="0"/>
              <a:buNone/>
              <a:defRPr/>
            </a:pPr>
            <a:r>
              <a:rPr lang="en-GB" altLang="en-US" sz="1200" b="1" dirty="0">
                <a:solidFill>
                  <a:srgbClr val="FF0000"/>
                </a:solidFill>
              </a:rPr>
              <a:t>Next slide</a:t>
            </a:r>
            <a:r>
              <a:rPr lang="en-GB" altLang="en-US" sz="1200" b="0" dirty="0">
                <a:solidFill>
                  <a:srgbClr val="FF0000"/>
                </a:solidFill>
              </a:rPr>
              <a:t> – 14. possible outcomes of S.42 for </a:t>
            </a:r>
            <a:r>
              <a:rPr lang="en-GB" altLang="en-US" sz="1200" b="1" dirty="0">
                <a:solidFill>
                  <a:srgbClr val="FF0000"/>
                </a:solidFill>
              </a:rPr>
              <a:t>professionals and agencies</a:t>
            </a:r>
            <a:r>
              <a:rPr lang="en-GB" altLang="en-US" sz="1200" b="0" dirty="0">
                <a:solidFill>
                  <a:srgbClr val="FF0000"/>
                </a:solidFill>
              </a:rPr>
              <a:t> </a:t>
            </a:r>
          </a:p>
          <a:p>
            <a:pPr marL="0" indent="0" algn="l">
              <a:buFont typeface="Arial" pitchFamily="34" charset="0"/>
              <a:buNone/>
              <a:defRPr/>
            </a:pPr>
            <a:r>
              <a:rPr lang="en-GB" altLang="en-US" sz="1200" b="0" dirty="0">
                <a:solidFill>
                  <a:srgbClr val="FF0000"/>
                </a:solidFill>
              </a:rPr>
              <a:t> with </a:t>
            </a:r>
            <a:r>
              <a:rPr lang="en-GB" altLang="en-US" sz="1200" b="1" dirty="0">
                <a:solidFill>
                  <a:srgbClr val="FF0000"/>
                </a:solidFill>
              </a:rPr>
              <a:t>4 reveal bullet points</a:t>
            </a:r>
          </a:p>
        </p:txBody>
      </p:sp>
      <p:sp>
        <p:nvSpPr>
          <p:cNvPr id="49156"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itchFamily="34" charset="0"/>
              </a:defRPr>
            </a:lvl1pPr>
            <a:lvl2pPr marL="742950" indent="-285750">
              <a:spcBef>
                <a:spcPct val="30000"/>
              </a:spcBef>
              <a:defRPr sz="1200">
                <a:solidFill>
                  <a:schemeClr val="tx1"/>
                </a:solidFill>
                <a:latin typeface="Arial" pitchFamily="34" charset="0"/>
              </a:defRPr>
            </a:lvl2pPr>
            <a:lvl3pPr marL="1143000" indent="-228600">
              <a:spcBef>
                <a:spcPct val="30000"/>
              </a:spcBef>
              <a:defRPr sz="1200">
                <a:solidFill>
                  <a:schemeClr val="tx1"/>
                </a:solidFill>
                <a:latin typeface="Arial" pitchFamily="34" charset="0"/>
              </a:defRPr>
            </a:lvl3pPr>
            <a:lvl4pPr marL="1600200" indent="-228600">
              <a:spcBef>
                <a:spcPct val="30000"/>
              </a:spcBef>
              <a:defRPr sz="1200">
                <a:solidFill>
                  <a:schemeClr val="tx1"/>
                </a:solidFill>
                <a:latin typeface="Arial" pitchFamily="34" charset="0"/>
              </a:defRPr>
            </a:lvl4pPr>
            <a:lvl5pPr marL="2057400" indent="-22860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1C930B9-3EB9-4994-9504-F3DA9CF8885A}" type="slidenum">
              <a:rPr kumimoji="0" lang="en-GB" altLang="en-US"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14</a:t>
            </a:fld>
            <a:endParaRPr kumimoji="0" lang="en-GB" alt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4 click reveals</a:t>
            </a:r>
          </a:p>
          <a:p>
            <a:endParaRPr lang="en-GB" dirty="0"/>
          </a:p>
          <a:p>
            <a:r>
              <a:rPr lang="en-GB" dirty="0"/>
              <a:t>With ref to DSAB Webinar training. 28.10.2020</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t>Next slide </a:t>
            </a:r>
            <a:r>
              <a:rPr lang="en-GB" b="0" dirty="0"/>
              <a:t> 16. learning from Case Studies Winterbourne,</a:t>
            </a:r>
            <a:r>
              <a:rPr lang="en-GB" b="0" baseline="0" dirty="0"/>
              <a:t> Pilkingtons &amp; Hoskin</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1416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eaLnBrk="1" hangingPunct="1"/>
            <a:r>
              <a:rPr lang="en-GB" b="1" u="none" dirty="0"/>
              <a:t>3</a:t>
            </a:r>
            <a:r>
              <a:rPr lang="en-GB" b="1" u="none" baseline="0" dirty="0"/>
              <a:t> click reveals</a:t>
            </a:r>
            <a:endParaRPr lang="en-GB" b="1" u="none" dirty="0"/>
          </a:p>
          <a:p>
            <a:pPr eaLnBrk="1" hangingPunct="1"/>
            <a:endParaRPr lang="en-GB" b="1" u="sng" dirty="0"/>
          </a:p>
          <a:p>
            <a:pPr eaLnBrk="1" hangingPunct="1"/>
            <a:r>
              <a:rPr lang="en-GB" b="1" u="sng" dirty="0"/>
              <a:t>Winterbourne View Private Hospital</a:t>
            </a:r>
            <a:r>
              <a:rPr lang="en-GB" b="0" u="none" dirty="0"/>
              <a:t>  26 bed Severe Learning Disability Hospital where BBC “Panorama” undercover reporter recorded institutional systematic abuse of patients by 9 support workers</a:t>
            </a:r>
            <a:r>
              <a:rPr lang="en-GB" b="0" u="none" baseline="0" dirty="0"/>
              <a:t> and 2 nurses. Total of 38 charges of either neglect or ill treatment – 6 staff jailed, 5 had suspended sentences. Abuse included slapping, soaking in water, trapping under chairs, taunted, sworn at, having hair pulled and eyes poked. Dozens of complaints had been made by residents and families to Police, NHS staff and Health watchdogs and were ignored.</a:t>
            </a:r>
          </a:p>
          <a:p>
            <a:pPr eaLnBrk="1" hangingPunct="1"/>
            <a:r>
              <a:rPr lang="en-GB" b="1" u="sng" baseline="0" dirty="0"/>
              <a:t>Whorlton Hall</a:t>
            </a:r>
            <a:r>
              <a:rPr lang="en-GB" b="0" u="none" baseline="0" dirty="0"/>
              <a:t> Please see above (</a:t>
            </a:r>
            <a:r>
              <a:rPr lang="en-GB" sz="1200" b="0" i="0" kern="1200" dirty="0">
                <a:solidFill>
                  <a:schemeClr val="tx1"/>
                </a:solidFill>
                <a:effectLst/>
                <a:latin typeface="+mn-lt"/>
                <a:ea typeface="+mn-ea"/>
                <a:cs typeface="+mn-cs"/>
              </a:rPr>
              <a:t>This so-called 'alpha group' of staff had worked in Whorlton Hall for many years and it seemed that senior staff had recognised that they behaved inappropriately in various ways, engaging in conversations that were unsuitable between themselves, and socialising closely outside of work as well as in work. "According to </a:t>
            </a:r>
            <a:r>
              <a:rPr lang="en-GB" sz="1200" b="0" i="0" kern="1200" dirty="0" err="1">
                <a:solidFill>
                  <a:schemeClr val="tx1"/>
                </a:solidFill>
                <a:effectLst/>
                <a:latin typeface="+mn-lt"/>
                <a:ea typeface="+mn-ea"/>
                <a:cs typeface="+mn-cs"/>
              </a:rPr>
              <a:t>whistleblowers</a:t>
            </a:r>
            <a:r>
              <a:rPr lang="en-GB" sz="1200" b="0" i="0" kern="1200" dirty="0">
                <a:solidFill>
                  <a:schemeClr val="tx1"/>
                </a:solidFill>
                <a:effectLst/>
                <a:latin typeface="+mn-lt"/>
                <a:ea typeface="+mn-ea"/>
                <a:cs typeface="+mn-cs"/>
              </a:rPr>
              <a:t>, two staff members, who had been considered to be the ringleaders, had been moved out of Whorlton Hall by senior managers to different services on two occasions, between 2014 and 2016, each time for a period of months. Those interviewed reported the service had improved in their absence, and yet they were allowed back each time, after being disciplined, apparently because there were insufficient grounds to sack them.“</a:t>
            </a:r>
            <a:endParaRPr lang="en-GB" b="1" u="sng" dirty="0"/>
          </a:p>
          <a:p>
            <a:pPr eaLnBrk="1" hangingPunct="1"/>
            <a:endParaRPr lang="en-GB" dirty="0"/>
          </a:p>
          <a:p>
            <a:pPr eaLnBrk="1" hangingPunct="1"/>
            <a:r>
              <a:rPr lang="en-GB" b="1" u="sng" dirty="0"/>
              <a:t>Steven Hoskins </a:t>
            </a:r>
            <a:r>
              <a:rPr lang="en-GB" dirty="0"/>
              <a:t>Died in 2006. </a:t>
            </a:r>
          </a:p>
          <a:p>
            <a:pPr eaLnBrk="1" hangingPunct="1"/>
            <a:r>
              <a:rPr lang="en-GB" dirty="0"/>
              <a:t>Man with I.D. living</a:t>
            </a:r>
            <a:r>
              <a:rPr lang="en-GB" baseline="0" dirty="0"/>
              <a:t> </a:t>
            </a:r>
            <a:r>
              <a:rPr lang="en-GB" dirty="0"/>
              <a:t>in Cornwall. Had his own bedsit, was “befriended” by a gang. Exploiting him for over a</a:t>
            </a:r>
            <a:r>
              <a:rPr lang="en-GB" baseline="0" dirty="0"/>
              <a:t> year</a:t>
            </a:r>
            <a:r>
              <a:rPr lang="en-GB" dirty="0"/>
              <a:t>, took control of his money, flat, his life. They treated him as a slave, forced</a:t>
            </a:r>
            <a:r>
              <a:rPr lang="en-GB" baseline="0" dirty="0"/>
              <a:t> him to</a:t>
            </a:r>
            <a:r>
              <a:rPr lang="en-GB" dirty="0"/>
              <a:t> call them “sir” or “madam” and dragged him around his flat with a dog lead. Tortured and made to falsely confess as a paedophile. They acted as a court and forced to swallow 70 painkillers, marched him to the top of a viaduct. He</a:t>
            </a:r>
            <a:r>
              <a:rPr lang="en-GB" baseline="0" dirty="0"/>
              <a:t> was forced to</a:t>
            </a:r>
            <a:r>
              <a:rPr lang="en-GB" dirty="0"/>
              <a:t> climb over and hung on by his finger tips until the girl (16 </a:t>
            </a:r>
            <a:r>
              <a:rPr lang="en-GB" dirty="0" err="1"/>
              <a:t>yrs</a:t>
            </a:r>
            <a:r>
              <a:rPr lang="en-GB" dirty="0"/>
              <a:t>) stamped on his fingers and he fell 30 metres.</a:t>
            </a:r>
          </a:p>
          <a:p>
            <a:pPr eaLnBrk="1" hangingPunct="1"/>
            <a:r>
              <a:rPr lang="en-GB" dirty="0"/>
              <a:t>Social workers and police were involved in his life but failed to spot that there were additional people living at his home. Adult Social Care had ceased</a:t>
            </a:r>
            <a:r>
              <a:rPr lang="en-GB" baseline="0" dirty="0"/>
              <a:t> a month prior to his death and although l</a:t>
            </a:r>
            <a:r>
              <a:rPr lang="en-GB" dirty="0"/>
              <a:t>ocal people had</a:t>
            </a:r>
            <a:r>
              <a:rPr lang="en-GB" baseline="0" dirty="0"/>
              <a:t> voiced</a:t>
            </a:r>
            <a:r>
              <a:rPr lang="en-GB" dirty="0"/>
              <a:t> concerns that drugs were sold from his flat police only visited a few times. </a:t>
            </a:r>
            <a:r>
              <a:rPr lang="en-GB" b="1" dirty="0"/>
              <a:t>Investigations report that he had made a number of calls to agencies including social care and police.</a:t>
            </a:r>
            <a:endParaRPr lang="en-GB" dirty="0"/>
          </a:p>
          <a:p>
            <a:pPr eaLnBrk="1" hangingPunct="1"/>
            <a:endParaRPr lang="en-GB" dirty="0"/>
          </a:p>
          <a:p>
            <a:pPr eaLnBrk="1" hangingPunct="1"/>
            <a:r>
              <a:rPr lang="en-GB" dirty="0"/>
              <a:t>In Derbyshire there are Person Susceptible to Harm PSH teams. Objective - to improve the services provided to more vulnerable members of the community;</a:t>
            </a:r>
            <a:r>
              <a:rPr lang="en-GB" baseline="0" dirty="0"/>
              <a:t> to</a:t>
            </a:r>
            <a:r>
              <a:rPr lang="en-GB" dirty="0"/>
              <a:t> reduce the risk of them becoming susceptible to harm. PSH-”individuals or groups who by the nature of their characteristics and circumstances are susceptible to physical, psychological, financial or material harm. </a:t>
            </a:r>
          </a:p>
          <a:p>
            <a:pPr eaLnBrk="1" hangingPunct="1"/>
            <a:endParaRPr lang="en-GB" dirty="0"/>
          </a:p>
          <a:p>
            <a:pPr fontAlgn="base"/>
            <a:r>
              <a:rPr lang="en-GB" sz="1200" b="1" i="0" kern="1200" dirty="0">
                <a:solidFill>
                  <a:schemeClr val="tx1"/>
                </a:solidFill>
                <a:effectLst/>
                <a:latin typeface="+mn-lt"/>
                <a:ea typeface="+mn-ea"/>
                <a:cs typeface="+mn-cs"/>
              </a:rPr>
              <a:t>Whorlton Hall sentences: </a:t>
            </a:r>
            <a:r>
              <a:rPr lang="en-GB" sz="1200" b="0" i="0" kern="1200" dirty="0">
                <a:solidFill>
                  <a:schemeClr val="tx1"/>
                </a:solidFill>
                <a:effectLst/>
                <a:latin typeface="+mn-lt"/>
                <a:ea typeface="+mn-ea"/>
                <a:cs typeface="+mn-cs"/>
              </a:rPr>
              <a:t>Wayne Rogers, 32, of Kingswood, jailed for two years after admitting nine charges of ill-treatment.</a:t>
            </a:r>
          </a:p>
          <a:p>
            <a:pPr fontAlgn="base"/>
            <a:r>
              <a:rPr lang="en-GB" sz="1200" b="0" i="0" kern="1200" dirty="0">
                <a:solidFill>
                  <a:schemeClr val="tx1"/>
                </a:solidFill>
                <a:effectLst/>
                <a:latin typeface="+mn-lt"/>
                <a:ea typeface="+mn-ea"/>
                <a:cs typeface="+mn-cs"/>
              </a:rPr>
              <a:t>Alison Dove, 25, of Kingswood, was jailed for 20 months for seven counts of abuse;</a:t>
            </a:r>
          </a:p>
          <a:p>
            <a:pPr fontAlgn="base"/>
            <a:r>
              <a:rPr lang="en-GB" sz="1200" b="0" i="0" kern="1200" dirty="0">
                <a:solidFill>
                  <a:schemeClr val="tx1"/>
                </a:solidFill>
                <a:effectLst/>
                <a:latin typeface="+mn-lt"/>
                <a:ea typeface="+mn-ea"/>
                <a:cs typeface="+mn-cs"/>
              </a:rPr>
              <a:t>Graham Doyle, 26, of Patchway, was jailed for 20 months for seven counts of abuse;</a:t>
            </a:r>
          </a:p>
          <a:p>
            <a:pPr fontAlgn="base"/>
            <a:r>
              <a:rPr lang="en-GB" sz="1200" b="0" i="0" kern="1200" dirty="0">
                <a:solidFill>
                  <a:schemeClr val="tx1"/>
                </a:solidFill>
                <a:effectLst/>
                <a:latin typeface="+mn-lt"/>
                <a:ea typeface="+mn-ea"/>
                <a:cs typeface="+mn-cs"/>
              </a:rPr>
              <a:t>Nurse </a:t>
            </a:r>
            <a:r>
              <a:rPr lang="en-GB" sz="1200" b="0" i="0" kern="1200" dirty="0" err="1">
                <a:solidFill>
                  <a:schemeClr val="tx1"/>
                </a:solidFill>
                <a:effectLst/>
                <a:latin typeface="+mn-lt"/>
                <a:ea typeface="+mn-ea"/>
                <a:cs typeface="+mn-cs"/>
              </a:rPr>
              <a:t>Sookalingum</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Appoo</a:t>
            </a:r>
            <a:r>
              <a:rPr lang="en-GB" sz="1200" b="0" i="0" kern="1200" dirty="0">
                <a:solidFill>
                  <a:schemeClr val="tx1"/>
                </a:solidFill>
                <a:effectLst/>
                <a:latin typeface="+mn-lt"/>
                <a:ea typeface="+mn-ea"/>
                <a:cs typeface="+mn-cs"/>
              </a:rPr>
              <a:t>, 59, of Downend jailed for six months for wilfully neglecting patients;</a:t>
            </a:r>
          </a:p>
          <a:p>
            <a:pPr fontAlgn="base"/>
            <a:r>
              <a:rPr lang="en-GB" sz="1200" b="0" i="0" kern="1200" dirty="0">
                <a:solidFill>
                  <a:schemeClr val="tx1"/>
                </a:solidFill>
                <a:effectLst/>
                <a:latin typeface="+mn-lt"/>
                <a:ea typeface="+mn-ea"/>
                <a:cs typeface="+mn-cs"/>
              </a:rPr>
              <a:t>Nurse Kelvin Fore, 33, from Middlesbrough, also jailed for six months for wilfully neglecting patients;</a:t>
            </a:r>
          </a:p>
          <a:p>
            <a:pPr fontAlgn="base"/>
            <a:r>
              <a:rPr lang="en-GB" sz="1200" b="0" i="0" kern="1200" dirty="0">
                <a:solidFill>
                  <a:schemeClr val="tx1"/>
                </a:solidFill>
                <a:effectLst/>
                <a:latin typeface="+mn-lt"/>
                <a:ea typeface="+mn-ea"/>
                <a:cs typeface="+mn-cs"/>
              </a:rPr>
              <a:t>Holly Laura Draper, 24, of Mangotsfield, pleaded guilty to two charges of abuse and was jailed for 12 months;</a:t>
            </a:r>
          </a:p>
          <a:p>
            <a:pPr fontAlgn="base"/>
            <a:r>
              <a:rPr lang="en-GB" sz="1200" b="0" i="0" kern="1200" dirty="0">
                <a:solidFill>
                  <a:schemeClr val="tx1"/>
                </a:solidFill>
                <a:effectLst/>
                <a:latin typeface="+mn-lt"/>
                <a:ea typeface="+mn-ea"/>
                <a:cs typeface="+mn-cs"/>
              </a:rPr>
              <a:t>Daniel Brake, 27, of Downend, pleaded guilty to two charges of abuse and was given a six-month jail sentence suspended for two years and ordered to carry out 200 hours of unpaid work;</a:t>
            </a:r>
          </a:p>
          <a:p>
            <a:pPr fontAlgn="base"/>
            <a:r>
              <a:rPr lang="en-GB" sz="1200" b="0" i="0" kern="1200" dirty="0">
                <a:solidFill>
                  <a:schemeClr val="tx1"/>
                </a:solidFill>
                <a:effectLst/>
                <a:latin typeface="+mn-lt"/>
                <a:ea typeface="+mn-ea"/>
                <a:cs typeface="+mn-cs"/>
              </a:rPr>
              <a:t>Charlotte Justine </a:t>
            </a:r>
            <a:r>
              <a:rPr lang="en-GB" sz="1200" b="0" i="0" kern="1200" dirty="0" err="1">
                <a:solidFill>
                  <a:schemeClr val="tx1"/>
                </a:solidFill>
                <a:effectLst/>
                <a:latin typeface="+mn-lt"/>
                <a:ea typeface="+mn-ea"/>
                <a:cs typeface="+mn-cs"/>
              </a:rPr>
              <a:t>Cotterell</a:t>
            </a:r>
            <a:r>
              <a:rPr lang="en-GB" sz="1200" b="0" i="0" kern="1200" dirty="0">
                <a:solidFill>
                  <a:schemeClr val="tx1"/>
                </a:solidFill>
                <a:effectLst/>
                <a:latin typeface="+mn-lt"/>
                <a:ea typeface="+mn-ea"/>
                <a:cs typeface="+mn-cs"/>
              </a:rPr>
              <a:t>, 22, from Yate, pleaded guilty to one charge of abuse and was given a four-month jail term suspended for two years. </a:t>
            </a:r>
            <a:r>
              <a:rPr lang="en-GB" sz="1200" b="0" i="0" kern="1200" dirty="0" err="1">
                <a:solidFill>
                  <a:schemeClr val="tx1"/>
                </a:solidFill>
                <a:effectLst/>
                <a:latin typeface="+mn-lt"/>
                <a:ea typeface="+mn-ea"/>
                <a:cs typeface="+mn-cs"/>
              </a:rPr>
              <a:t>Cotterell</a:t>
            </a:r>
            <a:r>
              <a:rPr lang="en-GB" sz="1200" b="0" i="0" kern="1200" dirty="0">
                <a:solidFill>
                  <a:schemeClr val="tx1"/>
                </a:solidFill>
                <a:effectLst/>
                <a:latin typeface="+mn-lt"/>
                <a:ea typeface="+mn-ea"/>
                <a:cs typeface="+mn-cs"/>
              </a:rPr>
              <a:t> was ordered to do 150 hours of unpaid work and complete 12 months supervision;</a:t>
            </a:r>
          </a:p>
          <a:p>
            <a:pPr fontAlgn="base"/>
            <a:r>
              <a:rPr lang="en-GB" sz="1200" b="0" i="0" kern="1200" dirty="0">
                <a:solidFill>
                  <a:schemeClr val="tx1"/>
                </a:solidFill>
                <a:effectLst/>
                <a:latin typeface="+mn-lt"/>
                <a:ea typeface="+mn-ea"/>
                <a:cs typeface="+mn-cs"/>
              </a:rPr>
              <a:t>Michael </a:t>
            </a:r>
            <a:r>
              <a:rPr lang="en-GB" sz="1200" b="0" i="0" kern="1200" dirty="0" err="1">
                <a:solidFill>
                  <a:schemeClr val="tx1"/>
                </a:solidFill>
                <a:effectLst/>
                <a:latin typeface="+mn-lt"/>
                <a:ea typeface="+mn-ea"/>
                <a:cs typeface="+mn-cs"/>
              </a:rPr>
              <a:t>Ezenagu</a:t>
            </a:r>
            <a:r>
              <a:rPr lang="en-GB" sz="1200" b="0" i="0" kern="1200" dirty="0">
                <a:solidFill>
                  <a:schemeClr val="tx1"/>
                </a:solidFill>
                <a:effectLst/>
                <a:latin typeface="+mn-lt"/>
                <a:ea typeface="+mn-ea"/>
                <a:cs typeface="+mn-cs"/>
              </a:rPr>
              <a:t>, 29, from Shepherds Bush, west London, admitted two counts of abuse and was given a six-month jail sentence suspended for two years and ordered to carry out 200 hours of unpaid work;</a:t>
            </a:r>
          </a:p>
          <a:p>
            <a:pPr fontAlgn="base"/>
            <a:r>
              <a:rPr lang="en-GB" sz="1200" b="0" i="0" kern="1200" dirty="0">
                <a:solidFill>
                  <a:schemeClr val="tx1"/>
                </a:solidFill>
                <a:effectLst/>
                <a:latin typeface="+mn-lt"/>
                <a:ea typeface="+mn-ea"/>
                <a:cs typeface="+mn-cs"/>
              </a:rPr>
              <a:t>Neil Ferguson, 28, of Emerson Green, admitted one count of abuse and was given a six-month jail term was suspended for two years and ordered to carry out 200 hours of unpaid work;</a:t>
            </a:r>
          </a:p>
          <a:p>
            <a:pPr fontAlgn="base"/>
            <a:r>
              <a:rPr lang="en-GB" sz="1200" b="0" i="0" kern="1200" dirty="0">
                <a:solidFill>
                  <a:schemeClr val="tx1"/>
                </a:solidFill>
                <a:effectLst/>
                <a:latin typeface="+mn-lt"/>
                <a:ea typeface="+mn-ea"/>
                <a:cs typeface="+mn-cs"/>
              </a:rPr>
              <a:t>Jason Gardiner, 43, of Hartcliffe, who admitted two charges of abuse, was given a four-month jail term was suspended for two years and ordered to carry out 200 hours of unpaid work</a:t>
            </a:r>
          </a:p>
          <a:p>
            <a:pPr eaLnBrk="1" hangingPunct="1"/>
            <a:endParaRPr lang="en-GB" b="1" dirty="0"/>
          </a:p>
          <a:p>
            <a:pPr eaLnBrk="1" hangingPunct="1"/>
            <a:endParaRPr lang="en-GB" b="1" dirty="0"/>
          </a:p>
          <a:p>
            <a:pPr eaLnBrk="1" hangingPunct="1"/>
            <a:r>
              <a:rPr lang="en-GB" b="1" dirty="0"/>
              <a:t>Next slide</a:t>
            </a:r>
            <a:r>
              <a:rPr lang="en-GB" b="0" dirty="0"/>
              <a:t> 17.</a:t>
            </a:r>
            <a:r>
              <a:rPr lang="en-GB" b="0" baseline="0" dirty="0"/>
              <a:t> Shipman &amp; Chua</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699EA-4099-7140-9A68-260C12E8C2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2035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a:t>2 click reveals – Professional coercion, control, grooming?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Serial Killer Harold</a:t>
            </a:r>
            <a:r>
              <a:rPr lang="en-GB" b="1" baseline="0" dirty="0"/>
              <a:t> Shipman: </a:t>
            </a:r>
            <a:r>
              <a:rPr lang="en-GB" dirty="0"/>
              <a:t>Found Guilty of murdering</a:t>
            </a:r>
            <a:r>
              <a:rPr lang="en-GB" baseline="0" dirty="0"/>
              <a:t> 15 people in 2000, (estimated 215-250 victims!) between 1975-1998.</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Dame Janet Smith’s report into Shipman murders (2003): Detective Supt Ellis first excused DI Smith’s failure to check the PNC and discover Shipman’s previous convictions. He said that it was excusable because, at the time, </a:t>
            </a:r>
            <a:r>
              <a:rPr lang="en-GB" b="1" baseline="0" dirty="0"/>
              <a:t>it was unthinkable that a doctor might deliberately kill his patients”</a:t>
            </a:r>
            <a:r>
              <a:rPr lang="en-GB" b="0" baseline="0" dirty="0"/>
              <a:t>. The reasoning seems to be that DI Smith </a:t>
            </a:r>
            <a:r>
              <a:rPr lang="en-GB" b="1" baseline="0" dirty="0"/>
              <a:t>“was investigating an allegation that could not be true; therefore there was no need to do it thoroughly..”</a:t>
            </a:r>
            <a:endParaRPr lang="en-GB" baseline="0" dirty="0"/>
          </a:p>
          <a:p>
            <a:pPr fontAlgn="base"/>
            <a:endParaRPr lang="en-GB" b="1" baseline="0" dirty="0"/>
          </a:p>
          <a:p>
            <a:pPr fontAlgn="base"/>
            <a:r>
              <a:rPr lang="en-GB" b="1" baseline="0" dirty="0"/>
              <a:t>Nurse Victor Chua:</a:t>
            </a:r>
            <a:r>
              <a:rPr lang="en-GB" b="0" baseline="0" dirty="0"/>
              <a:t> Found guilty of murdering and poisoning patients at Stepping Hill Hospital. Jailed for 35 yrs. </a:t>
            </a:r>
            <a:r>
              <a:rPr lang="en-GB" sz="1200" b="0" i="0" kern="1200" dirty="0">
                <a:solidFill>
                  <a:schemeClr val="tx1"/>
                </a:solidFill>
                <a:effectLst/>
                <a:latin typeface="+mn-lt"/>
                <a:ea typeface="+mn-ea"/>
                <a:cs typeface="+mn-cs"/>
              </a:rPr>
              <a:t>Chua killed Tracey Arden, 44, and Derek Weaver, 83, at the hospital in Stockport by injecting insulin into saline bags and ampoules.</a:t>
            </a:r>
          </a:p>
          <a:p>
            <a:pPr fontAlgn="base"/>
            <a:r>
              <a:rPr lang="en-GB" sz="1200" b="0" i="0" kern="1200" dirty="0">
                <a:solidFill>
                  <a:schemeClr val="tx1"/>
                </a:solidFill>
                <a:effectLst/>
                <a:latin typeface="+mn-lt"/>
                <a:ea typeface="+mn-ea"/>
                <a:cs typeface="+mn-cs"/>
              </a:rPr>
              <a:t>The father-of-two was convicted in 2015 </a:t>
            </a:r>
            <a:r>
              <a:rPr lang="en-GB" sz="1200" b="1" i="0" kern="1200" dirty="0">
                <a:solidFill>
                  <a:schemeClr val="tx1"/>
                </a:solidFill>
                <a:effectLst/>
                <a:latin typeface="+mn-lt"/>
                <a:ea typeface="+mn-ea"/>
                <a:cs typeface="+mn-cs"/>
                <a:hlinkClick r:id="rId3"/>
              </a:rPr>
              <a:t>following a three-month trial.</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Judge Mr Justice Openshaw described Chua as an "experienced nurse who used cunning" to poison patients.</a:t>
            </a:r>
          </a:p>
          <a:p>
            <a:pPr fontAlgn="base"/>
            <a:r>
              <a:rPr lang="en-GB" sz="1200" b="0" i="0" kern="1200" dirty="0">
                <a:solidFill>
                  <a:schemeClr val="tx1"/>
                </a:solidFill>
                <a:effectLst/>
                <a:latin typeface="+mn-lt"/>
                <a:ea typeface="+mn-ea"/>
                <a:cs typeface="+mn-cs"/>
              </a:rPr>
              <a:t>He was found guilty of tampering with saline bags and ampoules while working on two acute wards at the hospital in Greater Manchester, in June and July 2011.</a:t>
            </a:r>
          </a:p>
          <a:p>
            <a:pPr fontAlgn="base"/>
            <a:r>
              <a:rPr lang="en-GB" sz="1200" b="0" i="0" kern="1200" dirty="0">
                <a:solidFill>
                  <a:schemeClr val="tx1"/>
                </a:solidFill>
                <a:effectLst/>
                <a:latin typeface="+mn-lt"/>
                <a:ea typeface="+mn-ea"/>
                <a:cs typeface="+mn-cs"/>
              </a:rPr>
              <a:t>These were unwittingly used by other nurses, causing a series of insulin overdoses to mainly elderly victims. In all, Chua was convicted of two murders, 22 counts of attempted grievous bodily harm, one count of grievous bodily harm, seven attempts of administering poison and one count of administering poison.</a:t>
            </a:r>
          </a:p>
          <a:p>
            <a:pPr fontAlgn="base"/>
            <a:endParaRPr lang="en-GB" sz="1200" b="0" i="0" kern="1200" dirty="0">
              <a:solidFill>
                <a:schemeClr val="tx1"/>
              </a:solidFill>
              <a:effectLst/>
              <a:latin typeface="+mn-lt"/>
              <a:ea typeface="+mn-ea"/>
              <a:cs typeface="+mn-cs"/>
            </a:endParaRPr>
          </a:p>
          <a:p>
            <a:pPr>
              <a:lnSpc>
                <a:spcPct val="115000"/>
              </a:lnSpc>
              <a:spcAft>
                <a:spcPts val="1000"/>
              </a:spcAft>
            </a:pPr>
            <a:r>
              <a:rPr lang="en-GB" sz="1200" b="1" dirty="0">
                <a:effectLst/>
                <a:latin typeface="Arial" panose="020B0604020202020204" pitchFamily="34" charset="0"/>
                <a:ea typeface="Calibri" panose="020F0502020204030204" pitchFamily="34" charset="0"/>
                <a:cs typeface="Times New Roman" panose="02020603050405020304" pitchFamily="18" charset="0"/>
              </a:rPr>
              <a:t>Conclusion of SAR 18a</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There is much discussion on “disguised compliance” and whether XXXX’s mother was engaged in this behaviour. However, it would be an ideal discussion point to explore how “disguised” this term actually is. Professionals may just see this as refusal to engage – if it is disguised, then it may not be directly observed – and as such is a position to be challenged in the appropriate forum.</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By ensuring the views and wishes of the person as being paramount, professionals may have been able to negotiate their way around the varying aspects of mother’s control and coercive behaviour, and identified appropriate methods to increase XXXX’s engagement, and eventual safeguarding. This might have included professionals and agencies making home visits in two’s – having another viewpoint from a colleague may have identified controlling behaviours?</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sz="1200" b="1" dirty="0">
                <a:effectLst/>
                <a:latin typeface="Arial" panose="020B0604020202020204" pitchFamily="34" charset="0"/>
                <a:ea typeface="Calibri" panose="020F0502020204030204" pitchFamily="34" charset="0"/>
                <a:cs typeface="Times New Roman" panose="02020603050405020304" pitchFamily="18" charset="0"/>
              </a:rPr>
              <a:t>Perhaps having a second staff member or student with a colleague way have enabled distraction for mother whilst XXXX was engaged?</a:t>
            </a:r>
            <a:endParaRPr lang="en-GB" sz="12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sz="1200" b="1" dirty="0">
                <a:effectLst/>
                <a:latin typeface="Arial" panose="020B0604020202020204" pitchFamily="34" charset="0"/>
                <a:ea typeface="Calibri" panose="020F0502020204030204" pitchFamily="34" charset="0"/>
                <a:cs typeface="Times New Roman" panose="02020603050405020304" pitchFamily="18" charset="0"/>
              </a:rPr>
              <a:t>Another ‘pair of eyes’ can often help with renewed assessment and understanding of situations.</a:t>
            </a:r>
            <a:endParaRPr lang="en-GB" sz="12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It can be understood that coercion can often be directed at professionals, and some staff may feel fear and anxiety when meeting people. If this could have been recognised, then we may have reflected upon how XXXX felt in her own home.  To reduce potential for intimidation, or harassment, consideration may have been given to the level of experience and assertiveness of involved practitioners. Good practice might suggest having a senior colleague or line manager accompany the home visit/discussion?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Regular, effective supervision is a useful tool, not only to discuss the challenges, but provide safe opportunity to explore alternative solutions- including interagency visits and information sharing.</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sz="1200" dirty="0">
                <a:effectLst/>
                <a:latin typeface="Arial" panose="020B0604020202020204" pitchFamily="34" charset="0"/>
                <a:ea typeface="Calibri" panose="020F0502020204030204" pitchFamily="34" charset="0"/>
                <a:cs typeface="Times New Roman" panose="02020603050405020304" pitchFamily="18" charset="0"/>
              </a:rPr>
              <a:t>After all, if professionals felt overwhelmed, controlled, coerced and unable to find solutions, we can only imagine the powerlessness experienced by XXXX.</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fontAlgn="base"/>
            <a:endParaRPr lang="en-GB" sz="1200" b="0" i="0" kern="1200" dirty="0">
              <a:solidFill>
                <a:schemeClr val="tx1"/>
              </a:solidFill>
              <a:effectLst/>
              <a:latin typeface="+mn-lt"/>
              <a:ea typeface="+mn-ea"/>
              <a:cs typeface="+mn-cs"/>
            </a:endParaRPr>
          </a:p>
          <a:p>
            <a:endParaRPr lang="en-GB" baseline="0" dirty="0"/>
          </a:p>
          <a:p>
            <a:r>
              <a:rPr lang="en-GB" baseline="0" dirty="0"/>
              <a:t>People </a:t>
            </a:r>
            <a:r>
              <a:rPr lang="en-GB" baseline="0" dirty="0" err="1"/>
              <a:t>inc</a:t>
            </a:r>
            <a:r>
              <a:rPr lang="en-GB" baseline="0" dirty="0"/>
              <a:t> professionals felt unable to challenge </a:t>
            </a:r>
            <a:r>
              <a:rPr lang="en-GB" b="1" baseline="0" dirty="0"/>
              <a:t>Also: 2021 - Muckamore Abbey Hospital -9 RMNs arrested, 7 face trial for alleged mistreatment</a:t>
            </a:r>
          </a:p>
          <a:p>
            <a:endParaRPr lang="en-GB" baseline="0" dirty="0"/>
          </a:p>
          <a:p>
            <a:r>
              <a:rPr lang="en-GB" baseline="0" dirty="0"/>
              <a:t>Might need to change/review this, include challenging hierarchical/positional status?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t>Next slide: </a:t>
            </a:r>
            <a:r>
              <a:rPr lang="en-GB" b="0" dirty="0"/>
              <a:t>referral to Social care with contact details</a:t>
            </a:r>
            <a:endParaRPr lang="en-GB" b="1" dirty="0"/>
          </a:p>
          <a:p>
            <a:endParaRPr lang="en-GB" b="1"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2566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9 click reveals</a:t>
            </a:r>
          </a:p>
          <a:p>
            <a:pPr lvl="0"/>
            <a:r>
              <a:rPr lang="en-GB" sz="1200" dirty="0">
                <a:solidFill>
                  <a:schemeClr val="tx2">
                    <a:lumMod val="50000"/>
                  </a:schemeClr>
                </a:solidFill>
                <a:latin typeface="Arial" panose="020B0604020202020204" pitchFamily="34" charset="0"/>
                <a:cs typeface="Arial" panose="020B0604020202020204" pitchFamily="34" charset="0"/>
              </a:rPr>
              <a:t>Death/suicide.</a:t>
            </a:r>
          </a:p>
          <a:p>
            <a:pPr lvl="0"/>
            <a:r>
              <a:rPr lang="en-GB" sz="1200" dirty="0">
                <a:solidFill>
                  <a:schemeClr val="tx2">
                    <a:lumMod val="50000"/>
                  </a:schemeClr>
                </a:solidFill>
                <a:latin typeface="Arial" panose="020B0604020202020204" pitchFamily="34" charset="0"/>
                <a:cs typeface="Arial" panose="020B0604020202020204" pitchFamily="34" charset="0"/>
              </a:rPr>
              <a:t>Life threatening self-harm. </a:t>
            </a:r>
          </a:p>
          <a:p>
            <a:pPr lvl="0"/>
            <a:r>
              <a:rPr lang="en-GB" sz="1200" dirty="0">
                <a:solidFill>
                  <a:schemeClr val="tx2">
                    <a:lumMod val="50000"/>
                  </a:schemeClr>
                </a:solidFill>
                <a:latin typeface="Arial" panose="020B0604020202020204" pitchFamily="34" charset="0"/>
                <a:cs typeface="Arial" panose="020B0604020202020204" pitchFamily="34" charset="0"/>
              </a:rPr>
              <a:t>Alleged or actual abuse / mistreatment by anyone employed by the Trust, or working for the Trust in any role (such as a contractor)</a:t>
            </a:r>
          </a:p>
          <a:p>
            <a:pPr lvl="0"/>
            <a:r>
              <a:rPr lang="en-GB" sz="1200" dirty="0">
                <a:solidFill>
                  <a:schemeClr val="tx2">
                    <a:lumMod val="50000"/>
                  </a:schemeClr>
                </a:solidFill>
                <a:latin typeface="Arial" panose="020B0604020202020204" pitchFamily="34" charset="0"/>
                <a:cs typeface="Arial" panose="020B0604020202020204" pitchFamily="34" charset="0"/>
              </a:rPr>
              <a:t>Alleged or actual abuse involving a third person, taking place on Trust premises</a:t>
            </a:r>
          </a:p>
          <a:p>
            <a:pPr lvl="0"/>
            <a:r>
              <a:rPr lang="en-GB" sz="1200" dirty="0">
                <a:solidFill>
                  <a:schemeClr val="tx2">
                    <a:lumMod val="50000"/>
                  </a:schemeClr>
                </a:solidFill>
                <a:latin typeface="Arial" panose="020B0604020202020204" pitchFamily="34" charset="0"/>
                <a:cs typeface="Arial" panose="020B0604020202020204" pitchFamily="34" charset="0"/>
              </a:rPr>
              <a:t>Missing with concerns that they are at risk of harm.</a:t>
            </a:r>
          </a:p>
          <a:p>
            <a:pPr lvl="0"/>
            <a:r>
              <a:rPr lang="en-GB" sz="1200" dirty="0">
                <a:solidFill>
                  <a:schemeClr val="tx2">
                    <a:lumMod val="50000"/>
                  </a:schemeClr>
                </a:solidFill>
                <a:latin typeface="Arial" panose="020B0604020202020204" pitchFamily="34" charset="0"/>
                <a:cs typeface="Arial" panose="020B0604020202020204" pitchFamily="34" charset="0"/>
              </a:rPr>
              <a:t>Relating to a treatment or intervention</a:t>
            </a:r>
          </a:p>
          <a:p>
            <a:pPr lvl="0"/>
            <a:r>
              <a:rPr lang="en-GB" sz="1200" dirty="0">
                <a:solidFill>
                  <a:schemeClr val="tx2">
                    <a:lumMod val="50000"/>
                  </a:schemeClr>
                </a:solidFill>
                <a:latin typeface="Arial" panose="020B0604020202020204" pitchFamily="34" charset="0"/>
                <a:cs typeface="Arial" panose="020B0604020202020204" pitchFamily="34" charset="0"/>
              </a:rPr>
              <a:t>Sexual abuse/exploitation.</a:t>
            </a:r>
          </a:p>
          <a:p>
            <a:pPr lvl="0"/>
            <a:r>
              <a:rPr lang="en-GB" sz="1200" dirty="0">
                <a:solidFill>
                  <a:schemeClr val="tx2">
                    <a:lumMod val="50000"/>
                  </a:schemeClr>
                </a:solidFill>
                <a:latin typeface="Arial" panose="020B0604020202020204" pitchFamily="34" charset="0"/>
                <a:cs typeface="Arial" panose="020B0604020202020204" pitchFamily="34" charset="0"/>
              </a:rPr>
              <a:t>Risk of FGM, slavery and/or honour base violence.</a:t>
            </a:r>
          </a:p>
          <a:p>
            <a:pPr lvl="0"/>
            <a:r>
              <a:rPr lang="en-GB" sz="1200" dirty="0">
                <a:solidFill>
                  <a:schemeClr val="tx2">
                    <a:lumMod val="50000"/>
                  </a:schemeClr>
                </a:solidFill>
                <a:latin typeface="Arial" panose="020B0604020202020204" pitchFamily="34" charset="0"/>
                <a:cs typeface="Arial" panose="020B0604020202020204" pitchFamily="34" charset="0"/>
              </a:rPr>
              <a:t>Organisational abuse </a:t>
            </a:r>
          </a:p>
          <a:p>
            <a:r>
              <a:rPr lang="en-GB" sz="1200" u="sng" kern="1200" dirty="0">
                <a:solidFill>
                  <a:schemeClr val="tx1"/>
                </a:solidFill>
                <a:effectLst/>
                <a:latin typeface="+mn-lt"/>
                <a:ea typeface="+mn-ea"/>
                <a:cs typeface="+mn-cs"/>
                <a:hlinkClick r:id="rId3"/>
              </a:rPr>
              <a:t>Datix incident form</a:t>
            </a:r>
            <a:r>
              <a:rPr lang="en-GB" sz="1200" kern="1200" dirty="0">
                <a:solidFill>
                  <a:schemeClr val="tx1"/>
                </a:solidFill>
                <a:effectLst/>
                <a:latin typeface="+mn-lt"/>
                <a:ea typeface="+mn-ea"/>
                <a:cs typeface="+mn-cs"/>
              </a:rPr>
              <a:t> </a:t>
            </a:r>
            <a:endParaRPr lang="en-GB" b="1" dirty="0"/>
          </a:p>
          <a:p>
            <a:r>
              <a:rPr lang="en-GB" b="1" dirty="0"/>
              <a:t>Next slide</a:t>
            </a:r>
            <a:r>
              <a:rPr lang="en-GB" b="0" dirty="0"/>
              <a:t> – 20. Referrals rejected. To</a:t>
            </a:r>
            <a:r>
              <a:rPr lang="en-GB" b="0" baseline="0" dirty="0"/>
              <a:t> discuss referrals in groups and come back</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5207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aseline="0" dirty="0"/>
              <a:t>Consent/discussion with service user are not always gained, or documented</a:t>
            </a:r>
          </a:p>
          <a:p>
            <a:pPr marL="171450" indent="-171450">
              <a:buFont typeface="Arial" panose="020B0604020202020204" pitchFamily="34" charset="0"/>
              <a:buChar char="•"/>
            </a:pPr>
            <a:r>
              <a:rPr lang="en-GB" baseline="0" dirty="0"/>
              <a:t>Not enough conversations with manager of the referrer</a:t>
            </a:r>
          </a:p>
          <a:p>
            <a:pPr marL="171450" indent="-171450">
              <a:buFont typeface="Arial" panose="020B0604020202020204" pitchFamily="34" charset="0"/>
              <a:buChar char="•"/>
            </a:pPr>
            <a:r>
              <a:rPr lang="en-GB" baseline="0" dirty="0"/>
              <a:t>Not meeting threshold of criteria</a:t>
            </a:r>
          </a:p>
          <a:p>
            <a:pPr marL="171450" indent="-171450">
              <a:buFont typeface="Arial" panose="020B0604020202020204" pitchFamily="34" charset="0"/>
              <a:buChar char="•"/>
            </a:pPr>
            <a:r>
              <a:rPr lang="en-GB" baseline="0" dirty="0"/>
              <a:t>Lack of understanding of what is wanted/expected for the person being referred</a:t>
            </a:r>
          </a:p>
          <a:p>
            <a:pPr marL="171450" indent="-171450">
              <a:buFont typeface="Arial" panose="020B0604020202020204" pitchFamily="34" charset="0"/>
              <a:buChar char="•"/>
            </a:pPr>
            <a:r>
              <a:rPr lang="en-GB" baseline="0" dirty="0"/>
              <a:t>Lack of understanding of the criteria</a:t>
            </a:r>
          </a:p>
          <a:p>
            <a:pPr marL="171450" indent="-171450">
              <a:buFont typeface="Arial" panose="020B0604020202020204" pitchFamily="34" charset="0"/>
              <a:buChar char="•"/>
            </a:pPr>
            <a:endParaRPr lang="en-GB" baseline="0" dirty="0"/>
          </a:p>
          <a:p>
            <a:r>
              <a:rPr lang="en-GB" b="1" baseline="0" dirty="0"/>
              <a:t>Next slide</a:t>
            </a:r>
            <a:r>
              <a:rPr lang="en-GB" b="0" baseline="0" dirty="0"/>
              <a:t>  </a:t>
            </a:r>
            <a:r>
              <a:rPr lang="en-GB" b="1" dirty="0"/>
              <a:t>Short Break option –offer a couple of mins</a:t>
            </a:r>
            <a:endParaRPr lang="en-GB" b="0" baseline="0" dirty="0"/>
          </a:p>
          <a:p>
            <a:r>
              <a:rPr lang="en-GB" b="0" baseline="0" dirty="0"/>
              <a:t>Then: MCA 2005 Introduction</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699EA-4099-7140-9A68-260C12E8C2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813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noFill/>
        </p:spPr>
        <p:txBody>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mn-cs"/>
              </a:rPr>
              <a:t>TS / KS 5.2011</a:t>
            </a:r>
          </a:p>
        </p:txBody>
      </p:sp>
      <p:sp>
        <p:nvSpPr>
          <p:cNvPr id="52227" name="Rectangle 7"/>
          <p:cNvSpPr>
            <a:spLocks noGrp="1" noChangeArrowheads="1"/>
          </p:cNvSpPr>
          <p:nvPr>
            <p:ph type="sldNum" sz="quarter" idx="5"/>
          </p:nvPr>
        </p:nvSpPr>
        <p:spPr>
          <a:noFill/>
        </p:spPr>
        <p:txBody>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EAEE85-38FF-47A2-AEDC-6425BA90C11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p:spPr>
        <p:txBody>
          <a:bodyPr>
            <a:normAutofit fontScale="550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400" b="1" u="sng" dirty="0">
                <a:solidFill>
                  <a:schemeClr val="tx2">
                    <a:lumMod val="50000"/>
                  </a:schemeClr>
                </a:solidFill>
                <a:latin typeface="Arial" panose="020B0604020202020204" pitchFamily="34" charset="0"/>
                <a:cs typeface="Arial" panose="020B0604020202020204" pitchFamily="34" charset="0"/>
              </a:rPr>
              <a:t>Aim of Today: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sz="2400" b="0" u="none" dirty="0">
              <a:solidFill>
                <a:schemeClr val="tx2">
                  <a:lumMod val="50000"/>
                </a:schemeClr>
              </a:solidFill>
              <a:latin typeface="Arial" panose="020B0604020202020204" pitchFamily="34" charset="0"/>
              <a:cs typeface="Arial" panose="020B0604020202020204" pitchFamily="34" charset="0"/>
            </a:endParaRPr>
          </a:p>
          <a:p>
            <a:pPr marL="342900" lvl="0" indent="-342900" algn="l" hangingPunct="0">
              <a:spcAft>
                <a:spcPts val="720"/>
              </a:spcAft>
              <a:buFont typeface="Symbol" panose="05050102010706020507" pitchFamily="18" charset="2"/>
              <a:buChar char=""/>
            </a:pPr>
            <a:r>
              <a:rPr lang="en-GB" sz="1800" dirty="0">
                <a:solidFill>
                  <a:srgbClr val="000000"/>
                </a:solidFill>
                <a:effectLst/>
                <a:latin typeface="Arial" panose="020B0604020202020204" pitchFamily="34" charset="0"/>
                <a:ea typeface="Calibri" panose="020F0502020204030204" pitchFamily="34" charset="0"/>
              </a:rPr>
              <a:t>To prevent harm and reduce the risk of abuse or neglect to adults with care and support needs. </a:t>
            </a:r>
            <a:endParaRPr lang="en-GB" sz="1800" dirty="0">
              <a:effectLst/>
              <a:latin typeface="Times New Roman" panose="02020603050405020304" pitchFamily="18" charset="0"/>
              <a:ea typeface="Times New Roman" panose="02020603050405020304" pitchFamily="18" charset="0"/>
            </a:endParaRPr>
          </a:p>
          <a:p>
            <a:pPr marL="342900" lvl="0" indent="-342900" algn="l" hangingPunct="0">
              <a:spcAft>
                <a:spcPts val="720"/>
              </a:spcAft>
              <a:buFont typeface="Symbol" panose="05050102010706020507" pitchFamily="18" charset="2"/>
              <a:buChar char=""/>
            </a:pPr>
            <a:r>
              <a:rPr lang="en-GB" sz="1800" dirty="0">
                <a:solidFill>
                  <a:srgbClr val="000000"/>
                </a:solidFill>
                <a:effectLst/>
                <a:latin typeface="Arial" panose="020B0604020202020204" pitchFamily="34" charset="0"/>
                <a:ea typeface="Calibri" panose="020F0502020204030204" pitchFamily="34" charset="0"/>
              </a:rPr>
              <a:t>To safeguard individuals in a way that supports them in making choices and having control in how they choose to live their lives. </a:t>
            </a:r>
            <a:endParaRPr lang="en-GB" sz="1800" dirty="0">
              <a:effectLst/>
              <a:latin typeface="Times New Roman" panose="02020603050405020304" pitchFamily="18" charset="0"/>
              <a:ea typeface="Times New Roman" panose="02020603050405020304" pitchFamily="18" charset="0"/>
            </a:endParaRPr>
          </a:p>
          <a:p>
            <a:pPr marL="342900" lvl="0" indent="-342900" algn="l" hangingPunct="0">
              <a:spcAft>
                <a:spcPts val="720"/>
              </a:spcAft>
              <a:buFont typeface="Symbol" panose="05050102010706020507" pitchFamily="18" charset="2"/>
              <a:buChar char=""/>
            </a:pPr>
            <a:r>
              <a:rPr lang="en-GB" sz="1800" dirty="0">
                <a:solidFill>
                  <a:srgbClr val="000000"/>
                </a:solidFill>
                <a:effectLst/>
                <a:latin typeface="Arial" panose="020B0604020202020204" pitchFamily="34" charset="0"/>
                <a:ea typeface="Calibri" panose="020F0502020204030204" pitchFamily="34" charset="0"/>
              </a:rPr>
              <a:t>To promote an outcomes approach in safeguarding that works for people resulting in the best experience possible. </a:t>
            </a:r>
            <a:endParaRPr lang="en-GB" sz="1800" dirty="0">
              <a:effectLst/>
              <a:latin typeface="Times New Roman" panose="02020603050405020304" pitchFamily="18" charset="0"/>
              <a:ea typeface="Times New Roman" panose="02020603050405020304" pitchFamily="18" charset="0"/>
            </a:endParaRPr>
          </a:p>
          <a:p>
            <a:pPr marL="342900" lvl="0" indent="-342900" algn="l" hangingPunct="0">
              <a:spcAft>
                <a:spcPts val="720"/>
              </a:spcAft>
              <a:buFont typeface="Symbol" panose="05050102010706020507" pitchFamily="18" charset="2"/>
              <a:buChar char=""/>
            </a:pPr>
            <a:r>
              <a:rPr lang="en-GB" sz="1800" dirty="0">
                <a:solidFill>
                  <a:srgbClr val="000000"/>
                </a:solidFill>
                <a:effectLst/>
                <a:latin typeface="Arial" panose="020B0604020202020204" pitchFamily="34" charset="0"/>
                <a:ea typeface="Calibri" panose="020F0502020204030204" pitchFamily="34" charset="0"/>
              </a:rPr>
              <a:t>To raise public awareness so that professionals, other staff, and communities as a whole play their part in preventing, identifying, and responding to abuse and neglect. </a:t>
            </a:r>
            <a:endParaRPr lang="en-GB" sz="1800" dirty="0">
              <a:effectLst/>
              <a:latin typeface="Times New Roman" panose="02020603050405020304" pitchFamily="18" charset="0"/>
              <a:ea typeface="Times New Roman" panose="02020603050405020304" pitchFamily="18" charset="0"/>
            </a:endParaRPr>
          </a:p>
          <a:p>
            <a:pPr marL="342900" lvl="0" indent="-342900" algn="l" hangingPunct="0">
              <a:spcAft>
                <a:spcPts val="720"/>
              </a:spcAft>
              <a:buFont typeface="Symbol" panose="05050102010706020507" pitchFamily="18" charset="2"/>
              <a:buChar char=""/>
            </a:pPr>
            <a:r>
              <a:rPr lang="en-GB" sz="1800" dirty="0">
                <a:solidFill>
                  <a:srgbClr val="000000"/>
                </a:solidFill>
                <a:effectLst/>
                <a:latin typeface="Arial" panose="020B0604020202020204" pitchFamily="34" charset="0"/>
                <a:ea typeface="Calibri" panose="020F0502020204030204" pitchFamily="34" charset="0"/>
              </a:rPr>
              <a:t>Be able to recognise and understand “Coercion”, “Controlling Behaviour” and “Grooming”</a:t>
            </a:r>
            <a:endParaRPr lang="en-GB" sz="1800" dirty="0">
              <a:effectLst/>
              <a:latin typeface="Times New Roman" panose="02020603050405020304" pitchFamily="18" charset="0"/>
              <a:ea typeface="Times New Roman" panose="02020603050405020304" pitchFamily="18" charset="0"/>
            </a:endParaRPr>
          </a:p>
          <a:p>
            <a:pPr marL="342900" lvl="0" indent="-342900" algn="l" hangingPunct="0">
              <a:spcAft>
                <a:spcPts val="720"/>
              </a:spcAft>
              <a:buFont typeface="Symbol" panose="05050102010706020507" pitchFamily="18" charset="2"/>
              <a:buChar char=""/>
            </a:pPr>
            <a:r>
              <a:rPr lang="en-GB" sz="1800" dirty="0">
                <a:solidFill>
                  <a:srgbClr val="000000"/>
                </a:solidFill>
                <a:effectLst/>
                <a:latin typeface="Arial" panose="020B0604020202020204" pitchFamily="34" charset="0"/>
                <a:ea typeface="Calibri" panose="020F0502020204030204" pitchFamily="34" charset="0"/>
              </a:rPr>
              <a:t>To ensure all frontline professionals know how to recognise and respond to Domestic Abuse </a:t>
            </a:r>
            <a:endParaRPr lang="en-GB" sz="1800" dirty="0">
              <a:effectLst/>
              <a:latin typeface="Times New Roman" panose="02020603050405020304" pitchFamily="18" charset="0"/>
              <a:ea typeface="Times New Roman" panose="02020603050405020304" pitchFamily="18" charset="0"/>
            </a:endParaRPr>
          </a:p>
          <a:p>
            <a:pPr marL="342900" lvl="0" indent="-342900" algn="l" hangingPunct="0">
              <a:buFont typeface="Symbol" panose="05050102010706020507" pitchFamily="18" charset="2"/>
              <a:buChar char=""/>
            </a:pPr>
            <a:r>
              <a:rPr lang="en-GB" sz="1800" dirty="0">
                <a:solidFill>
                  <a:srgbClr val="000000"/>
                </a:solidFill>
                <a:effectLst/>
                <a:latin typeface="Arial" panose="020B0604020202020204" pitchFamily="34" charset="0"/>
                <a:ea typeface="Calibri" panose="020F0502020204030204" pitchFamily="34" charset="0"/>
              </a:rPr>
              <a:t>To raise awareness of the UK Government anti-terrorism “CONTEST” strategy and Healthcare staff’s duties under “Prevent” principle.</a:t>
            </a:r>
            <a:endParaRPr lang="en-GB" sz="1800" dirty="0">
              <a:effectLst/>
              <a:latin typeface="Times New Roman" panose="02020603050405020304" pitchFamily="18" charset="0"/>
              <a:ea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GB" sz="2400" b="0" u="none" dirty="0">
              <a:solidFill>
                <a:schemeClr val="tx2">
                  <a:lumMod val="50000"/>
                </a:schemeClr>
              </a:solidFill>
              <a:latin typeface="Arial" panose="020B0604020202020204" pitchFamily="34" charset="0"/>
              <a:cs typeface="Arial" panose="020B06040202020202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GB" sz="2400" dirty="0">
              <a:solidFill>
                <a:schemeClr val="tx2">
                  <a:lumMod val="50000"/>
                </a:schemeClr>
              </a:solidFill>
              <a:latin typeface="Arial" panose="020B0604020202020204" pitchFamily="34" charset="0"/>
              <a:cs typeface="Arial" panose="020B0604020202020204" pitchFamily="34" charset="0"/>
            </a:endParaRPr>
          </a:p>
          <a:p>
            <a:pPr>
              <a:buFont typeface="Wingdings" panose="05000000000000000000" pitchFamily="2" charset="2"/>
              <a:buChar char="ü"/>
            </a:pPr>
            <a:endParaRPr lang="en-GB" sz="2400" dirty="0">
              <a:solidFill>
                <a:schemeClr val="tx2">
                  <a:lumMod val="50000"/>
                </a:schemeClr>
              </a:solidFill>
              <a:latin typeface="Arial" panose="020B0604020202020204" pitchFamily="34" charset="0"/>
              <a:cs typeface="Arial" panose="020B06040202020202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GB" sz="2400" b="1" dirty="0">
              <a:solidFill>
                <a:schemeClr val="tx2">
                  <a:lumMod val="50000"/>
                </a:schemeClr>
              </a:solidFill>
              <a:latin typeface="Arial" panose="020B0604020202020204" pitchFamily="34" charset="0"/>
              <a:cs typeface="Arial" panose="020B06040202020202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GB" b="1" dirty="0"/>
              <a:t>Talk about the “</a:t>
            </a:r>
            <a:r>
              <a:rPr lang="en-GB" b="1" u="sng" dirty="0"/>
              <a:t>Golden Threads</a:t>
            </a:r>
            <a:r>
              <a:rPr lang="en-GB" b="1" dirty="0"/>
              <a:t>” throughout the day-</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0" dirty="0"/>
              <a:t> 1. MSP; 2. Safety of staff; 3. “Ooh, I’d never thought of that”.</a:t>
            </a:r>
          </a:p>
          <a:p>
            <a:pPr eaLnBrk="1" hangingPunct="1"/>
            <a:endParaRPr lang="en-GB" dirty="0"/>
          </a:p>
          <a:p>
            <a:pPr eaLnBrk="1" hangingPunct="1"/>
            <a:r>
              <a:rPr lang="en-GB" b="1" dirty="0"/>
              <a:t>Next slide </a:t>
            </a:r>
            <a:r>
              <a:rPr lang="en-GB" b="0" dirty="0"/>
              <a:t> 3. Learning Agreement</a:t>
            </a:r>
            <a:endParaRPr lang="en-GB" b="1"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aseline="0" dirty="0"/>
              <a:t>Consent/discussion with service user are not always gained, or documented</a:t>
            </a:r>
          </a:p>
          <a:p>
            <a:pPr marL="171450" indent="-171450">
              <a:buFont typeface="Arial" panose="020B0604020202020204" pitchFamily="34" charset="0"/>
              <a:buChar char="•"/>
            </a:pPr>
            <a:r>
              <a:rPr lang="en-GB" baseline="0" dirty="0"/>
              <a:t>Not enough conversations with manager of the referrer</a:t>
            </a:r>
          </a:p>
          <a:p>
            <a:pPr marL="171450" indent="-171450">
              <a:buFont typeface="Arial" panose="020B0604020202020204" pitchFamily="34" charset="0"/>
              <a:buChar char="•"/>
            </a:pPr>
            <a:r>
              <a:rPr lang="en-GB" baseline="0" dirty="0"/>
              <a:t>Not meeting threshold of criteria</a:t>
            </a:r>
          </a:p>
          <a:p>
            <a:pPr marL="171450" indent="-171450">
              <a:buFont typeface="Arial" panose="020B0604020202020204" pitchFamily="34" charset="0"/>
              <a:buChar char="•"/>
            </a:pPr>
            <a:r>
              <a:rPr lang="en-GB" baseline="0" dirty="0"/>
              <a:t>Lack of understanding of what is wanted/expected for the person being referred</a:t>
            </a:r>
          </a:p>
          <a:p>
            <a:pPr marL="171450" indent="-171450">
              <a:buFont typeface="Arial" panose="020B0604020202020204" pitchFamily="34" charset="0"/>
              <a:buChar char="•"/>
            </a:pPr>
            <a:r>
              <a:rPr lang="en-GB" baseline="0" dirty="0"/>
              <a:t>Lack of understanding of the criteria</a:t>
            </a:r>
          </a:p>
          <a:p>
            <a:pPr marL="171450" indent="-171450">
              <a:buFont typeface="Arial" panose="020B0604020202020204" pitchFamily="34" charset="0"/>
              <a:buChar char="•"/>
            </a:pPr>
            <a:endParaRPr lang="en-GB" baseline="0" dirty="0"/>
          </a:p>
          <a:p>
            <a:r>
              <a:rPr lang="en-GB" b="1" baseline="0" dirty="0"/>
              <a:t>Next slide</a:t>
            </a:r>
            <a:r>
              <a:rPr lang="en-GB" b="0" baseline="0" dirty="0"/>
              <a:t>  </a:t>
            </a:r>
            <a:r>
              <a:rPr lang="en-GB" b="1" dirty="0"/>
              <a:t>Short Break option –offer a couple of mins</a:t>
            </a:r>
            <a:endParaRPr lang="en-GB" b="0" baseline="0" dirty="0"/>
          </a:p>
          <a:p>
            <a:r>
              <a:rPr lang="en-GB" b="0" baseline="0" dirty="0"/>
              <a:t>Then: MCA 2005 Introduction</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699EA-4099-7140-9A68-260C12E8C2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925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b="1" dirty="0"/>
              <a:t>8 click reveals</a:t>
            </a:r>
          </a:p>
          <a:p>
            <a:r>
              <a:rPr lang="en-GB" sz="2000" dirty="0">
                <a:latin typeface="Arial" panose="020B0604020202020204" pitchFamily="34" charset="0"/>
                <a:cs typeface="Arial" panose="020B0604020202020204" pitchFamily="34" charset="0"/>
              </a:rPr>
              <a:t>Multi-agency work is vital </a:t>
            </a:r>
          </a:p>
          <a:p>
            <a:r>
              <a:rPr lang="en-GB" sz="2000" dirty="0">
                <a:latin typeface="Arial" panose="020B0604020202020204" pitchFamily="34" charset="0"/>
                <a:cs typeface="Arial" panose="020B0604020202020204" pitchFamily="34" charset="0"/>
              </a:rPr>
              <a:t>We need to have a greater awareness and understanding of coercion, control and masking behaviours</a:t>
            </a:r>
          </a:p>
          <a:p>
            <a:r>
              <a:rPr lang="en-GB" sz="2000" dirty="0">
                <a:latin typeface="Arial" panose="020B0604020202020204" pitchFamily="34" charset="0"/>
                <a:cs typeface="Arial" panose="020B0604020202020204" pitchFamily="34" charset="0"/>
              </a:rPr>
              <a:t>Quality risk assessments, reviews and management are vital to build in:</a:t>
            </a:r>
          </a:p>
          <a:p>
            <a:pPr lvl="1"/>
            <a:r>
              <a:rPr lang="en-GB" sz="2000" dirty="0">
                <a:latin typeface="Arial" panose="020B0604020202020204" pitchFamily="34" charset="0"/>
                <a:cs typeface="Arial" panose="020B0604020202020204" pitchFamily="34" charset="0"/>
              </a:rPr>
              <a:t> Chronologies and Formulation </a:t>
            </a:r>
          </a:p>
          <a:p>
            <a:pPr lvl="1"/>
            <a:r>
              <a:rPr lang="en-GB" sz="2000" dirty="0">
                <a:latin typeface="Arial" panose="020B0604020202020204" pitchFamily="34" charset="0"/>
                <a:cs typeface="Arial" panose="020B0604020202020204" pitchFamily="34" charset="0"/>
              </a:rPr>
              <a:t>Other identified risks from other agencies</a:t>
            </a:r>
          </a:p>
          <a:p>
            <a:pPr lvl="1"/>
            <a:r>
              <a:rPr lang="en-GB" sz="2000" dirty="0">
                <a:latin typeface="Arial" panose="020B0604020202020204" pitchFamily="34" charset="0"/>
                <a:cs typeface="Arial" panose="020B0604020202020204" pitchFamily="34" charset="0"/>
              </a:rPr>
              <a:t>Correct electronic recording</a:t>
            </a:r>
          </a:p>
          <a:p>
            <a:r>
              <a:rPr lang="en-GB" sz="2000" dirty="0">
                <a:latin typeface="Arial" panose="020B0604020202020204" pitchFamily="34" charset="0"/>
                <a:cs typeface="Arial" panose="020B0604020202020204" pitchFamily="34" charset="0"/>
              </a:rPr>
              <a:t>Identify resistance to care/self neglect – why?</a:t>
            </a:r>
          </a:p>
          <a:p>
            <a:r>
              <a:rPr lang="en-GB" sz="2000" dirty="0">
                <a:latin typeface="Arial" panose="020B0604020202020204" pitchFamily="34" charset="0"/>
                <a:cs typeface="Arial" panose="020B0604020202020204" pitchFamily="34" charset="0"/>
              </a:rPr>
              <a:t>Understand the difference between unwise/eccentric decisions</a:t>
            </a:r>
            <a:r>
              <a:rPr lang="en-GB" sz="2000" b="1" dirty="0">
                <a:solidFill>
                  <a:srgbClr val="FF0000"/>
                </a:solidFill>
                <a:latin typeface="Arial" panose="020B0604020202020204" pitchFamily="34" charset="0"/>
                <a:cs typeface="Arial" panose="020B0604020202020204" pitchFamily="34" charset="0"/>
              </a:rPr>
              <a:t> V </a:t>
            </a:r>
            <a:r>
              <a:rPr lang="en-GB" sz="2000" dirty="0">
                <a:latin typeface="Arial" panose="020B0604020202020204" pitchFamily="34" charset="0"/>
                <a:cs typeface="Arial" panose="020B0604020202020204" pitchFamily="34" charset="0"/>
              </a:rPr>
              <a:t>vital interest data/public interest decisions</a:t>
            </a:r>
          </a:p>
          <a:p>
            <a:endParaRPr lang="en-GB" b="1" dirty="0"/>
          </a:p>
          <a:p>
            <a:r>
              <a:rPr lang="en-GB" b="1" dirty="0"/>
              <a:t>Next Slide</a:t>
            </a:r>
            <a:r>
              <a:rPr lang="en-GB" b="0" baseline="0" dirty="0"/>
              <a:t>  DATIX reporting with examples  with 9 animation bullet points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699EA-4099-7140-9A68-260C12E8C2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1473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Please read this out! Important: </a:t>
            </a:r>
            <a:r>
              <a:rPr lang="en-GB" b="0" dirty="0"/>
              <a:t>For queries/questions/concerns:</a:t>
            </a:r>
          </a:p>
          <a:p>
            <a:r>
              <a:rPr lang="en-GB" sz="1800" dirty="0">
                <a:effectLst/>
                <a:latin typeface="Calibri" panose="020F0502020204030204" pitchFamily="34" charset="0"/>
                <a:ea typeface="Calibri" panose="020F0502020204030204" pitchFamily="34" charset="0"/>
              </a:rPr>
              <a:t>Requests for safeguarding adult advice via DHCFT 01332 623700 Ext: 31537 </a:t>
            </a:r>
          </a:p>
          <a:p>
            <a:r>
              <a:rPr lang="en-GB" b="0" dirty="0"/>
              <a:t>When contacting MASH please leave YOUR NAME, YOUR TEAM, PATIENT I.D. AND/OR NAME/DOB.</a:t>
            </a:r>
          </a:p>
          <a:p>
            <a:r>
              <a:rPr lang="en-GB" b="0" dirty="0"/>
              <a:t>You will be advised “We will aim to contact you back within the next working day”</a:t>
            </a:r>
          </a:p>
          <a:p>
            <a:endParaRPr lang="en-GB" sz="1200" dirty="0">
              <a:hlinkClick r:id="rId3"/>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solidFill>
                  <a:srgbClr val="0000FF"/>
                </a:solidFill>
                <a:hlinkClick r:id="rId4">
                  <a:extLst>
                    <a:ext uri="{A12FA001-AC4F-418D-AE19-62706E023703}">
                      <ahyp:hlinkClr xmlns:ahyp="http://schemas.microsoft.com/office/drawing/2018/hyperlinkcolor" val="tx"/>
                    </a:ext>
                  </a:extLst>
                </a:hlinkClick>
              </a:rPr>
              <a:t>https://www.derbyshire.gov.uk/social-health/care-and-health-service-providers/making-adult-care-referrals-information-for-professionals/making-an-adult-care-referral.aspx</a:t>
            </a:r>
            <a:endParaRPr lang="en-GB" sz="1200" dirty="0"/>
          </a:p>
          <a:p>
            <a:endParaRPr lang="en-GB" sz="1200" dirty="0">
              <a:hlinkClick r:id="rId3"/>
            </a:endParaRPr>
          </a:p>
          <a:p>
            <a:r>
              <a:rPr lang="en-GB" sz="1200" dirty="0">
                <a:hlinkClick r:id="rId3"/>
              </a:rPr>
              <a:t>https://secure.derby.gov.uk/forms/?formid=345</a:t>
            </a:r>
            <a:endParaRPr lang="en-GB" sz="1200" dirty="0"/>
          </a:p>
          <a:p>
            <a:r>
              <a:rPr lang="en-GB" sz="1200" dirty="0">
                <a:hlinkClick r:id="rId5"/>
              </a:rPr>
              <a:t>https://www.derby.gov.uk/health-and-social-care/safeguarding-adults-at-risk/safeguarding-vulnerable-adults/</a:t>
            </a:r>
            <a:endParaRPr lang="en-GB" sz="1200"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b="1" baseline="0" dirty="0"/>
              <a:t>Next slide</a:t>
            </a:r>
            <a:r>
              <a:rPr lang="en-GB" b="0" baseline="0" dirty="0"/>
              <a:t> T</a:t>
            </a:r>
            <a:r>
              <a:rPr lang="en-GB" b="1" baseline="0" dirty="0"/>
              <a:t>est </a:t>
            </a:r>
            <a:r>
              <a:rPr lang="en-GB" b="0" u="none" baseline="0" dirty="0"/>
              <a:t>Ask what we have learned works? </a:t>
            </a:r>
            <a:r>
              <a:rPr lang="en-GB" b="1" u="none" baseline="0" dirty="0"/>
              <a:t>CHAT /callouts</a:t>
            </a:r>
          </a:p>
          <a:p>
            <a:endParaRPr lang="en-GB" b="1" dirty="0"/>
          </a:p>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4072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 Short Break option –offer a couple of mins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2011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Next</a:t>
            </a:r>
            <a:r>
              <a:rPr lang="en-GB" b="1" baseline="0" dirty="0"/>
              <a:t> Slide</a:t>
            </a:r>
            <a:r>
              <a:rPr lang="en-GB" b="0" baseline="0" dirty="0"/>
              <a:t> MCA Five Principles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0305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5 click reveals</a:t>
            </a:r>
          </a:p>
          <a:p>
            <a:endParaRPr lang="en-GB" b="1" dirty="0"/>
          </a:p>
          <a:p>
            <a:r>
              <a:rPr lang="en-GB" b="1" dirty="0"/>
              <a:t>20 minutes in total</a:t>
            </a:r>
          </a:p>
          <a:p>
            <a:r>
              <a:rPr lang="en-GB" dirty="0"/>
              <a:t>4 mins Capacity. 5-Principles</a:t>
            </a:r>
            <a:r>
              <a:rPr lang="en-GB" baseline="0" dirty="0"/>
              <a:t> of Capacity.</a:t>
            </a:r>
          </a:p>
          <a:p>
            <a:r>
              <a:rPr lang="en-GB" baseline="0" dirty="0"/>
              <a:t>1. </a:t>
            </a:r>
            <a:r>
              <a:rPr lang="en-GB" sz="1200" b="0" i="0" u="none" strike="noStrike" kern="1200" baseline="0" dirty="0">
                <a:solidFill>
                  <a:schemeClr val="tx1"/>
                </a:solidFill>
                <a:latin typeface="+mn-lt"/>
                <a:ea typeface="+mn-ea"/>
                <a:cs typeface="+mn-cs"/>
              </a:rPr>
              <a:t>“</a:t>
            </a:r>
            <a:r>
              <a:rPr lang="en-GB" sz="1200" b="1" i="0" u="none" strike="noStrike" kern="1200" baseline="0" dirty="0">
                <a:solidFill>
                  <a:schemeClr val="tx1"/>
                </a:solidFill>
                <a:latin typeface="+mn-lt"/>
                <a:ea typeface="+mn-ea"/>
                <a:cs typeface="+mn-cs"/>
              </a:rPr>
              <a:t>A PERSON MUST BE ASSUMED TO HAVE CAPACITY </a:t>
            </a:r>
            <a:r>
              <a:rPr lang="en-GB" sz="1200" b="0" i="0" u="none" strike="noStrike" kern="1200" baseline="0" dirty="0">
                <a:solidFill>
                  <a:schemeClr val="tx1"/>
                </a:solidFill>
                <a:latin typeface="+mn-lt"/>
                <a:ea typeface="+mn-ea"/>
                <a:cs typeface="+mn-cs"/>
              </a:rPr>
              <a:t>unless it is established that they lack capacity (s.1 (2))”. </a:t>
            </a:r>
            <a:r>
              <a:rPr lang="en-GB" baseline="0" dirty="0"/>
              <a:t>– assess. Capacity can vary in time/context/situation. Substance/medication/Anxiety?</a:t>
            </a:r>
            <a:endParaRPr lang="en-GB" dirty="0"/>
          </a:p>
          <a:p>
            <a:r>
              <a:rPr lang="en-GB" dirty="0"/>
              <a:t>2. “</a:t>
            </a:r>
            <a:r>
              <a:rPr lang="en-GB" sz="1200" b="0" i="0" u="none" strike="noStrike" kern="1200" baseline="0" dirty="0">
                <a:solidFill>
                  <a:schemeClr val="tx1"/>
                </a:solidFill>
                <a:latin typeface="+mn-lt"/>
                <a:ea typeface="+mn-ea"/>
                <a:cs typeface="+mn-cs"/>
              </a:rPr>
              <a:t>A person is not to be treated as unable to make a decision unless </a:t>
            </a:r>
            <a:r>
              <a:rPr lang="en-GB" sz="1200" b="1" i="0" u="none" strike="noStrike" kern="1200" baseline="0" dirty="0">
                <a:solidFill>
                  <a:schemeClr val="tx1"/>
                </a:solidFill>
                <a:latin typeface="+mn-lt"/>
                <a:ea typeface="+mn-ea"/>
                <a:cs typeface="+mn-cs"/>
              </a:rPr>
              <a:t>ALL PRACTICAL STEPS TO HELP </a:t>
            </a:r>
            <a:r>
              <a:rPr lang="en-GB" sz="1200" b="0" i="0" u="none" strike="noStrike" kern="1200" baseline="0" dirty="0">
                <a:solidFill>
                  <a:schemeClr val="tx1"/>
                </a:solidFill>
                <a:latin typeface="+mn-lt"/>
                <a:ea typeface="+mn-ea"/>
                <a:cs typeface="+mn-cs"/>
              </a:rPr>
              <a:t>him to do so have been taken without success (s.1 (3))”. </a:t>
            </a:r>
          </a:p>
          <a:p>
            <a:r>
              <a:rPr lang="en-GB" baseline="0" dirty="0"/>
              <a:t>3. “</a:t>
            </a:r>
            <a:r>
              <a:rPr lang="en-GB" sz="1200" b="0" i="0" u="none" strike="noStrike" kern="1200" baseline="0" dirty="0">
                <a:solidFill>
                  <a:schemeClr val="tx1"/>
                </a:solidFill>
                <a:latin typeface="+mn-lt"/>
                <a:ea typeface="+mn-ea"/>
                <a:cs typeface="+mn-cs"/>
              </a:rPr>
              <a:t>A person is not to be treated as unable to make a decision merely because he makes an </a:t>
            </a:r>
            <a:r>
              <a:rPr lang="en-GB" sz="1200" b="1" i="0" u="none" strike="noStrike" kern="1200" baseline="0" dirty="0">
                <a:solidFill>
                  <a:schemeClr val="tx1"/>
                </a:solidFill>
                <a:latin typeface="+mn-lt"/>
                <a:ea typeface="+mn-ea"/>
                <a:cs typeface="+mn-cs"/>
              </a:rPr>
              <a:t>UNWISE DECISION </a:t>
            </a:r>
            <a:r>
              <a:rPr lang="en-GB" sz="1200" b="0" i="0" u="none" strike="noStrike" kern="1200" baseline="0" dirty="0">
                <a:solidFill>
                  <a:schemeClr val="tx1"/>
                </a:solidFill>
                <a:latin typeface="+mn-lt"/>
                <a:ea typeface="+mn-ea"/>
                <a:cs typeface="+mn-cs"/>
              </a:rPr>
              <a:t>(s.1 (4)). </a:t>
            </a:r>
          </a:p>
          <a:p>
            <a:r>
              <a:rPr lang="en-GB" sz="1200" b="0" i="0" u="none" strike="noStrike" kern="1200" baseline="0" dirty="0">
                <a:solidFill>
                  <a:schemeClr val="tx1"/>
                </a:solidFill>
                <a:latin typeface="+mn-lt"/>
                <a:ea typeface="+mn-ea"/>
                <a:cs typeface="+mn-cs"/>
              </a:rPr>
              <a:t>4. “An act done, or decision made, under this Act for or on behalf of a person who lacks capacity must be done, or made, in his </a:t>
            </a:r>
            <a:r>
              <a:rPr lang="en-GB" sz="1200" b="1" i="0" u="none" strike="noStrike" kern="1200" baseline="0" dirty="0">
                <a:solidFill>
                  <a:schemeClr val="tx1"/>
                </a:solidFill>
                <a:latin typeface="+mn-lt"/>
                <a:ea typeface="+mn-ea"/>
                <a:cs typeface="+mn-cs"/>
              </a:rPr>
              <a:t>BEST INTERESTS</a:t>
            </a:r>
            <a:r>
              <a:rPr lang="en-GB" sz="1200" b="0" i="0" u="none" strike="noStrike" kern="1200" baseline="0" dirty="0">
                <a:solidFill>
                  <a:schemeClr val="tx1"/>
                </a:solidFill>
                <a:latin typeface="+mn-lt"/>
                <a:ea typeface="+mn-ea"/>
                <a:cs typeface="+mn-cs"/>
              </a:rPr>
              <a:t>(s.1 (5)).”</a:t>
            </a:r>
          </a:p>
          <a:p>
            <a:r>
              <a:rPr lang="en-GB" sz="1200" b="0" i="0" u="none" strike="noStrike" kern="1200" baseline="0" dirty="0">
                <a:solidFill>
                  <a:schemeClr val="tx1"/>
                </a:solidFill>
                <a:latin typeface="+mn-lt"/>
                <a:ea typeface="+mn-ea"/>
                <a:cs typeface="+mn-cs"/>
              </a:rPr>
              <a:t>5. “Before the act is done, or the decision is made, regard must be had to whether the purpose for which it is needed can be as effectively achieved in a way that is </a:t>
            </a:r>
            <a:r>
              <a:rPr lang="en-GB" sz="1200" b="1" i="0" u="none" strike="noStrike" kern="1200" baseline="0" dirty="0">
                <a:solidFill>
                  <a:schemeClr val="tx1"/>
                </a:solidFill>
                <a:latin typeface="+mn-lt"/>
                <a:ea typeface="+mn-ea"/>
                <a:cs typeface="+mn-cs"/>
              </a:rPr>
              <a:t>LESS RESTRICTIVE</a:t>
            </a:r>
            <a:r>
              <a:rPr lang="en-GB" sz="1200" b="0" i="0" u="none" strike="noStrike" kern="1200" baseline="0" dirty="0">
                <a:solidFill>
                  <a:schemeClr val="tx1"/>
                </a:solidFill>
                <a:latin typeface="+mn-lt"/>
                <a:ea typeface="+mn-ea"/>
                <a:cs typeface="+mn-cs"/>
              </a:rPr>
              <a:t> of the person’s rights and freedom of action (s.1 (6)).” </a:t>
            </a:r>
            <a:endParaRPr lang="en-GB" baseline="0" dirty="0"/>
          </a:p>
          <a:p>
            <a:endParaRPr lang="en-GB" b="1" dirty="0"/>
          </a:p>
          <a:p>
            <a:r>
              <a:rPr lang="en-GB" b="1" dirty="0"/>
              <a:t>Next slide</a:t>
            </a:r>
            <a:r>
              <a:rPr lang="en-GB" b="0" dirty="0"/>
              <a:t> –</a:t>
            </a:r>
            <a:r>
              <a:rPr lang="en-GB" b="0" baseline="0" dirty="0"/>
              <a:t>  Presumption of capacity</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0305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293688"/>
            <a:ext cx="4114800" cy="3086100"/>
          </a:xfrm>
        </p:spPr>
      </p:sp>
      <p:sp>
        <p:nvSpPr>
          <p:cNvPr id="3" name="Notes Placeholder 2"/>
          <p:cNvSpPr>
            <a:spLocks noGrp="1"/>
          </p:cNvSpPr>
          <p:nvPr>
            <p:ph type="body" idx="1"/>
          </p:nvPr>
        </p:nvSpPr>
        <p:spPr>
          <a:xfrm>
            <a:off x="685800" y="3714749"/>
            <a:ext cx="5486400" cy="5135563"/>
          </a:xfrm>
        </p:spPr>
        <p:txBody>
          <a:bodyPr>
            <a:normAutofit lnSpcReduction="10000"/>
          </a:bodyPr>
          <a:lstStyle/>
          <a:p>
            <a:r>
              <a:rPr lang="en-GB" b="1" dirty="0">
                <a:latin typeface="Arial" panose="020B0604020202020204" pitchFamily="34" charset="0"/>
                <a:cs typeface="Arial" panose="020B0604020202020204" pitchFamily="34" charset="0"/>
              </a:rPr>
              <a:t>Presumption</a:t>
            </a:r>
            <a:r>
              <a:rPr lang="en-GB" b="1" baseline="0" dirty="0">
                <a:latin typeface="Arial" panose="020B0604020202020204" pitchFamily="34" charset="0"/>
                <a:cs typeface="Arial" panose="020B0604020202020204" pitchFamily="34" charset="0"/>
              </a:rPr>
              <a:t> of capacity</a:t>
            </a:r>
            <a:r>
              <a:rPr lang="en-GB" b="0" baseline="0" dirty="0">
                <a:latin typeface="Arial" panose="020B0604020202020204" pitchFamily="34" charset="0"/>
                <a:cs typeface="Arial" panose="020B0604020202020204" pitchFamily="34" charset="0"/>
              </a:rPr>
              <a:t> </a:t>
            </a:r>
          </a:p>
          <a:p>
            <a:r>
              <a:rPr lang="en-GB" b="0" baseline="0" dirty="0">
                <a:latin typeface="Arial" panose="020B0604020202020204" pitchFamily="34" charset="0"/>
                <a:cs typeface="Arial" panose="020B0604020202020204" pitchFamily="34" charset="0"/>
              </a:rPr>
              <a:t>5 click reveals</a:t>
            </a:r>
          </a:p>
          <a:p>
            <a:endParaRPr lang="en-GB" dirty="0">
              <a:effectLst/>
            </a:endParaRPr>
          </a:p>
          <a:p>
            <a:r>
              <a:rPr lang="en-GB" dirty="0">
                <a:effectLst/>
              </a:rPr>
              <a:t>A person lacks capacity for a specific decision, at the time it needs to be made, if:</a:t>
            </a:r>
          </a:p>
          <a:p>
            <a:pPr marL="171450" indent="-171450">
              <a:buFont typeface="Arial" panose="020B0604020202020204" pitchFamily="34" charset="0"/>
              <a:buChar char="•"/>
            </a:pPr>
            <a:r>
              <a:rPr lang="en-GB" dirty="0">
                <a:effectLst/>
              </a:rPr>
              <a:t>They are unable to make a specific decision at the time it needs to be made (sometimes called the </a:t>
            </a:r>
            <a:r>
              <a:rPr lang="en-GB" b="1" dirty="0">
                <a:effectLst/>
              </a:rPr>
              <a:t>functional test</a:t>
            </a:r>
            <a:r>
              <a:rPr lang="en-GB" dirty="0">
                <a:effectLst/>
              </a:rPr>
              <a:t>), and</a:t>
            </a:r>
          </a:p>
          <a:p>
            <a:pPr marL="171450" indent="-171450">
              <a:buFont typeface="Arial" panose="020B0604020202020204" pitchFamily="34" charset="0"/>
              <a:buChar char="•"/>
            </a:pPr>
            <a:r>
              <a:rPr lang="en-GB" dirty="0">
                <a:effectLst/>
              </a:rPr>
              <a:t>This is </a:t>
            </a:r>
            <a:r>
              <a:rPr lang="en-GB" b="1" dirty="0">
                <a:effectLst/>
              </a:rPr>
              <a:t>because of</a:t>
            </a:r>
            <a:r>
              <a:rPr lang="en-GB" dirty="0">
                <a:effectLst/>
              </a:rPr>
              <a:t> because of an impairment of, or disturbance in the functioning of, the mind or brain (sometimes called the </a:t>
            </a:r>
            <a:r>
              <a:rPr lang="en-GB" b="1" dirty="0">
                <a:effectLst/>
              </a:rPr>
              <a:t>diagnostic test</a:t>
            </a:r>
            <a:r>
              <a:rPr lang="en-GB" dirty="0">
                <a:effectLst/>
              </a:rPr>
              <a:t>)</a:t>
            </a:r>
          </a:p>
          <a:p>
            <a:r>
              <a:rPr lang="en-GB" b="1" dirty="0">
                <a:effectLst/>
              </a:rPr>
              <a:t>First start with </a:t>
            </a:r>
            <a:r>
              <a:rPr lang="en-GB" b="0" dirty="0">
                <a:effectLst/>
              </a:rPr>
              <a:t> </a:t>
            </a:r>
            <a:r>
              <a:rPr lang="en-GB" dirty="0">
                <a:hlinkClick r:id="rId3"/>
              </a:rPr>
              <a:t>The A to Z of the Mental Capacity Act (scie.org.uk)</a:t>
            </a:r>
            <a:endParaRPr lang="en-GB" b="1"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Functional- understand, retain, use </a:t>
            </a:r>
            <a:r>
              <a:rPr lang="en-GB" b="1" dirty="0">
                <a:latin typeface="Arial" panose="020B0604020202020204" pitchFamily="34" charset="0"/>
                <a:cs typeface="Arial" panose="020B0604020202020204" pitchFamily="34" charset="0"/>
              </a:rPr>
              <a:t>and</a:t>
            </a:r>
            <a:r>
              <a:rPr lang="en-GB" b="0" dirty="0">
                <a:latin typeface="Arial" panose="020B0604020202020204" pitchFamily="34" charset="0"/>
                <a:cs typeface="Arial" panose="020B0604020202020204" pitchFamily="34" charset="0"/>
              </a:rPr>
              <a:t> weigh up, and communicate our decisions. (Recent Case Law has changed from use </a:t>
            </a:r>
            <a:r>
              <a:rPr lang="en-GB" b="1" dirty="0">
                <a:latin typeface="Arial" panose="020B0604020202020204" pitchFamily="34" charset="0"/>
                <a:cs typeface="Arial" panose="020B0604020202020204" pitchFamily="34" charset="0"/>
              </a:rPr>
              <a:t>or </a:t>
            </a:r>
            <a:r>
              <a:rPr lang="en-GB" b="0" dirty="0">
                <a:latin typeface="Arial" panose="020B0604020202020204" pitchFamily="34" charset="0"/>
                <a:cs typeface="Arial" panose="020B0604020202020204" pitchFamily="34" charset="0"/>
              </a:rPr>
              <a:t>weigh)</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latin typeface="Arial" panose="020B0604020202020204" pitchFamily="34" charset="0"/>
                <a:cs typeface="Arial" panose="020B0604020202020204" pitchFamily="34" charset="0"/>
              </a:rPr>
              <a:t>Then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Diagnostic – </a:t>
            </a:r>
            <a:r>
              <a:rPr lang="en-GB" dirty="0">
                <a:solidFill>
                  <a:schemeClr val="tx2">
                    <a:lumMod val="50000"/>
                  </a:schemeClr>
                </a:solidFill>
              </a:rPr>
              <a:t>Is there an impairment or disturbance in the functioning of the person’s mind or brain?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solidFill>
                  <a:schemeClr val="tx2">
                    <a:lumMod val="50000"/>
                  </a:schemeClr>
                </a:solidFill>
              </a:rPr>
              <a:t>Does the impairment or disturbance mean the person is unable to make the decision when needed? </a:t>
            </a:r>
            <a:r>
              <a:rPr lang="en-GB" b="0" baseline="0" dirty="0">
                <a:latin typeface="Arial" panose="020B0604020202020204" pitchFamily="34" charset="0"/>
                <a:cs typeface="Arial" panose="020B0604020202020204" pitchFamily="34" charset="0"/>
              </a:rPr>
              <a:t> Substances, stress, organic?</a:t>
            </a:r>
            <a:endParaRPr lang="en-GB" b="1" dirty="0">
              <a:latin typeface="Arial" panose="020B0604020202020204" pitchFamily="34" charset="0"/>
              <a:cs typeface="Arial" panose="020B0604020202020204" pitchFamily="34" charset="0"/>
            </a:endParaRPr>
          </a:p>
          <a:p>
            <a:r>
              <a:rPr lang="en-GB" b="0" dirty="0">
                <a:latin typeface="Arial" panose="020B0604020202020204" pitchFamily="34" charset="0"/>
                <a:cs typeface="Arial" panose="020B0604020202020204" pitchFamily="34" charset="0"/>
              </a:rPr>
              <a:t>	</a:t>
            </a:r>
            <a:endParaRPr lang="en-GB" b="0" baseline="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Note that this is good practice to start with the functional stage, and decide whether the person is unable to make the decision, since this prevents unconscious bias towards a person with an impairment. After all, if they can make the decision, the presence of any impairment is irrelevant - they can decide for themselves.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dirty="0">
                <a:ln>
                  <a:noFill/>
                </a:ln>
                <a:solidFill>
                  <a:srgbClr val="1F497D">
                    <a:lumMod val="50000"/>
                  </a:srgbClr>
                </a:solidFill>
                <a:effectLst/>
                <a:uLnTx/>
                <a:uFillTx/>
                <a:latin typeface="Calibri" pitchFamily="34" charset="0"/>
                <a:ea typeface="+mn-ea"/>
                <a:cs typeface="Arial" charset="0"/>
              </a:rPr>
              <a:t>Pr</a:t>
            </a:r>
            <a:r>
              <a:rPr kumimoji="0" lang="en-GB" altLang="en-US" sz="1800" b="1" i="0" u="sng" strike="noStrike" kern="1200" cap="none" spc="0" normalizeH="0" baseline="0" noProof="0" dirty="0">
                <a:ln>
                  <a:noFill/>
                </a:ln>
                <a:solidFill>
                  <a:srgbClr val="1F497D">
                    <a:lumMod val="50000"/>
                  </a:srgbClr>
                </a:solidFill>
                <a:effectLst/>
                <a:uLnTx/>
                <a:uFillTx/>
                <a:latin typeface="Calibri" pitchFamily="34" charset="0"/>
                <a:ea typeface="+mn-ea"/>
                <a:cs typeface="Arial" charset="0"/>
              </a:rPr>
              <a:t>inciple 1 of the MCA </a:t>
            </a:r>
            <a:r>
              <a:rPr kumimoji="0" lang="en-GB" altLang="en-US" sz="1800" b="0" i="0" u="none" strike="noStrike" kern="1200" cap="none" spc="0" normalizeH="0" baseline="0" noProof="0" dirty="0">
                <a:ln>
                  <a:noFill/>
                </a:ln>
                <a:solidFill>
                  <a:srgbClr val="1F497D">
                    <a:lumMod val="50000"/>
                  </a:srgbClr>
                </a:solidFill>
                <a:effectLst/>
                <a:uLnTx/>
                <a:uFillTx/>
                <a:latin typeface="Calibri" pitchFamily="34" charset="0"/>
                <a:ea typeface="+mn-ea"/>
                <a:cs typeface="Arial" charset="0"/>
              </a:rPr>
              <a:t>- A person 16 years and over must be </a:t>
            </a:r>
            <a:r>
              <a:rPr kumimoji="0" lang="en-GB" altLang="en-US" sz="1800" b="1" i="0" u="none" strike="noStrike" kern="1200" cap="none" spc="0" normalizeH="0" baseline="0" noProof="0" dirty="0">
                <a:ln>
                  <a:noFill/>
                </a:ln>
                <a:solidFill>
                  <a:srgbClr val="1F497D">
                    <a:lumMod val="50000"/>
                  </a:srgbClr>
                </a:solidFill>
                <a:effectLst/>
                <a:uLnTx/>
                <a:uFillTx/>
                <a:latin typeface="Calibri" pitchFamily="34" charset="0"/>
                <a:ea typeface="+mn-ea"/>
                <a:cs typeface="Arial" charset="0"/>
              </a:rPr>
              <a:t>assumed</a:t>
            </a:r>
            <a:r>
              <a:rPr kumimoji="0" lang="en-GB" altLang="en-US" sz="1800" b="0" i="0" u="none" strike="noStrike" kern="1200" cap="none" spc="0" normalizeH="0" baseline="0" noProof="0" dirty="0">
                <a:ln>
                  <a:noFill/>
                </a:ln>
                <a:solidFill>
                  <a:srgbClr val="1F497D">
                    <a:lumMod val="50000"/>
                  </a:srgbClr>
                </a:solidFill>
                <a:effectLst/>
                <a:uLnTx/>
                <a:uFillTx/>
                <a:latin typeface="Calibri" pitchFamily="34" charset="0"/>
                <a:ea typeface="+mn-ea"/>
                <a:cs typeface="Arial" charset="0"/>
              </a:rPr>
              <a:t> to have capacity unless it is established that they lack capacity. Anyone who thinks you don’t have capacity should be able to prove it</a:t>
            </a:r>
          </a:p>
          <a:p>
            <a:endParaRPr lang="en-GB" b="0"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Next slide: </a:t>
            </a:r>
            <a:r>
              <a:rPr lang="en-GB" b="0" baseline="0" dirty="0">
                <a:latin typeface="Arial" panose="020B0604020202020204" pitchFamily="34" charset="0"/>
                <a:cs typeface="Arial" panose="020B0604020202020204" pitchFamily="34" charset="0"/>
              </a:rPr>
              <a:t> 23 Making own decisions</a:t>
            </a:r>
            <a:endParaRPr lang="en-GB" b="1"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b="1" dirty="0"/>
          </a:p>
        </p:txBody>
      </p:sp>
    </p:spTree>
    <p:extLst>
      <p:ext uri="{BB962C8B-B14F-4D97-AF65-F5344CB8AC3E}">
        <p14:creationId xmlns:p14="http://schemas.microsoft.com/office/powerpoint/2010/main" val="3394561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293688"/>
            <a:ext cx="4114800" cy="3086100"/>
          </a:xfrm>
        </p:spPr>
      </p:sp>
      <p:sp>
        <p:nvSpPr>
          <p:cNvPr id="3" name="Notes Placeholder 2"/>
          <p:cNvSpPr>
            <a:spLocks noGrp="1"/>
          </p:cNvSpPr>
          <p:nvPr>
            <p:ph type="body" idx="1"/>
          </p:nvPr>
        </p:nvSpPr>
        <p:spPr>
          <a:xfrm>
            <a:off x="685800" y="3714749"/>
            <a:ext cx="5486400" cy="5135563"/>
          </a:xfrm>
        </p:spPr>
        <p:txBody>
          <a:bodyPr/>
          <a:lstStyle/>
          <a:p>
            <a:r>
              <a:rPr lang="en-GB" b="1" dirty="0">
                <a:latin typeface="Arial" panose="020B0604020202020204" pitchFamily="34" charset="0"/>
                <a:cs typeface="Arial" panose="020B0604020202020204" pitchFamily="34" charset="0"/>
              </a:rPr>
              <a:t>Making own decisions</a:t>
            </a:r>
            <a:r>
              <a:rPr lang="en-GB" b="0" dirty="0">
                <a:latin typeface="Arial" panose="020B0604020202020204" pitchFamily="34" charset="0"/>
                <a:cs typeface="Arial" panose="020B0604020202020204" pitchFamily="34" charset="0"/>
              </a:rPr>
              <a:t> </a:t>
            </a:r>
          </a:p>
          <a:p>
            <a:r>
              <a:rPr lang="en-GB" b="0" dirty="0">
                <a:latin typeface="Arial" panose="020B0604020202020204" pitchFamily="34" charset="0"/>
                <a:cs typeface="Arial" panose="020B0604020202020204" pitchFamily="34" charset="0"/>
              </a:rPr>
              <a:t>5 click reveals</a:t>
            </a:r>
          </a:p>
          <a:p>
            <a:endParaRPr lang="en-GB" b="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altLang="en-US" sz="1200" b="1" i="0" u="sng" strike="noStrike" kern="1200" cap="none" spc="0" normalizeH="0" baseline="0" noProof="0" dirty="0">
                <a:ln>
                  <a:noFill/>
                </a:ln>
                <a:solidFill>
                  <a:srgbClr val="1F497D">
                    <a:lumMod val="50000"/>
                  </a:srgbClr>
                </a:solidFill>
                <a:effectLst/>
                <a:uLnTx/>
                <a:uFillTx/>
                <a:latin typeface="+mn-lt"/>
                <a:ea typeface="+mn-ea"/>
                <a:cs typeface="+mn-cs"/>
              </a:rPr>
              <a:t>Principle 2 of the MCA  </a:t>
            </a:r>
            <a:r>
              <a:rPr kumimoji="0" lang="en-GB" altLang="en-US" sz="1200" b="0" i="0" u="none" strike="noStrike" kern="1200" cap="none" spc="0" normalizeH="0" baseline="0" noProof="0" dirty="0">
                <a:ln>
                  <a:noFill/>
                </a:ln>
                <a:solidFill>
                  <a:srgbClr val="1F497D">
                    <a:lumMod val="50000"/>
                  </a:srgbClr>
                </a:solidFill>
                <a:effectLst/>
                <a:uLnTx/>
                <a:uFillTx/>
                <a:latin typeface="+mn-lt"/>
                <a:ea typeface="+mn-ea"/>
                <a:cs typeface="+mn-cs"/>
              </a:rPr>
              <a:t>- Take all </a:t>
            </a:r>
            <a:r>
              <a:rPr kumimoji="0" lang="en-GB" altLang="en-US" sz="1200" b="1" i="0" u="none" strike="noStrike" kern="1200" cap="none" spc="0" normalizeH="0" baseline="0" noProof="0" dirty="0">
                <a:ln>
                  <a:noFill/>
                </a:ln>
                <a:solidFill>
                  <a:srgbClr val="1F497D">
                    <a:lumMod val="50000"/>
                  </a:srgbClr>
                </a:solidFill>
                <a:effectLst/>
                <a:uLnTx/>
                <a:uFillTx/>
                <a:latin typeface="+mn-lt"/>
                <a:ea typeface="+mn-ea"/>
                <a:cs typeface="+mn-cs"/>
              </a:rPr>
              <a:t>practicable </a:t>
            </a:r>
            <a:r>
              <a:rPr kumimoji="0" lang="en-GB" altLang="en-US" sz="1200" b="0" i="0" u="none" strike="noStrike" kern="1200" cap="none" spc="0" normalizeH="0" baseline="0" noProof="0" dirty="0">
                <a:ln>
                  <a:noFill/>
                </a:ln>
                <a:solidFill>
                  <a:srgbClr val="1F497D">
                    <a:lumMod val="50000"/>
                  </a:srgbClr>
                </a:solidFill>
                <a:effectLst/>
                <a:uLnTx/>
                <a:uFillTx/>
                <a:latin typeface="+mn-lt"/>
                <a:ea typeface="+mn-ea"/>
                <a:cs typeface="+mn-cs"/>
              </a:rPr>
              <a:t>steps to help the person to make the decision before it is decided that they lack capacity</a:t>
            </a:r>
          </a:p>
          <a:p>
            <a:endParaRPr lang="en-GB" b="1" dirty="0">
              <a:latin typeface="Arial" panose="020B0604020202020204" pitchFamily="34" charset="0"/>
              <a:cs typeface="Arial" panose="020B0604020202020204" pitchFamily="34" charset="0"/>
            </a:endParaRPr>
          </a:p>
          <a:p>
            <a:r>
              <a:rPr lang="en-GB" b="0" dirty="0">
                <a:latin typeface="Arial" panose="020B0604020202020204" pitchFamily="34" charset="0"/>
                <a:cs typeface="Arial" panose="020B0604020202020204" pitchFamily="34" charset="0"/>
              </a:rPr>
              <a:t>How can we help make decisions. How would we like to be helped ourselves? Pushy Double Glazing Salesman that offered to sleep on customer’s couch overnight!</a:t>
            </a:r>
          </a:p>
          <a:p>
            <a:r>
              <a:rPr lang="en-GB" b="1" dirty="0">
                <a:latin typeface="Arial" panose="020B0604020202020204" pitchFamily="34" charset="0"/>
                <a:cs typeface="Arial" panose="020B0604020202020204" pitchFamily="34" charset="0"/>
              </a:rPr>
              <a:t>Next slide: 24 </a:t>
            </a:r>
            <a:r>
              <a:rPr lang="en-GB" b="0" dirty="0">
                <a:latin typeface="Arial" panose="020B0604020202020204" pitchFamily="34" charset="0"/>
                <a:cs typeface="Arial" panose="020B0604020202020204" pitchFamily="34" charset="0"/>
              </a:rPr>
              <a:t>Unwise</a:t>
            </a:r>
            <a:r>
              <a:rPr lang="en-GB" b="0" baseline="0" dirty="0">
                <a:latin typeface="Arial" panose="020B0604020202020204" pitchFamily="34" charset="0"/>
                <a:cs typeface="Arial" panose="020B0604020202020204" pitchFamily="34" charset="0"/>
              </a:rPr>
              <a:t> decisions</a:t>
            </a:r>
            <a:endParaRPr lang="en-GB" b="1"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b="1" dirty="0"/>
          </a:p>
        </p:txBody>
      </p:sp>
    </p:spTree>
    <p:extLst>
      <p:ext uri="{BB962C8B-B14F-4D97-AF65-F5344CB8AC3E}">
        <p14:creationId xmlns:p14="http://schemas.microsoft.com/office/powerpoint/2010/main" val="339456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noFill/>
        </p:spPr>
        <p:txBody>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mn-cs"/>
              </a:rPr>
              <a:t>TS / KS 5.2011</a:t>
            </a:r>
          </a:p>
        </p:txBody>
      </p:sp>
      <p:sp>
        <p:nvSpPr>
          <p:cNvPr id="52227" name="Rectangle 7"/>
          <p:cNvSpPr>
            <a:spLocks noGrp="1" noChangeArrowheads="1"/>
          </p:cNvSpPr>
          <p:nvPr>
            <p:ph type="sldNum" sz="quarter" idx="5"/>
          </p:nvPr>
        </p:nvSpPr>
        <p:spPr>
          <a:noFill/>
        </p:spPr>
        <p:txBody>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EAEE85-38FF-47A2-AEDC-6425BA90C11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p:spPr>
        <p:txBody>
          <a:bodyPr/>
          <a:lstStyle/>
          <a:p>
            <a:pPr eaLnBrk="1" hangingPunct="1"/>
            <a:r>
              <a:rPr lang="en-GB" dirty="0"/>
              <a:t>Unwise decisions</a:t>
            </a:r>
          </a:p>
          <a:p>
            <a:pPr eaLnBrk="1" hangingPunct="1"/>
            <a:r>
              <a:rPr lang="en-GB" dirty="0"/>
              <a:t>5 click reveals</a:t>
            </a:r>
          </a:p>
          <a:p>
            <a:pPr eaLnBrk="1" hangingPunct="1"/>
            <a:r>
              <a:rPr lang="en-GB" dirty="0"/>
              <a:t>Escalating degrees of Unwise?</a:t>
            </a:r>
          </a:p>
          <a:p>
            <a:pPr eaLnBrk="1" hangingPunct="1"/>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altLang="en-US" sz="1200" b="1" i="0" u="sng" strike="noStrike" kern="1200" cap="none" spc="0" normalizeH="0" baseline="0" noProof="0" dirty="0">
                <a:ln>
                  <a:noFill/>
                </a:ln>
                <a:solidFill>
                  <a:srgbClr val="1F497D">
                    <a:lumMod val="50000"/>
                  </a:srgbClr>
                </a:solidFill>
                <a:effectLst/>
                <a:uLnTx/>
                <a:uFillTx/>
                <a:latin typeface="+mn-lt"/>
                <a:ea typeface="+mn-ea"/>
                <a:cs typeface="+mn-cs"/>
              </a:rPr>
              <a:t>Principle 3 of the MCA  </a:t>
            </a:r>
            <a:r>
              <a:rPr kumimoji="0" lang="en-GB" altLang="en-US" sz="1200" b="0" i="0" u="none" strike="noStrike" kern="1200" cap="none" spc="0" normalizeH="0" baseline="0" noProof="0" dirty="0">
                <a:ln>
                  <a:noFill/>
                </a:ln>
                <a:solidFill>
                  <a:srgbClr val="1F497D">
                    <a:lumMod val="50000"/>
                  </a:srgbClr>
                </a:solidFill>
                <a:effectLst/>
                <a:uLnTx/>
                <a:uFillTx/>
                <a:latin typeface="+mn-lt"/>
                <a:ea typeface="+mn-ea"/>
                <a:cs typeface="+mn-cs"/>
              </a:rPr>
              <a:t>- A person is not to be treated as unable to make a decision merely because he/she has made is an  </a:t>
            </a:r>
            <a:r>
              <a:rPr kumimoji="0" lang="en-GB" altLang="en-US" sz="1200" b="1" i="0" u="none" strike="noStrike" kern="1200" cap="none" spc="0" normalizeH="0" baseline="0" noProof="0" dirty="0">
                <a:ln>
                  <a:noFill/>
                </a:ln>
                <a:solidFill>
                  <a:srgbClr val="1F497D">
                    <a:lumMod val="50000"/>
                  </a:srgbClr>
                </a:solidFill>
                <a:effectLst/>
                <a:uLnTx/>
                <a:uFillTx/>
                <a:latin typeface="+mn-lt"/>
                <a:ea typeface="+mn-ea"/>
                <a:cs typeface="+mn-cs"/>
              </a:rPr>
              <a:t>unwise</a:t>
            </a:r>
            <a:r>
              <a:rPr kumimoji="0" lang="en-GB" altLang="en-US" sz="1200" b="0" i="0" u="none" strike="noStrike" kern="1200" cap="none" spc="0" normalizeH="0" baseline="0" noProof="0" dirty="0">
                <a:ln>
                  <a:noFill/>
                </a:ln>
                <a:solidFill>
                  <a:srgbClr val="1F497D">
                    <a:lumMod val="50000"/>
                  </a:srgbClr>
                </a:solidFill>
                <a:effectLst/>
                <a:uLnTx/>
                <a:uFillTx/>
                <a:latin typeface="+mn-lt"/>
                <a:ea typeface="+mn-ea"/>
                <a:cs typeface="+mn-cs"/>
              </a:rPr>
              <a:t> decision </a:t>
            </a:r>
            <a:endParaRPr kumimoji="0" lang="en-GB" sz="1200" b="0" i="0" u="none" strike="noStrike" kern="1200" cap="none" spc="0" normalizeH="0" baseline="0" noProof="0" dirty="0">
              <a:ln>
                <a:noFill/>
              </a:ln>
              <a:solidFill>
                <a:srgbClr val="1F497D">
                  <a:lumMod val="50000"/>
                </a:srgbClr>
              </a:solidFill>
              <a:effectLst/>
              <a:uLnTx/>
              <a:uFillTx/>
              <a:latin typeface="+mn-lt"/>
              <a:ea typeface="+mn-ea"/>
              <a:cs typeface="+mn-cs"/>
            </a:endParaRPr>
          </a:p>
          <a:p>
            <a:pPr eaLnBrk="1" hangingPunct="1"/>
            <a:endParaRPr lang="en-GB" dirty="0"/>
          </a:p>
          <a:p>
            <a:pPr eaLnBrk="1" hangingPunct="1"/>
            <a:endParaRPr lang="en-GB" dirty="0"/>
          </a:p>
          <a:p>
            <a:pPr eaLnBrk="1" hangingPunct="1"/>
            <a:r>
              <a:rPr lang="en-GB" b="1" dirty="0"/>
              <a:t>Next slide </a:t>
            </a:r>
            <a:r>
              <a:rPr lang="en-GB" b="0" dirty="0"/>
              <a:t> 25. Best interests</a:t>
            </a:r>
            <a:endParaRPr lang="en-GB" b="1"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noFill/>
        </p:spPr>
        <p:txBody>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mn-cs"/>
              </a:rPr>
              <a:t>TS / KS 5.2011</a:t>
            </a:r>
          </a:p>
        </p:txBody>
      </p:sp>
      <p:sp>
        <p:nvSpPr>
          <p:cNvPr id="52227" name="Rectangle 7"/>
          <p:cNvSpPr>
            <a:spLocks noGrp="1" noChangeArrowheads="1"/>
          </p:cNvSpPr>
          <p:nvPr>
            <p:ph type="sldNum" sz="quarter" idx="5"/>
          </p:nvPr>
        </p:nvSpPr>
        <p:spPr>
          <a:noFill/>
        </p:spPr>
        <p:txBody>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EAEE85-38FF-47A2-AEDC-6425BA90C11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p:spPr>
        <p:txBody>
          <a:bodyPr/>
          <a:lstStyle/>
          <a:p>
            <a:pPr eaLnBrk="1" hangingPunct="1"/>
            <a:r>
              <a:rPr lang="en-GB" dirty="0"/>
              <a:t>Best interests</a:t>
            </a:r>
          </a:p>
          <a:p>
            <a:pPr eaLnBrk="1" hangingPunct="1"/>
            <a:r>
              <a:rPr lang="en-GB" dirty="0"/>
              <a:t>6 click reveals</a:t>
            </a:r>
          </a:p>
          <a:p>
            <a:pPr eaLnBrk="1" hangingPunct="1"/>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altLang="en-US" sz="1200" b="1" i="0" u="sng" strike="noStrike" kern="1200" cap="none" spc="0" normalizeH="0" baseline="0" noProof="0" dirty="0">
                <a:ln>
                  <a:noFill/>
                </a:ln>
                <a:solidFill>
                  <a:srgbClr val="1F497D">
                    <a:lumMod val="50000"/>
                  </a:srgbClr>
                </a:solidFill>
                <a:effectLst/>
                <a:uLnTx/>
                <a:uFillTx/>
                <a:latin typeface="Calibri" pitchFamily="34" charset="0"/>
                <a:ea typeface="+mn-ea"/>
                <a:cs typeface="+mn-cs"/>
              </a:rPr>
              <a:t>Principle 4 of the MCA </a:t>
            </a:r>
            <a:r>
              <a:rPr kumimoji="0" lang="en-GB" altLang="en-US" sz="1200" b="0" i="0" u="none" strike="noStrike" kern="1200" cap="none" spc="0" normalizeH="0" baseline="0" noProof="0" dirty="0">
                <a:ln>
                  <a:noFill/>
                </a:ln>
                <a:solidFill>
                  <a:srgbClr val="1F497D">
                    <a:lumMod val="50000"/>
                  </a:srgbClr>
                </a:solidFill>
                <a:effectLst/>
                <a:uLnTx/>
                <a:uFillTx/>
                <a:latin typeface="Calibri" pitchFamily="34" charset="0"/>
                <a:ea typeface="+mn-ea"/>
                <a:cs typeface="+mn-cs"/>
              </a:rPr>
              <a:t>-An act done or decision, under the act on or on behalf of a person who lacks capacity must be done, or made in his best</a:t>
            </a:r>
            <a:r>
              <a:rPr kumimoji="0" lang="en-GB" altLang="en-US" sz="1200" b="1" i="0" u="none" strike="noStrike" kern="1200" cap="none" spc="0" normalizeH="0" baseline="0" noProof="0" dirty="0">
                <a:ln>
                  <a:noFill/>
                </a:ln>
                <a:solidFill>
                  <a:srgbClr val="1F497D">
                    <a:lumMod val="50000"/>
                  </a:srgbClr>
                </a:solidFill>
                <a:effectLst/>
                <a:uLnTx/>
                <a:uFillTx/>
                <a:latin typeface="Calibri" pitchFamily="34" charset="0"/>
                <a:ea typeface="+mn-ea"/>
                <a:cs typeface="+mn-cs"/>
              </a:rPr>
              <a:t> interests </a:t>
            </a:r>
          </a:p>
          <a:p>
            <a:pPr eaLnBrk="1" hangingPunct="1"/>
            <a:endParaRPr lang="en-GB" dirty="0"/>
          </a:p>
          <a:p>
            <a:pPr eaLnBrk="1" hangingPunct="1"/>
            <a:endParaRPr lang="en-GB" dirty="0"/>
          </a:p>
          <a:p>
            <a:pPr eaLnBrk="1" hangingPunct="1"/>
            <a:r>
              <a:rPr lang="en-GB" b="1" dirty="0"/>
              <a:t>Next slide </a:t>
            </a:r>
            <a:r>
              <a:rPr lang="en-GB" b="0" dirty="0"/>
              <a:t> 26</a:t>
            </a:r>
            <a:r>
              <a:rPr lang="en-GB" b="0" baseline="0" dirty="0"/>
              <a:t> Least restrictive</a:t>
            </a:r>
            <a:endParaRPr lang="en-GB" b="1"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GB" b="1" dirty="0"/>
              <a:t>9 click reveals</a:t>
            </a:r>
          </a:p>
          <a:p>
            <a:endParaRPr lang="en-GB" b="1" dirty="0"/>
          </a:p>
          <a:p>
            <a:r>
              <a:rPr lang="en-GB" dirty="0"/>
              <a:t>Learning Outcomes</a:t>
            </a:r>
          </a:p>
          <a:p>
            <a:endParaRPr lang="en-GB" baseline="0" dirty="0"/>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Understand their professional expectations, relevant Codes of Practice, and duties within their professional role</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Ensure understanding of their duties within the Care Act 2014.</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Be able to recognise the 10 categories of abuse defined within The Care Act</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Fully understand the Safeguarding referral criteria, and their own responses, under S.42 of The Care Act</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Understand the referral process to Derbyshire/Derby City Social Care, the DHCFT guidance, and know how to make a referral.</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Understand how information sharing is paramount</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To increase awareness and understanding of what is meant by "Capacity" and display a practical understanding of the Mental Capacity Act 2005, especially the 5 main tenets of Section 1.</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Understand the Deprivation of Liberty Safeguards (DoLs) and be aware of the legislative changes to Liberty Protection Safeguards due to replace DoLs in 2022</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Be aware of the term “Cuckooing” and make appropriate interagency responses</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Understand their legal duties under the Domestic Abuse Act 2020, including to any children that may be in the family.</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To be aware of the difference between the types of Domestic Abuse, and methods to respond to that abuse</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To have an awareness of both National and Local agencies that are available to support survivors of Domestic Abuse, and to make supported referrals</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Have awareness of the Care Quality Commission report into Sexual Allegations and Incidents on Mental Health Wards</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How to respond to allegations, Understand their duties in the reporting and response to any allegations within National and Local policies</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Understand their legal duties within </a:t>
            </a:r>
            <a:r>
              <a:rPr lang="en-GB" sz="1800" kern="1200" dirty="0">
                <a:effectLst/>
                <a:latin typeface="Arial" panose="020B0604020202020204" pitchFamily="34" charset="0"/>
                <a:ea typeface="+mn-ea"/>
              </a:rPr>
              <a:t>section 26 of the Counter Terrorism and Security Act 2015 regarding the National Prevent agenda</a:t>
            </a:r>
            <a:endParaRPr lang="en-GB" sz="1800" dirty="0">
              <a:effectLst/>
              <a:latin typeface="Times New Roman" panose="02020603050405020304" pitchFamily="18" charset="0"/>
              <a:ea typeface="Times New Roman" panose="02020603050405020304" pitchFamily="18" charset="0"/>
            </a:endParaRPr>
          </a:p>
          <a:p>
            <a:pPr marL="342900" lvl="0" indent="-342900" algn="l" fontAlgn="auto" hangingPunct="1">
              <a:buSzPts val="1000"/>
              <a:buFont typeface="Symbol" panose="05050102010706020507" pitchFamily="18" charset="2"/>
              <a:buChar char=""/>
              <a:tabLst>
                <a:tab pos="457200" algn="l"/>
              </a:tabLst>
            </a:pPr>
            <a:r>
              <a:rPr lang="en-GB" sz="1800" dirty="0">
                <a:effectLst/>
                <a:latin typeface="Arial" panose="020B0604020202020204" pitchFamily="34" charset="0"/>
                <a:ea typeface="Times New Roman" panose="02020603050405020304" pitchFamily="18" charset="0"/>
              </a:rPr>
              <a:t>Be aware of the local Channel panel</a:t>
            </a:r>
            <a:endParaRPr lang="en-GB" sz="1800" dirty="0">
              <a:effectLst/>
              <a:latin typeface="Times New Roman" panose="02020603050405020304" pitchFamily="18" charset="0"/>
              <a:ea typeface="Times New Roman" panose="02020603050405020304" pitchFamily="18" charset="0"/>
            </a:endParaRPr>
          </a:p>
          <a:p>
            <a:endParaRPr lang="en-GB" baseline="0" dirty="0"/>
          </a:p>
          <a:p>
            <a:r>
              <a:rPr lang="en-GB" baseline="0" dirty="0"/>
              <a:t>(All sections colour co-ordinated for ease to find if necessary.</a:t>
            </a:r>
          </a:p>
          <a:p>
            <a:r>
              <a:rPr lang="en-GB" baseline="0" dirty="0"/>
              <a:t>This is not !Death by Power Point”. It is also an ‘information pack’. –if people ask at this point about whether they get the presentation. </a:t>
            </a:r>
          </a:p>
          <a:p>
            <a:r>
              <a:rPr lang="en-GB" baseline="0" dirty="0"/>
              <a:t>I will send out Evaluation forms to all, after the class. Once these have been sent back – either to Education Dept (see link), or directly to me, then as long as you have marked on the form you would like the presentation, you will be sent it)</a:t>
            </a:r>
          </a:p>
          <a:p>
            <a:pPr marL="0" indent="0">
              <a:buFont typeface="Arial" panose="020B0604020202020204" pitchFamily="34" charset="0"/>
              <a:buNone/>
            </a:pPr>
            <a:endParaRPr lang="en-GB" baseline="0" dirty="0"/>
          </a:p>
          <a:p>
            <a:pPr marL="0" indent="0">
              <a:buFont typeface="Arial" panose="020B0604020202020204" pitchFamily="34" charset="0"/>
              <a:buNone/>
            </a:pPr>
            <a:r>
              <a:rPr lang="en-GB" b="1" baseline="0" dirty="0"/>
              <a:t>Next slide- </a:t>
            </a:r>
            <a:r>
              <a:rPr lang="en-GB" b="0" baseline="0" dirty="0"/>
              <a:t>Abuse with video and hyperlink</a:t>
            </a:r>
            <a:endParaRPr lang="en-GB"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3035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noFill/>
        </p:spPr>
        <p:txBody>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mn-cs"/>
              </a:rPr>
              <a:t>TS / KS 5.2011</a:t>
            </a:r>
          </a:p>
        </p:txBody>
      </p:sp>
      <p:sp>
        <p:nvSpPr>
          <p:cNvPr id="52227" name="Rectangle 7"/>
          <p:cNvSpPr>
            <a:spLocks noGrp="1" noChangeArrowheads="1"/>
          </p:cNvSpPr>
          <p:nvPr>
            <p:ph type="sldNum" sz="quarter" idx="5"/>
          </p:nvPr>
        </p:nvSpPr>
        <p:spPr>
          <a:noFill/>
        </p:spPr>
        <p:txBody>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EAEE85-38FF-47A2-AEDC-6425BA90C11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p:spPr>
        <p:txBody>
          <a:bodyPr>
            <a:normAutofit lnSpcReduction="10000"/>
          </a:bodyPr>
          <a:lstStyle/>
          <a:p>
            <a:pPr eaLnBrk="1" hangingPunct="1"/>
            <a:r>
              <a:rPr lang="en-GB" dirty="0"/>
              <a:t>Least restrictive options </a:t>
            </a:r>
          </a:p>
          <a:p>
            <a:pPr eaLnBrk="1" hangingPunct="1"/>
            <a:r>
              <a:rPr lang="en-GB" dirty="0"/>
              <a:t>5 click reveals</a:t>
            </a:r>
          </a:p>
          <a:p>
            <a:pPr eaLnBrk="1" hangingPunct="1"/>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altLang="en-US" sz="1200" b="1" i="0" u="sng" strike="noStrike" kern="1200" cap="none" spc="0" normalizeH="0" baseline="0" noProof="0" dirty="0">
                <a:ln>
                  <a:noFill/>
                </a:ln>
                <a:solidFill>
                  <a:srgbClr val="1F497D">
                    <a:lumMod val="50000"/>
                  </a:srgbClr>
                </a:solidFill>
                <a:effectLst/>
                <a:uLnTx/>
                <a:uFillTx/>
                <a:latin typeface="Calibri" pitchFamily="34" charset="0"/>
                <a:ea typeface="+mn-ea"/>
                <a:cs typeface="+mn-cs"/>
              </a:rPr>
              <a:t>Principle 5 of the MCA </a:t>
            </a:r>
            <a:r>
              <a:rPr kumimoji="0" lang="en-GB" altLang="en-US" sz="1200" b="0" i="0" u="none" strike="noStrike" kern="1200" cap="none" spc="0" normalizeH="0" baseline="0" noProof="0" dirty="0">
                <a:ln>
                  <a:noFill/>
                </a:ln>
                <a:solidFill>
                  <a:srgbClr val="1F497D">
                    <a:lumMod val="50000"/>
                  </a:srgbClr>
                </a:solidFill>
                <a:effectLst/>
                <a:uLnTx/>
                <a:uFillTx/>
                <a:latin typeface="Calibri" pitchFamily="34" charset="0"/>
                <a:ea typeface="+mn-ea"/>
                <a:cs typeface="+mn-cs"/>
              </a:rPr>
              <a:t>-A person doing anything for or on behalf of a person who lacks capacity should consider options that are </a:t>
            </a:r>
            <a:r>
              <a:rPr kumimoji="0" lang="en-GB" altLang="en-US" sz="1200" b="1" i="0" u="none" strike="noStrike" kern="1200" cap="none" spc="0" normalizeH="0" baseline="0" noProof="0" dirty="0">
                <a:ln>
                  <a:noFill/>
                </a:ln>
                <a:solidFill>
                  <a:srgbClr val="1F497D">
                    <a:lumMod val="50000"/>
                  </a:srgbClr>
                </a:solidFill>
                <a:effectLst/>
                <a:uLnTx/>
                <a:uFillTx/>
                <a:latin typeface="Calibri" pitchFamily="34" charset="0"/>
                <a:ea typeface="+mn-ea"/>
                <a:cs typeface="+mn-cs"/>
              </a:rPr>
              <a:t>less restrictive </a:t>
            </a:r>
            <a:r>
              <a:rPr kumimoji="0" lang="en-GB" altLang="en-US" sz="1200" b="0" i="0" u="none" strike="noStrike" kern="1200" cap="none" spc="0" normalizeH="0" baseline="0" noProof="0" dirty="0">
                <a:ln>
                  <a:noFill/>
                </a:ln>
                <a:solidFill>
                  <a:srgbClr val="1F497D">
                    <a:lumMod val="50000"/>
                  </a:srgbClr>
                </a:solidFill>
                <a:effectLst/>
                <a:uLnTx/>
                <a:uFillTx/>
                <a:latin typeface="Calibri" pitchFamily="34" charset="0"/>
                <a:ea typeface="+mn-ea"/>
                <a:cs typeface="+mn-cs"/>
              </a:rPr>
              <a:t>of their basic rights and freedoms while meeting the identified need</a:t>
            </a:r>
            <a:endParaRPr kumimoji="0" lang="en-GB" altLang="en-US" sz="1200" b="1" i="0" u="none" strike="noStrike" kern="1200" cap="none" spc="0" normalizeH="0" baseline="0" noProof="0" dirty="0">
              <a:ln>
                <a:noFill/>
              </a:ln>
              <a:solidFill>
                <a:srgbClr val="1F497D">
                  <a:lumMod val="50000"/>
                </a:srgbClr>
              </a:solidFill>
              <a:effectLst/>
              <a:uLnTx/>
              <a:uFillTx/>
              <a:latin typeface="Calibri" pitchFamily="34" charset="0"/>
              <a:ea typeface="+mn-ea"/>
              <a:cs typeface="+mn-cs"/>
            </a:endParaRPr>
          </a:p>
          <a:p>
            <a:pPr eaLnBrk="1" hangingPunct="1"/>
            <a:endParaRPr lang="en-GB" dirty="0"/>
          </a:p>
          <a:p>
            <a:pPr eaLnBrk="1" hangingPunct="1"/>
            <a:r>
              <a:rPr lang="en-GB" b="1" dirty="0"/>
              <a:t>ALSO</a:t>
            </a:r>
            <a:endParaRPr lang="en-GB" b="0" dirty="0"/>
          </a:p>
          <a:p>
            <a:pPr eaLnBrk="1" hangingPunct="1"/>
            <a:r>
              <a:rPr lang="en-GB" dirty="0"/>
              <a:t>While the Mental Capacity Act is clear that capacity should be assumed unless someone has concerns otherwise, It is inappropriate for Principle 1 of the Act to be used to avoid considering whether someone may need help to make a decision where there is evidence that they may be struggling with their capacity and “when there is good reason for cause for concern… the presumption cannot be used to avoid taking responsibility for assessing and determining capacity. To do that would be to fail to respect personal autonomy in a different way” 52 . In addition, consideration should also be given as to whether further exploration is required where an adult appears to be making repeated unwise decisions. For example, if someone is presenting to a professional in a way that makes them really worried then they should attempt to understand and document whether they have doubts about their capacity to make a particular decision and why, along with what may need to be put in place to help them. </a:t>
            </a:r>
          </a:p>
          <a:p>
            <a:pPr eaLnBrk="1" hangingPunct="1"/>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Next slide </a:t>
            </a:r>
            <a:r>
              <a:rPr lang="en-GB" b="0" dirty="0"/>
              <a:t>  27. </a:t>
            </a:r>
            <a:r>
              <a:rPr lang="en-GB" b="0" baseline="0" dirty="0"/>
              <a:t>J</a:t>
            </a:r>
            <a:r>
              <a:rPr lang="en-GB" b="0" dirty="0"/>
              <a:t>ohn’s Story</a:t>
            </a:r>
            <a:r>
              <a:rPr lang="en-GB" b="0" baseline="0" dirty="0"/>
              <a:t> from “Rethink website”</a:t>
            </a:r>
            <a:r>
              <a:rPr lang="en-GB" b="0" dirty="0"/>
              <a:t> Capacity – Chat/callouts</a:t>
            </a:r>
            <a:endParaRPr lang="en-GB" b="1" dirty="0"/>
          </a:p>
          <a:p>
            <a:pPr eaLnBrk="1" hangingPunct="1"/>
            <a:endParaRPr lang="en-GB" b="1"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3 click</a:t>
            </a:r>
            <a:r>
              <a:rPr lang="en-GB" b="1" baseline="0" dirty="0"/>
              <a:t> reveals</a:t>
            </a:r>
            <a:endParaRPr lang="en-GB" b="1" dirty="0"/>
          </a:p>
          <a:p>
            <a:endParaRPr lang="en-GB" dirty="0"/>
          </a:p>
          <a:p>
            <a:r>
              <a:rPr lang="en-GB" dirty="0"/>
              <a:t>4 mins</a:t>
            </a:r>
          </a:p>
          <a:p>
            <a:r>
              <a:rPr lang="en-GB" dirty="0"/>
              <a:t>Example from “Rethink</a:t>
            </a:r>
            <a:r>
              <a:rPr lang="en-GB" baseline="0" dirty="0"/>
              <a:t> – John’s Story. Stop before number 6.</a:t>
            </a:r>
          </a:p>
          <a:p>
            <a:r>
              <a:rPr lang="en-GB" baseline="0" dirty="0"/>
              <a:t>Ask people to call out via “Chat” function whether John is or not capable?</a:t>
            </a:r>
          </a:p>
          <a:p>
            <a:r>
              <a:rPr lang="en-GB" baseline="0" dirty="0"/>
              <a:t>Then display answer with reasons –which appear without click.</a:t>
            </a:r>
            <a:endParaRPr lang="en-GB" dirty="0"/>
          </a:p>
          <a:p>
            <a:r>
              <a:rPr lang="en-GB" b="1" dirty="0"/>
              <a:t>Next slide</a:t>
            </a:r>
            <a:r>
              <a:rPr lang="en-GB" b="0" dirty="0"/>
              <a:t> – 28 Common Myths 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0711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1" baseline="0" dirty="0"/>
              <a:t>Next Slide</a:t>
            </a:r>
            <a:r>
              <a:rPr lang="en-GB" b="0" baseline="0" dirty="0"/>
              <a:t> 29 more common myths</a:t>
            </a:r>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a:t>10reveals</a:t>
            </a:r>
          </a:p>
          <a:p>
            <a:endParaRPr lang="en-GB"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B0A09-C5E1-41E2-B91D-C86A5B48500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4176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1" baseline="0" dirty="0"/>
              <a:t>Next Slide</a:t>
            </a:r>
            <a:r>
              <a:rPr lang="en-GB" b="0" baseline="0" dirty="0"/>
              <a:t>  30 Break</a:t>
            </a:r>
          </a:p>
          <a:p>
            <a:endParaRPr lang="en-GB"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B0A09-C5E1-41E2-B91D-C86A5B48500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4176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 10 minute Break. Review in Breakout Rooms afterwards</a:t>
            </a:r>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3162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Feedback via Breakout rooms</a:t>
            </a:r>
            <a:r>
              <a:rPr lang="en-GB" b="1" baseline="0" dirty="0"/>
              <a:t>. Group write down the answers</a:t>
            </a:r>
            <a:endParaRPr lang="en-GB" sz="3100" dirty="0">
              <a:solidFill>
                <a:srgbClr val="7030A0"/>
              </a:solidFill>
            </a:endParaRPr>
          </a:p>
          <a:p>
            <a:r>
              <a:rPr lang="en-GB" sz="3100" b="1" dirty="0">
                <a:solidFill>
                  <a:srgbClr val="7030A0"/>
                </a:solidFill>
              </a:rPr>
              <a:t>Next</a:t>
            </a:r>
            <a:r>
              <a:rPr lang="en-GB" sz="3100" b="1" baseline="0" dirty="0">
                <a:solidFill>
                  <a:srgbClr val="7030A0"/>
                </a:solidFill>
              </a:rPr>
              <a:t> Slide </a:t>
            </a:r>
            <a:r>
              <a:rPr lang="en-GB" sz="3100" b="0" baseline="0" dirty="0">
                <a:solidFill>
                  <a:srgbClr val="7030A0"/>
                </a:solidFill>
              </a:rPr>
              <a:t> 32 Know your Knowledge test. Groups to write them down.</a:t>
            </a:r>
          </a:p>
          <a:p>
            <a:pPr lvl="1"/>
            <a:endParaRPr lang="en-GB" sz="3100" b="1" dirty="0">
              <a:solidFill>
                <a:srgbClr val="7030A0"/>
              </a:solidFill>
            </a:endParaRPr>
          </a:p>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699EA-4099-7140-9A68-260C12E8C2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4607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b="1" baseline="0" dirty="0"/>
              <a:t>10 click reveals</a:t>
            </a:r>
          </a:p>
          <a:p>
            <a:endParaRPr lang="en-GB" b="1" baseline="0" dirty="0"/>
          </a:p>
          <a:p>
            <a:r>
              <a:rPr lang="en-GB" b="1" baseline="0" dirty="0"/>
              <a:t>Answer to question 1.Know your knowledge - </a:t>
            </a:r>
            <a:r>
              <a:rPr lang="en-GB" b="0" baseline="0" dirty="0"/>
              <a:t>10 Categories of Abuse. Data from DASB  31.05.2020 – 29.08.2020 = </a:t>
            </a:r>
          </a:p>
          <a:p>
            <a:pPr lvl="1"/>
            <a:r>
              <a:rPr lang="en-GB" sz="3100" dirty="0">
                <a:solidFill>
                  <a:srgbClr val="7030A0"/>
                </a:solidFill>
              </a:rPr>
              <a:t>Physical abuse</a:t>
            </a:r>
            <a:r>
              <a:rPr lang="en-GB" sz="3100" baseline="0" dirty="0">
                <a:solidFill>
                  <a:srgbClr val="7030A0"/>
                </a:solidFill>
              </a:rPr>
              <a:t> (352); </a:t>
            </a:r>
            <a:r>
              <a:rPr lang="en-GB" sz="3100" dirty="0">
                <a:solidFill>
                  <a:srgbClr val="7030A0"/>
                </a:solidFill>
              </a:rPr>
              <a:t>Sexual abuse (50); Psychological abuse (180); Neglects and acts of omission (376); Financial or material abuse (186); Discriminatory abuse (7); Organisational abuse (50); Domestic abuse</a:t>
            </a:r>
            <a:r>
              <a:rPr lang="en-GB" sz="3100" baseline="0" dirty="0">
                <a:solidFill>
                  <a:srgbClr val="7030A0"/>
                </a:solidFill>
              </a:rPr>
              <a:t> (76)</a:t>
            </a:r>
            <a:r>
              <a:rPr lang="en-GB" sz="3100" dirty="0">
                <a:solidFill>
                  <a:srgbClr val="7030A0"/>
                </a:solidFill>
              </a:rPr>
              <a:t>; Modern slavery (4); Self-neglect (115).	</a:t>
            </a:r>
          </a:p>
          <a:p>
            <a:pPr lvl="1"/>
            <a:r>
              <a:rPr lang="en-GB" sz="2000" dirty="0">
                <a:solidFill>
                  <a:srgbClr val="7030A0"/>
                </a:solidFill>
              </a:rPr>
              <a:t>ALSO</a:t>
            </a:r>
            <a:r>
              <a:rPr lang="en-GB" sz="2000" baseline="0" dirty="0">
                <a:solidFill>
                  <a:srgbClr val="7030A0"/>
                </a:solidFill>
              </a:rPr>
              <a:t> talk about Hoarding. </a:t>
            </a:r>
            <a:r>
              <a:rPr lang="en-GB" sz="2000" baseline="0" dirty="0">
                <a:solidFill>
                  <a:srgbClr val="0070C0"/>
                </a:solidFill>
              </a:rPr>
              <a:t>https://www.derbys-fire.gov.uk/application/files/7015/9050/1566/Multi-Agency_Hoarding_Framework.pdf   </a:t>
            </a:r>
            <a:endParaRPr lang="en-GB" sz="2000" dirty="0">
              <a:solidFill>
                <a:srgbClr val="0070C0"/>
              </a:solidFill>
            </a:endParaRPr>
          </a:p>
          <a:p>
            <a:pPr lvl="1"/>
            <a:endParaRPr lang="en-GB" sz="3100" dirty="0">
              <a:solidFill>
                <a:srgbClr val="7030A0"/>
              </a:solidFill>
            </a:endParaRPr>
          </a:p>
          <a:p>
            <a:pPr lvl="1"/>
            <a:r>
              <a:rPr lang="en-GB" sz="3100" b="1" dirty="0">
                <a:solidFill>
                  <a:srgbClr val="7030A0"/>
                </a:solidFill>
              </a:rPr>
              <a:t>Next</a:t>
            </a:r>
            <a:r>
              <a:rPr lang="en-GB" sz="3100" b="1" baseline="0" dirty="0">
                <a:solidFill>
                  <a:srgbClr val="7030A0"/>
                </a:solidFill>
              </a:rPr>
              <a:t> Slide </a:t>
            </a:r>
            <a:r>
              <a:rPr lang="en-GB" sz="3100" b="0" baseline="0" dirty="0">
                <a:solidFill>
                  <a:srgbClr val="7030A0"/>
                </a:solidFill>
              </a:rPr>
              <a:t>  Answers to question 2. Alert, Refer, Initial Enquiry, S42 Enquiry, Safety Planning, Review</a:t>
            </a:r>
            <a:endParaRPr lang="en-GB" sz="3100" b="1" dirty="0">
              <a:solidFill>
                <a:srgbClr val="7030A0"/>
              </a:solidFill>
            </a:endParaRPr>
          </a:p>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699EA-4099-7140-9A68-260C12E8C2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4607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to question 2. </a:t>
            </a:r>
            <a:r>
              <a:rPr lang="en-GB" baseline="0" dirty="0"/>
              <a:t> The 6 stages in Safeguarding Adults procedures.</a:t>
            </a:r>
          </a:p>
          <a:p>
            <a:r>
              <a:rPr lang="en-GB" b="1" baseline="0" dirty="0"/>
              <a:t>6 click reveals</a:t>
            </a:r>
          </a:p>
          <a:p>
            <a:endParaRPr lang="en-GB" baseline="0" dirty="0"/>
          </a:p>
          <a:p>
            <a:r>
              <a:rPr lang="en-GB" b="1" baseline="0" dirty="0"/>
              <a:t> Next slide</a:t>
            </a:r>
            <a:r>
              <a:rPr lang="en-GB" b="0" baseline="0" dirty="0"/>
              <a:t> Answer to question 3. Legislation (care Act)</a:t>
            </a:r>
          </a:p>
          <a:p>
            <a:r>
              <a:rPr lang="en-GB" b="0" baseline="0" dirty="0"/>
              <a:t>	    Answer to question 4. Definition of Adult at Risk 4 click reveals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8621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b="1" dirty="0"/>
              <a:t>6 click reveals</a:t>
            </a:r>
          </a:p>
          <a:p>
            <a:endParaRPr lang="en-GB" dirty="0"/>
          </a:p>
          <a:p>
            <a:r>
              <a:rPr lang="en-GB" dirty="0"/>
              <a:t>Large group activity</a:t>
            </a:r>
          </a:p>
          <a:p>
            <a:pPr marL="228600" indent="-228600">
              <a:buFont typeface="+mj-lt"/>
              <a:buAutoNum type="arabicPeriod"/>
            </a:pPr>
            <a:r>
              <a:rPr lang="en-GB" dirty="0"/>
              <a:t>Care Act 2014. </a:t>
            </a:r>
          </a:p>
          <a:p>
            <a:pPr marL="228600" indent="-228600">
              <a:buFont typeface="Arial" panose="020B0604020202020204" pitchFamily="34" charset="0"/>
              <a:buChar char="•"/>
            </a:pPr>
            <a:r>
              <a:rPr lang="en-GB" dirty="0"/>
              <a:t>S.1</a:t>
            </a:r>
            <a:r>
              <a:rPr lang="en-GB" baseline="0" dirty="0"/>
              <a:t> Principle of Wellbeing</a:t>
            </a:r>
          </a:p>
          <a:p>
            <a:pPr marL="0" indent="0">
              <a:buFont typeface="+mj-lt"/>
              <a:buNone/>
            </a:pPr>
            <a:endParaRPr lang="en-GB" dirty="0"/>
          </a:p>
          <a:p>
            <a:pPr marL="0" indent="0">
              <a:buNone/>
            </a:pPr>
            <a:r>
              <a:rPr lang="en-GB" sz="1200" dirty="0"/>
              <a:t>Care and support is a mixture of practical, financial and emotional support for adults who need extra help to manage their lives and be independent. </a:t>
            </a:r>
          </a:p>
          <a:p>
            <a:pPr rtl="0"/>
            <a:r>
              <a:rPr lang="en-GB" sz="1200" kern="1200" dirty="0">
                <a:solidFill>
                  <a:schemeClr val="tx1"/>
                </a:solidFill>
                <a:effectLst/>
                <a:latin typeface="+mn-lt"/>
                <a:ea typeface="+mn-ea"/>
                <a:cs typeface="+mn-cs"/>
              </a:rPr>
              <a:t>The following are examples of what may be provided to meet needs under sections 18 to 20—</a:t>
            </a:r>
          </a:p>
          <a:p>
            <a:pPr rtl="0"/>
            <a:r>
              <a:rPr lang="en-GB" sz="1200" kern="1200" dirty="0">
                <a:solidFill>
                  <a:schemeClr val="tx1"/>
                </a:solidFill>
                <a:effectLst/>
                <a:latin typeface="+mn-lt"/>
                <a:ea typeface="+mn-ea"/>
                <a:cs typeface="+mn-cs"/>
              </a:rPr>
              <a:t>(a) accommodation in a care home or in premises of some other type;</a:t>
            </a:r>
          </a:p>
          <a:p>
            <a:pPr rtl="0"/>
            <a:r>
              <a:rPr lang="en-GB" sz="1200" kern="1200" dirty="0">
                <a:solidFill>
                  <a:schemeClr val="tx1"/>
                </a:solidFill>
                <a:effectLst/>
                <a:latin typeface="+mn-lt"/>
                <a:ea typeface="+mn-ea"/>
                <a:cs typeface="+mn-cs"/>
              </a:rPr>
              <a:t>(b) care and support at home or in the community;</a:t>
            </a:r>
          </a:p>
          <a:p>
            <a:pPr rtl="0"/>
            <a:r>
              <a:rPr lang="en-GB" sz="1200" kern="1200" dirty="0">
                <a:solidFill>
                  <a:schemeClr val="tx1"/>
                </a:solidFill>
                <a:effectLst/>
                <a:latin typeface="+mn-lt"/>
                <a:ea typeface="+mn-ea"/>
                <a:cs typeface="+mn-cs"/>
              </a:rPr>
              <a:t>(c) counselling and other types of social work;</a:t>
            </a:r>
          </a:p>
          <a:p>
            <a:pPr rtl="0"/>
            <a:r>
              <a:rPr lang="en-GB" sz="1200" kern="1200" dirty="0">
                <a:solidFill>
                  <a:schemeClr val="tx1"/>
                </a:solidFill>
                <a:effectLst/>
                <a:latin typeface="+mn-lt"/>
                <a:ea typeface="+mn-ea"/>
                <a:cs typeface="+mn-cs"/>
              </a:rPr>
              <a:t>(d) goods and facilities;</a:t>
            </a:r>
          </a:p>
          <a:p>
            <a:pPr rtl="0"/>
            <a:r>
              <a:rPr lang="en-GB" sz="1200" kern="1200" dirty="0">
                <a:solidFill>
                  <a:schemeClr val="tx1"/>
                </a:solidFill>
                <a:effectLst/>
                <a:latin typeface="+mn-lt"/>
                <a:ea typeface="+mn-ea"/>
                <a:cs typeface="+mn-cs"/>
              </a:rPr>
              <a:t>(e) information, advice and advocacy.</a:t>
            </a:r>
          </a:p>
          <a:p>
            <a:pPr rtl="0"/>
            <a:r>
              <a:rPr lang="en-GB" sz="1200" kern="1200" dirty="0">
                <a:solidFill>
                  <a:schemeClr val="tx1"/>
                </a:solidFill>
                <a:effectLst/>
                <a:latin typeface="+mn-lt"/>
                <a:ea typeface="+mn-ea"/>
                <a:cs typeface="+mn-cs"/>
              </a:rPr>
              <a:t>(2) The following are examples of the ways in which a local authority may meet needs under sections 18 to 20—</a:t>
            </a:r>
          </a:p>
          <a:p>
            <a:pPr rtl="0"/>
            <a:r>
              <a:rPr lang="en-GB" sz="1200" kern="1200" dirty="0">
                <a:solidFill>
                  <a:schemeClr val="tx1"/>
                </a:solidFill>
                <a:effectLst/>
                <a:latin typeface="+mn-lt"/>
                <a:ea typeface="+mn-ea"/>
                <a:cs typeface="+mn-cs"/>
              </a:rPr>
              <a:t>(a) by arranging for a person other than it to provide a service;</a:t>
            </a:r>
          </a:p>
          <a:p>
            <a:pPr rtl="0"/>
            <a:r>
              <a:rPr lang="en-GB" sz="1200" kern="1200" dirty="0">
                <a:solidFill>
                  <a:schemeClr val="tx1"/>
                </a:solidFill>
                <a:effectLst/>
                <a:latin typeface="+mn-lt"/>
                <a:ea typeface="+mn-ea"/>
                <a:cs typeface="+mn-cs"/>
              </a:rPr>
              <a:t>(b) by itself providing a service;</a:t>
            </a:r>
          </a:p>
          <a:p>
            <a:pPr rtl="0"/>
            <a:r>
              <a:rPr lang="en-GB" sz="1200" kern="1200" dirty="0">
                <a:solidFill>
                  <a:schemeClr val="tx1"/>
                </a:solidFill>
                <a:effectLst/>
                <a:latin typeface="+mn-lt"/>
                <a:ea typeface="+mn-ea"/>
                <a:cs typeface="+mn-cs"/>
              </a:rPr>
              <a:t>(c) by making direct payments.</a:t>
            </a:r>
            <a:endParaRPr lang="en-GB" sz="1200" dirty="0"/>
          </a:p>
          <a:p>
            <a:pPr marL="171450" indent="-171450">
              <a:buFont typeface="Arial" panose="020B0604020202020204" pitchFamily="34" charset="0"/>
              <a:buChar char="•"/>
            </a:pPr>
            <a:r>
              <a:rPr lang="en-GB" sz="1200" dirty="0"/>
              <a:t>Adult safeguarding duties apply equally to those adults with care and support needs regardless whether those needs are being met, regardless of whether the adult lacks mental capacity or not, and regardless of setting</a:t>
            </a:r>
          </a:p>
          <a:p>
            <a:pPr marL="0" indent="0">
              <a:buNone/>
            </a:pPr>
            <a:endParaRPr lang="en-GB" sz="1200" dirty="0"/>
          </a:p>
          <a:p>
            <a:pPr marL="0" indent="0">
              <a:buNone/>
            </a:pPr>
            <a:r>
              <a:rPr lang="en-GB" sz="1200" b="1" dirty="0"/>
              <a:t>Next Slide </a:t>
            </a:r>
            <a:r>
              <a:rPr lang="en-GB" sz="1200" b="0" dirty="0"/>
              <a:t> Answer to question 5. general legislation Care Act, MCA 2005, LPS, Human Rights Act, MHA 1983, Equality Act 2010, Disability Discrimination Act</a:t>
            </a:r>
            <a:endParaRPr lang="en-GB" dirty="0"/>
          </a:p>
          <a:p>
            <a:pPr marL="0" indent="0">
              <a:buFont typeface="+mj-lt"/>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699EA-4099-7140-9A68-260C12E8C2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405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Legislation</a:t>
            </a:r>
          </a:p>
          <a:p>
            <a:r>
              <a:rPr lang="en-GB" b="1" dirty="0"/>
              <a:t>6 click reveals</a:t>
            </a:r>
          </a:p>
          <a:p>
            <a:pPr marL="171450" indent="-171450">
              <a:buFont typeface="Arial" panose="020B0604020202020204" pitchFamily="34" charset="0"/>
              <a:buChar char="•"/>
            </a:pPr>
            <a:r>
              <a:rPr lang="en-GB" b="1"/>
              <a:t>**NB</a:t>
            </a:r>
            <a:r>
              <a:rPr lang="en-GB" b="0"/>
              <a:t> </a:t>
            </a:r>
            <a:r>
              <a:rPr lang="en-GB" b="0" dirty="0"/>
              <a:t>National Assistance Act1948 (abolished the Elizabeth 1 1601 ‘Poor Law’) – </a:t>
            </a:r>
            <a:r>
              <a:rPr lang="en-GB" sz="1200" b="0" i="0" kern="1200" dirty="0">
                <a:solidFill>
                  <a:schemeClr val="tx1"/>
                </a:solidFill>
                <a:effectLst/>
                <a:latin typeface="+mn-lt"/>
                <a:ea typeface="+mn-ea"/>
                <a:cs typeface="+mn-cs"/>
              </a:rPr>
              <a:t>An Act to terminate the existing poor law and to provide in lieu thereof for the assistance of persons in need by the National Assistance Board and by local authorities; to make further provision for </a:t>
            </a:r>
            <a:r>
              <a:rPr lang="en-GB" sz="1200" b="1" i="0" kern="1200" dirty="0">
                <a:solidFill>
                  <a:schemeClr val="tx1"/>
                </a:solidFill>
                <a:effectLst/>
                <a:latin typeface="+mn-lt"/>
                <a:ea typeface="+mn-ea"/>
                <a:cs typeface="+mn-cs"/>
              </a:rPr>
              <a:t>the welfare of disabled, sick, aged and other persons</a:t>
            </a:r>
            <a:r>
              <a:rPr lang="en-GB" sz="1200" b="0" i="0" kern="1200" dirty="0">
                <a:solidFill>
                  <a:schemeClr val="tx1"/>
                </a:solidFill>
                <a:effectLst/>
                <a:latin typeface="+mn-lt"/>
                <a:ea typeface="+mn-ea"/>
                <a:cs typeface="+mn-cs"/>
              </a:rPr>
              <a:t> and for regulating homes for disabled and aged persons and ...</a:t>
            </a:r>
            <a:r>
              <a:rPr lang="en-GB" dirty="0">
                <a:latin typeface="Arial" panose="020B0604020202020204" pitchFamily="34" charset="0"/>
                <a:cs typeface="Arial" panose="020B0604020202020204" pitchFamily="34" charset="0"/>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i="0" kern="1200" dirty="0">
                <a:solidFill>
                  <a:schemeClr val="tx1"/>
                </a:solidFill>
                <a:effectLst/>
                <a:latin typeface="+mn-lt"/>
                <a:ea typeface="+mn-ea"/>
                <a:cs typeface="+mn-cs"/>
              </a:rPr>
              <a:t>The Health Services and Public Health Act 1968 </a:t>
            </a:r>
            <a:r>
              <a:rPr lang="en-GB" sz="1200" b="0" i="0" kern="1200" dirty="0">
                <a:solidFill>
                  <a:schemeClr val="tx1"/>
                </a:solidFill>
                <a:effectLst/>
                <a:latin typeface="+mn-lt"/>
                <a:ea typeface="+mn-ea"/>
                <a:cs typeface="+mn-cs"/>
              </a:rPr>
              <a:t>received royal assent on 26 July 1968. Section 45 of the Act </a:t>
            </a:r>
            <a:r>
              <a:rPr lang="en-GB" sz="1200" b="1" i="0" kern="1200" dirty="0">
                <a:solidFill>
                  <a:schemeClr val="tx1"/>
                </a:solidFill>
                <a:effectLst/>
                <a:latin typeface="+mn-lt"/>
                <a:ea typeface="+mn-ea"/>
                <a:cs typeface="+mn-cs"/>
              </a:rPr>
              <a:t>empowered local authorities to make arrangements to promote the welfare of old people</a:t>
            </a:r>
            <a:r>
              <a:rPr lang="en-GB" sz="1200" b="0" i="0" kern="1200" dirty="0">
                <a:solidFill>
                  <a:schemeClr val="tx1"/>
                </a:solidFill>
                <a:effectLst/>
                <a:latin typeface="+mn-lt"/>
                <a:ea typeface="+mn-ea"/>
                <a:cs typeface="+mn-cs"/>
              </a:rPr>
              <a:t>. They were able to employ voluntary organisations to discharge this function on their behalf.</a:t>
            </a:r>
            <a:endParaRPr lang="en-GB" b="1" dirty="0"/>
          </a:p>
          <a:p>
            <a:pPr marL="171450" indent="-171450">
              <a:buFont typeface="Arial" panose="020B0604020202020204" pitchFamily="34" charset="0"/>
              <a:buChar char="•"/>
            </a:pPr>
            <a:endParaRPr lang="en-GB" dirty="0">
              <a:latin typeface="Arial" panose="020B0604020202020204" pitchFamily="34" charset="0"/>
              <a:cs typeface="Arial" panose="020B0604020202020204" pitchFamily="34" charset="0"/>
            </a:endParaRPr>
          </a:p>
          <a:p>
            <a:r>
              <a:rPr lang="en-GB" sz="1200" kern="1200" dirty="0">
                <a:solidFill>
                  <a:schemeClr val="tx1"/>
                </a:solidFill>
                <a:effectLst/>
                <a:latin typeface="+mn-lt"/>
                <a:ea typeface="+mn-ea"/>
                <a:cs typeface="+mn-cs"/>
              </a:rPr>
              <a:t>LPS Impact Assessment Autumn 2020 and a draft Code of Practice in Spring 2021. This will be laid before parliament in Autumn 2021. Final version will be in Winter 2021.</a:t>
            </a:r>
          </a:p>
          <a:p>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Next slide –</a:t>
            </a:r>
            <a:r>
              <a:rPr lang="en-GB" b="0" dirty="0"/>
              <a:t> 36. “</a:t>
            </a:r>
            <a:r>
              <a:rPr lang="en-GB" dirty="0"/>
              <a:t>What are the 5 principles of s.1 of the  Mental Capacity Act (2005)?”</a:t>
            </a:r>
          </a:p>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5088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dirty="0">
                <a:hlinkClick r:id="rId3"/>
              </a:rPr>
              <a:t>https://www.skillsforhealth.org.uk/services/item/988-core-skills-training-framework-cstf-and-enabling-staff-movement</a:t>
            </a:r>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i="0" u="none" strike="noStrike" kern="1200" baseline="0" dirty="0">
                <a:solidFill>
                  <a:schemeClr val="tx1"/>
                </a:solidFill>
                <a:latin typeface="+mn-lt"/>
                <a:ea typeface="+mn-ea"/>
                <a:cs typeface="+mn-cs"/>
              </a:rPr>
              <a:t>Safeguarding means protecting people's health, wellbeing and human rights, and enabling them to live free from harm, abuse and neglect. It's fundamental to high-quality health and social care. </a:t>
            </a:r>
            <a:endParaRPr lang="en-GB" sz="1200" b="0" i="0" u="none" strike="noStrike" kern="1200" baseline="0" dirty="0">
              <a:solidFill>
                <a:schemeClr val="tx1"/>
              </a:solidFill>
              <a:latin typeface="+mn-lt"/>
              <a:ea typeface="+mn-ea"/>
              <a:cs typeface="+mn-cs"/>
            </a:endParaRPr>
          </a:p>
          <a:p>
            <a:endParaRPr lang="en-GB" dirty="0"/>
          </a:p>
          <a:p>
            <a:r>
              <a:rPr lang="en-GB" dirty="0"/>
              <a:t>“My role is as your own ‘Care co-Ordinator’. I am here to ensure you are safe and looked after. Hence, as long as you follow the Codes of Practice and guidance, you are professionally safe. However if someone decides not to do that, then I can’t help if anything goes wrong”. </a:t>
            </a:r>
          </a:p>
          <a:p>
            <a:endParaRPr lang="en-GB"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dirty="0"/>
              <a:t>Keep to agreed times – please inform me of any difficulties that may interrupt the day.</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b="1" dirty="0"/>
              <a:t>Muting</a:t>
            </a:r>
            <a:r>
              <a:rPr lang="en-GB" sz="1200" dirty="0"/>
              <a:t> – for most of the time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b="1" dirty="0"/>
              <a:t>Camera</a:t>
            </a:r>
            <a:r>
              <a:rPr lang="en-GB" sz="1200" b="0" dirty="0"/>
              <a:t> -  </a:t>
            </a:r>
            <a:r>
              <a:rPr lang="en-GB" sz="1200" b="1" dirty="0"/>
              <a:t>ON</a:t>
            </a:r>
            <a:r>
              <a:rPr lang="en-GB" sz="1200" b="0" dirty="0"/>
              <a:t> unless advised by me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b="1" dirty="0"/>
              <a:t>Use “hands up/chat”</a:t>
            </a:r>
            <a:r>
              <a:rPr lang="en-GB" sz="1200" b="0" dirty="0"/>
              <a:t> function</a:t>
            </a:r>
            <a:endParaRPr lang="en-GB" sz="1200" b="1"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b="1" dirty="0"/>
              <a:t>Do not use swivel</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dirty="0"/>
              <a:t>Please advise about expected urgent calls.</a:t>
            </a:r>
          </a:p>
          <a:p>
            <a:pPr marL="228600" indent="-228600">
              <a:buFont typeface="+mj-lt"/>
              <a:buAutoNum type="arabicPeriod"/>
            </a:pPr>
            <a:r>
              <a:rPr lang="en-GB" sz="1200" dirty="0"/>
              <a:t>Please focus on the training (no emails/putting washing out; Amazon etc.)</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dirty="0"/>
              <a:t>Identify any learning styles and needs with tutor (e.g. dyslexia etc.)</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dirty="0"/>
              <a:t>Remember the group</a:t>
            </a:r>
            <a:r>
              <a:rPr lang="en-GB" sz="1200" baseline="0" dirty="0"/>
              <a:t> invites and please be prompt when returning to full session – you all have my mobile, please text/use chat in case of problems</a:t>
            </a:r>
            <a:endParaRPr lang="en-GB" sz="1200" b="0" i="0" baseline="0" dirty="0">
              <a:solidFill>
                <a:schemeClr val="tx1"/>
              </a:solidFill>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b="0" i="1" dirty="0">
                <a:solidFill>
                  <a:srgbClr val="0070C0"/>
                </a:solidFill>
              </a:rPr>
              <a:t>Many issues covered in this day may trigger memories and feelings relating to difficult past or present experiences – please feel free to take time out if needed and/or to talk to your tutor.</a:t>
            </a:r>
          </a:p>
          <a:p>
            <a:pPr>
              <a:buFont typeface="Wingdings" panose="05000000000000000000" pitchFamily="2" charset="2"/>
              <a:buChar char="ü"/>
            </a:pPr>
            <a:r>
              <a:rPr lang="en-GB" sz="1200" dirty="0">
                <a:solidFill>
                  <a:schemeClr val="tx2">
                    <a:lumMod val="50000"/>
                  </a:schemeClr>
                </a:solidFill>
                <a:latin typeface="Arial" panose="020B0604020202020204" pitchFamily="34" charset="0"/>
                <a:cs typeface="Arial" panose="020B0604020202020204" pitchFamily="34" charset="0"/>
              </a:rPr>
              <a:t>Confidentiality </a:t>
            </a:r>
          </a:p>
          <a:p>
            <a:pPr>
              <a:buFont typeface="Wingdings" panose="05000000000000000000" pitchFamily="2" charset="2"/>
              <a:buChar char="ü"/>
            </a:pPr>
            <a:r>
              <a:rPr lang="en-GB" sz="1200" dirty="0">
                <a:solidFill>
                  <a:schemeClr val="tx2">
                    <a:lumMod val="50000"/>
                  </a:schemeClr>
                </a:solidFill>
                <a:latin typeface="Arial" panose="020B0604020202020204" pitchFamily="34" charset="0"/>
                <a:cs typeface="Arial" panose="020B0604020202020204" pitchFamily="34" charset="0"/>
              </a:rPr>
              <a:t>Contribute to discussions and exercises</a:t>
            </a:r>
          </a:p>
          <a:p>
            <a:pPr>
              <a:buFont typeface="Wingdings" panose="05000000000000000000" pitchFamily="2" charset="2"/>
              <a:buChar char="ü"/>
            </a:pPr>
            <a:r>
              <a:rPr lang="en-GB" sz="1200" dirty="0">
                <a:solidFill>
                  <a:schemeClr val="tx2">
                    <a:lumMod val="50000"/>
                  </a:schemeClr>
                </a:solidFill>
                <a:latin typeface="Arial" panose="020B0604020202020204" pitchFamily="34" charset="0"/>
                <a:cs typeface="Arial" panose="020B0604020202020204" pitchFamily="34" charset="0"/>
              </a:rPr>
              <a:t>Share and listen to views sensitively</a:t>
            </a:r>
          </a:p>
          <a:p>
            <a:pPr>
              <a:buFont typeface="Wingdings" panose="05000000000000000000" pitchFamily="2" charset="2"/>
              <a:buChar char="ü"/>
            </a:pPr>
            <a:r>
              <a:rPr lang="en-GB" sz="1200" dirty="0">
                <a:solidFill>
                  <a:schemeClr val="tx2">
                    <a:lumMod val="50000"/>
                  </a:schemeClr>
                </a:solidFill>
                <a:latin typeface="Arial" panose="020B0604020202020204" pitchFamily="34" charset="0"/>
                <a:cs typeface="Arial" panose="020B0604020202020204" pitchFamily="34" charset="0"/>
              </a:rPr>
              <a:t>Take part in the day (this is mandatory but also supportive)</a:t>
            </a:r>
          </a:p>
          <a:p>
            <a:pPr>
              <a:buFont typeface="Wingdings" panose="05000000000000000000" pitchFamily="2" charset="2"/>
              <a:buChar char="ü"/>
            </a:pPr>
            <a:r>
              <a:rPr lang="en-GB" sz="1200" dirty="0">
                <a:solidFill>
                  <a:schemeClr val="tx2">
                    <a:lumMod val="50000"/>
                  </a:schemeClr>
                </a:solidFill>
                <a:latin typeface="Arial" panose="020B0604020202020204" pitchFamily="34" charset="0"/>
                <a:cs typeface="Arial" panose="020B0604020202020204" pitchFamily="34" charset="0"/>
              </a:rPr>
              <a:t>Remember to keep camera on and mic off</a:t>
            </a:r>
          </a:p>
          <a:p>
            <a:pPr eaLnBrk="1" hangingPunct="1"/>
            <a:endParaRPr lang="en-GB" dirty="0"/>
          </a:p>
          <a:p>
            <a:r>
              <a:rPr lang="en-GB" dirty="0"/>
              <a:t>https://www.google.com/url?sa=t&amp;rct=j&amp;q=&amp;esrc=s&amp;source=web&amp;cd=&amp;cad=rja&amp;uact=8&amp;ved=2ahUKEwj_-o-e3JDsAhWFTRUIHR3VB5IQFjAAegQIARAB&amp;url=https%3A%2F%2Fwww.rcn.org.uk%2Fprofessional-development%2Fpublications%2Fpub-007069&amp;usg=AOvVaw1xtaeDL6uYjLGa6PKfjGtY</a:t>
            </a:r>
          </a:p>
          <a:p>
            <a:endParaRPr lang="en-GB" dirty="0"/>
          </a:p>
          <a:p>
            <a:r>
              <a:rPr lang="en-GB" dirty="0"/>
              <a:t>https://www.rcn.org.uk/-/media/royal-college-of-nursing/documents/publications/2018/august/pdf-007069.pdf?la=en</a:t>
            </a:r>
          </a:p>
          <a:p>
            <a:endParaRPr lang="en-GB" dirty="0"/>
          </a:p>
          <a:p>
            <a:endParaRPr lang="en-GB" dirty="0"/>
          </a:p>
          <a:p>
            <a:r>
              <a:rPr lang="en-GB" b="1" dirty="0"/>
              <a:t>Next slide</a:t>
            </a:r>
            <a:r>
              <a:rPr lang="en-GB" b="0" dirty="0"/>
              <a:t> 5. Introductory</a:t>
            </a:r>
            <a:r>
              <a:rPr lang="en-GB" b="0" baseline="0" dirty="0"/>
              <a:t> foundations and content.</a:t>
            </a:r>
          </a:p>
          <a:p>
            <a:r>
              <a:rPr lang="en-GB" b="1" baseline="0" dirty="0"/>
              <a:t>9 reveals</a:t>
            </a:r>
            <a:endParaRPr lang="en-GB" b="1" dirty="0"/>
          </a:p>
          <a:p>
            <a:endParaRPr lang="en-GB"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TS May 12</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E6647C-53AA-46D3-94E6-3ECBEF7616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8390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5 click reveals</a:t>
            </a:r>
          </a:p>
          <a:p>
            <a:endParaRPr lang="en-GB" b="1" dirty="0"/>
          </a:p>
          <a:p>
            <a:r>
              <a:rPr lang="en-GB" b="1" dirty="0"/>
              <a:t>Next slide</a:t>
            </a:r>
            <a:r>
              <a:rPr lang="en-GB" b="0" dirty="0"/>
              <a:t> –  considering Capacity. 9</a:t>
            </a:r>
            <a:r>
              <a:rPr lang="en-GB" b="0" baseline="0" dirty="0"/>
              <a:t> answers to question 7. (animation bullet points)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07132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b="1" dirty="0"/>
              <a:t>9</a:t>
            </a:r>
            <a:r>
              <a:rPr lang="en-GB" b="1" baseline="0" dirty="0"/>
              <a:t> click reveals</a:t>
            </a:r>
          </a:p>
          <a:p>
            <a:r>
              <a:rPr lang="en-GB" b="1" baseline="0" dirty="0"/>
              <a:t>Time and specific</a:t>
            </a:r>
          </a:p>
          <a:p>
            <a:pPr marL="228600" indent="-228600">
              <a:buAutoNum type="arabicPeriod"/>
            </a:pPr>
            <a:r>
              <a:rPr lang="en-GB" b="1" dirty="0"/>
              <a:t>Diagnostic Assessment</a:t>
            </a:r>
            <a:r>
              <a:rPr lang="en-GB" b="0" dirty="0"/>
              <a:t> – </a:t>
            </a:r>
          </a:p>
          <a:p>
            <a:pPr marL="342900" indent="-342900">
              <a:buFont typeface="Arial" panose="020B0604020202020204" pitchFamily="34" charset="0"/>
              <a:buChar char="•"/>
            </a:pPr>
            <a:r>
              <a:rPr lang="en-GB" sz="2000" b="0" dirty="0">
                <a:solidFill>
                  <a:srgbClr val="7030A0"/>
                </a:solidFill>
                <a:latin typeface="Arial" panose="020B0604020202020204" pitchFamily="34" charset="0"/>
                <a:cs typeface="Arial" panose="020B0604020202020204" pitchFamily="34" charset="0"/>
              </a:rPr>
              <a:t>I</a:t>
            </a:r>
            <a:r>
              <a:rPr lang="en-GB" sz="2000" dirty="0">
                <a:solidFill>
                  <a:srgbClr val="7030A0"/>
                </a:solidFill>
                <a:latin typeface="Arial" panose="020B0604020202020204" pitchFamily="34" charset="0"/>
                <a:cs typeface="Arial" panose="020B0604020202020204" pitchFamily="34" charset="0"/>
              </a:rPr>
              <a:t>s there an impairment or disturbance in the functioning of the person’s mind or brain?</a:t>
            </a:r>
          </a:p>
          <a:p>
            <a:pPr marL="342900" indent="-342900">
              <a:buFont typeface="Arial" panose="020B0604020202020204" pitchFamily="34" charset="0"/>
              <a:buChar char="•"/>
            </a:pPr>
            <a:r>
              <a:rPr lang="en-GB" sz="2000" dirty="0">
                <a:solidFill>
                  <a:srgbClr val="7030A0"/>
                </a:solidFill>
                <a:latin typeface="Arial" panose="020B0604020202020204" pitchFamily="34" charset="0"/>
                <a:cs typeface="Arial" panose="020B0604020202020204" pitchFamily="34" charset="0"/>
              </a:rPr>
              <a:t>Does the impairment or disturbance mean the person is unable to make the decision when needed?</a:t>
            </a:r>
          </a:p>
          <a:p>
            <a:pPr marL="0" indent="0">
              <a:buNone/>
            </a:pPr>
            <a:r>
              <a:rPr lang="en-GB" sz="2000" b="1" dirty="0">
                <a:solidFill>
                  <a:srgbClr val="7030A0"/>
                </a:solidFill>
                <a:latin typeface="Arial" panose="020B0604020202020204" pitchFamily="34" charset="0"/>
                <a:cs typeface="Arial" panose="020B0604020202020204" pitchFamily="34" charset="0"/>
              </a:rPr>
              <a:t>2. </a:t>
            </a:r>
            <a:r>
              <a:rPr lang="en-GB" b="1" dirty="0"/>
              <a:t>Functional assessment – </a:t>
            </a:r>
          </a:p>
          <a:p>
            <a:pPr marL="342900" indent="-342900">
              <a:buFont typeface="Arial" panose="020B0604020202020204" pitchFamily="34" charset="0"/>
              <a:buChar char="•"/>
            </a:pPr>
            <a:r>
              <a:rPr lang="en-GB" sz="2000" dirty="0">
                <a:solidFill>
                  <a:srgbClr val="7030A0"/>
                </a:solidFill>
                <a:latin typeface="Arial" panose="020B0604020202020204" pitchFamily="34" charset="0"/>
                <a:cs typeface="Arial" panose="020B0604020202020204" pitchFamily="34" charset="0"/>
              </a:rPr>
              <a:t>Does the person </a:t>
            </a:r>
            <a:r>
              <a:rPr lang="en-GB" sz="2000" u="sng" dirty="0">
                <a:solidFill>
                  <a:srgbClr val="7030A0"/>
                </a:solidFill>
                <a:latin typeface="Arial" panose="020B0604020202020204" pitchFamily="34" charset="0"/>
                <a:cs typeface="Arial" panose="020B0604020202020204" pitchFamily="34" charset="0"/>
              </a:rPr>
              <a:t>understand </a:t>
            </a:r>
            <a:r>
              <a:rPr lang="en-GB" sz="2000" dirty="0">
                <a:solidFill>
                  <a:srgbClr val="7030A0"/>
                </a:solidFill>
                <a:latin typeface="Arial" panose="020B0604020202020204" pitchFamily="34" charset="0"/>
                <a:cs typeface="Arial" panose="020B0604020202020204" pitchFamily="34" charset="0"/>
              </a:rPr>
              <a:t>the information relevant to the decision?</a:t>
            </a:r>
          </a:p>
          <a:p>
            <a:pPr marL="342900" indent="-342900">
              <a:buFont typeface="Arial" panose="020B0604020202020204" pitchFamily="34" charset="0"/>
              <a:buChar char="•"/>
            </a:pPr>
            <a:r>
              <a:rPr lang="en-GB" sz="2000" dirty="0">
                <a:solidFill>
                  <a:srgbClr val="7030A0"/>
                </a:solidFill>
                <a:latin typeface="Arial" panose="020B0604020202020204" pitchFamily="34" charset="0"/>
                <a:cs typeface="Arial" panose="020B0604020202020204" pitchFamily="34" charset="0"/>
              </a:rPr>
              <a:t>Is the person able to </a:t>
            </a:r>
            <a:r>
              <a:rPr lang="en-GB" sz="2000" u="sng" dirty="0">
                <a:solidFill>
                  <a:srgbClr val="7030A0"/>
                </a:solidFill>
                <a:latin typeface="Arial" panose="020B0604020202020204" pitchFamily="34" charset="0"/>
                <a:cs typeface="Arial" panose="020B0604020202020204" pitchFamily="34" charset="0"/>
              </a:rPr>
              <a:t>retain</a:t>
            </a:r>
            <a:r>
              <a:rPr lang="en-GB" sz="2000" dirty="0">
                <a:solidFill>
                  <a:srgbClr val="7030A0"/>
                </a:solidFill>
                <a:latin typeface="Arial" panose="020B0604020202020204" pitchFamily="34" charset="0"/>
                <a:cs typeface="Arial" panose="020B0604020202020204" pitchFamily="34" charset="0"/>
              </a:rPr>
              <a:t> the information to make a decision?</a:t>
            </a:r>
          </a:p>
          <a:p>
            <a:pPr marL="342900" indent="-342900">
              <a:buFont typeface="Arial" panose="020B0604020202020204" pitchFamily="34" charset="0"/>
              <a:buChar char="•"/>
            </a:pPr>
            <a:r>
              <a:rPr lang="en-GB" sz="2000" dirty="0">
                <a:solidFill>
                  <a:srgbClr val="7030A0"/>
                </a:solidFill>
                <a:latin typeface="Arial" panose="020B0604020202020204" pitchFamily="34" charset="0"/>
                <a:cs typeface="Arial" panose="020B0604020202020204" pitchFamily="34" charset="0"/>
              </a:rPr>
              <a:t>Can the person </a:t>
            </a:r>
            <a:r>
              <a:rPr lang="en-GB" sz="2000" u="sng" dirty="0">
                <a:solidFill>
                  <a:srgbClr val="7030A0"/>
                </a:solidFill>
                <a:latin typeface="Arial" panose="020B0604020202020204" pitchFamily="34" charset="0"/>
                <a:cs typeface="Arial" panose="020B0604020202020204" pitchFamily="34" charset="0"/>
              </a:rPr>
              <a:t>use and weigh </a:t>
            </a:r>
            <a:r>
              <a:rPr lang="en-GB" sz="2000" dirty="0">
                <a:solidFill>
                  <a:srgbClr val="7030A0"/>
                </a:solidFill>
                <a:latin typeface="Arial" panose="020B0604020202020204" pitchFamily="34" charset="0"/>
                <a:cs typeface="Arial" panose="020B0604020202020204" pitchFamily="34" charset="0"/>
              </a:rPr>
              <a:t>the information?</a:t>
            </a:r>
          </a:p>
          <a:p>
            <a:pPr marL="342900" indent="-342900">
              <a:buFont typeface="Arial" panose="020B0604020202020204" pitchFamily="34" charset="0"/>
              <a:buChar char="•"/>
            </a:pPr>
            <a:r>
              <a:rPr lang="en-GB" sz="2000" dirty="0">
                <a:solidFill>
                  <a:srgbClr val="7030A0"/>
                </a:solidFill>
                <a:latin typeface="Arial" panose="020B0604020202020204" pitchFamily="34" charset="0"/>
                <a:cs typeface="Arial" panose="020B0604020202020204" pitchFamily="34" charset="0"/>
              </a:rPr>
              <a:t>Can the person </a:t>
            </a:r>
            <a:r>
              <a:rPr lang="en-GB" sz="2000" u="sng" dirty="0">
                <a:solidFill>
                  <a:srgbClr val="7030A0"/>
                </a:solidFill>
                <a:latin typeface="Arial" panose="020B0604020202020204" pitchFamily="34" charset="0"/>
                <a:cs typeface="Arial" panose="020B0604020202020204" pitchFamily="34" charset="0"/>
              </a:rPr>
              <a:t>communicate </a:t>
            </a:r>
            <a:r>
              <a:rPr lang="en-GB" sz="2000" dirty="0">
                <a:solidFill>
                  <a:srgbClr val="7030A0"/>
                </a:solidFill>
                <a:latin typeface="Arial" panose="020B0604020202020204" pitchFamily="34" charset="0"/>
                <a:cs typeface="Arial" panose="020B0604020202020204" pitchFamily="34" charset="0"/>
              </a:rPr>
              <a:t>by any means?</a:t>
            </a:r>
          </a:p>
          <a:p>
            <a:r>
              <a:rPr lang="en-GB" b="1" dirty="0"/>
              <a:t>Next</a:t>
            </a:r>
            <a:r>
              <a:rPr lang="en-GB" b="1" baseline="0" dirty="0"/>
              <a:t> slide</a:t>
            </a:r>
            <a:r>
              <a:rPr lang="en-GB" b="0" baseline="0" dirty="0"/>
              <a:t> 38. DoLs Introduction</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1546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 Short Break option – couple of mins?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2383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p:spPr>
        <p:txBody>
          <a:bodyPr/>
          <a:lstStyle/>
          <a:p>
            <a:pPr eaLnBrk="1" hangingPunct="1"/>
            <a:r>
              <a:rPr lang="en-GB" dirty="0"/>
              <a:t>DoLs Introduction</a:t>
            </a:r>
          </a:p>
          <a:p>
            <a:pPr eaLnBrk="1" hangingPunct="1"/>
            <a:endParaRPr lang="en-GB" dirty="0"/>
          </a:p>
          <a:p>
            <a:pPr eaLnBrk="1" hangingPunct="1"/>
            <a:r>
              <a:rPr lang="en-GB" b="1" dirty="0"/>
              <a:t>Next slide –</a:t>
            </a:r>
            <a:r>
              <a:rPr lang="en-GB" b="0" dirty="0"/>
              <a:t> 39. when can someone be deprived of their liberty? 3 animation bullet points</a:t>
            </a:r>
            <a:endParaRPr lang="en-GB" b="1" dirty="0"/>
          </a:p>
        </p:txBody>
      </p:sp>
      <p:sp>
        <p:nvSpPr>
          <p:cNvPr id="80900" name="Footer Placeholder 3"/>
          <p:cNvSpPr>
            <a:spLocks noGrp="1"/>
          </p:cNvSpPr>
          <p:nvPr>
            <p:ph type="ftr" sz="quarter" idx="4"/>
          </p:nvPr>
        </p:nvSpPr>
        <p:spPr>
          <a:noFill/>
        </p:spPr>
        <p:txBody>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mn-ea"/>
                <a:cs typeface="+mn-cs"/>
              </a:rPr>
              <a:t>TS / KS 5.2011</a:t>
            </a:r>
          </a:p>
        </p:txBody>
      </p:sp>
      <p:sp>
        <p:nvSpPr>
          <p:cNvPr id="80901" name="Slide Number Placeholder 4"/>
          <p:cNvSpPr>
            <a:spLocks noGrp="1"/>
          </p:cNvSpPr>
          <p:nvPr>
            <p:ph type="sldNum" sz="quarter" idx="5"/>
          </p:nvPr>
        </p:nvSpPr>
        <p:spPr>
          <a:noFill/>
        </p:spPr>
        <p:txBody>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FC4CCD3-784E-497A-B16B-28086A6A1E35}"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a:t>3 click reveals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The deprivation of liberty safeguards provide legal protection for those vulnerable people who are, or may become, deprived of their liberty within the meaning of Article 5 of the ECHR in a hospital or care home, whether placed under public or private arrangements. They do not apply to people detained under the Mental Health Act 1983. </a:t>
            </a:r>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Mental Disorder</a:t>
            </a:r>
            <a:r>
              <a:rPr lang="en-GB" b="0" dirty="0"/>
              <a:t> - </a:t>
            </a:r>
            <a:r>
              <a:rPr lang="en-GB" dirty="0"/>
              <a:t>Any disorder or disability of the mind, apart from dependence on alcohol or drugs. This includes all learning disabilities. (MHA 1983)</a:t>
            </a: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Supervisory body</a:t>
            </a:r>
            <a:r>
              <a:rPr lang="en-GB" b="0" dirty="0"/>
              <a:t> - </a:t>
            </a:r>
            <a:r>
              <a:rPr lang="en-GB" dirty="0"/>
              <a:t>A primary care trust, local authority, Welsh Ministers or a local health board that is responsible for considering a deprivation of liberty request received from a managing authority, commissioning the statutory assessments and, where all the assessment.</a:t>
            </a:r>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Managing Authority </a:t>
            </a:r>
            <a:r>
              <a:rPr lang="en-GB" b="0" dirty="0"/>
              <a:t>- </a:t>
            </a:r>
            <a:r>
              <a:rPr lang="en-GB" dirty="0"/>
              <a:t>The person or body with management responsibility for the hospital or care home in which a person is, or may become, deprived of their liberty</a:t>
            </a:r>
            <a:endParaRPr lang="en-GB" b="0" dirty="0"/>
          </a:p>
          <a:p>
            <a:endParaRPr lang="en-GB" dirty="0"/>
          </a:p>
          <a:p>
            <a:r>
              <a:rPr lang="en-GB" b="1" dirty="0"/>
              <a:t>Next slide</a:t>
            </a:r>
            <a:r>
              <a:rPr lang="en-GB" b="0" dirty="0"/>
              <a:t> – 40. “Why was DoLs needed</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9650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rtl="0"/>
            <a:r>
              <a:rPr lang="en-GB" b="1" dirty="0"/>
              <a:t>4 click reveals</a:t>
            </a:r>
          </a:p>
          <a:p>
            <a:pPr rtl="0"/>
            <a:endParaRPr lang="en-GB" b="1" dirty="0"/>
          </a:p>
          <a:p>
            <a:pPr rtl="0"/>
            <a:r>
              <a:rPr lang="en-GB" b="1" dirty="0"/>
              <a:t>Bournewood Case: </a:t>
            </a:r>
            <a:r>
              <a:rPr lang="en-GB" dirty="0"/>
              <a:t>HL, who suffered from severe autism and challenging behaviour, lacked capacity to decide where he wanted to live. After many years in a psychiatric hospital he lived with carers for three years. Then while at a day centre his behaviour deteriorated and he was informally admitted to hospital. He was denied contact with his carers for three months and the intention was to keep him in hospital. Because he was "compliant" it was asserted that he was not deprived of his liberty. </a:t>
            </a:r>
          </a:p>
          <a:p>
            <a:pPr rtl="0"/>
            <a:endParaRPr lang="en-GB" dirty="0"/>
          </a:p>
          <a:p>
            <a:pPr rtl="0"/>
            <a:r>
              <a:rPr lang="en-GB" dirty="0"/>
              <a:t>The European Court of Human Rights held that he had been deprived of his liberty. He had no recourse to the protections offered by the MHA 1983 (such as the ability to challenge detention and the restrictions on treatment). The absence of procedural safeguards and access to the court amounted to a breach of Article 5(1) and (4)</a:t>
            </a:r>
            <a:r>
              <a:rPr lang="en-GB" baseline="0" dirty="0"/>
              <a:t> of Human Rights.</a:t>
            </a:r>
          </a:p>
          <a:p>
            <a:pPr rtl="0"/>
            <a:endParaRPr lang="en-GB" dirty="0"/>
          </a:p>
          <a:p>
            <a:pPr rtl="0"/>
            <a:r>
              <a:rPr lang="en-GB" dirty="0"/>
              <a:t>Following the ruling of the ECtHR, the UK government launched a widespread consultation about the potential consequences of 'the Bournewood judgment', as it became known.</a:t>
            </a:r>
            <a:r>
              <a:rPr lang="en-GB" baseline="30000" dirty="0">
                <a:hlinkClick r:id="rId3"/>
              </a:rPr>
              <a:t>[7]</a:t>
            </a:r>
            <a:r>
              <a:rPr lang="en-GB" dirty="0"/>
              <a:t> During this consultation it was considered that compliant but incapacitated adults in care homes, as well as hospitals, might be deprived of their liberty in the meaning of the Convention. This consultation resulted in the amendment of the </a:t>
            </a:r>
            <a:r>
              <a:rPr lang="en-GB" dirty="0">
                <a:hlinkClick r:id="rId4" tooltip="Mental Capacity Act 2005"/>
              </a:rPr>
              <a:t>Mental Capacity Act 2005</a:t>
            </a:r>
            <a:r>
              <a:rPr lang="en-GB" dirty="0"/>
              <a:t> to contain the 'deprivation of liberty safeguards'. The deprivation of liberty safeguards were intended to plug the '</a:t>
            </a:r>
            <a:r>
              <a:rPr lang="en-GB" dirty="0" err="1"/>
              <a:t>Bournewood</a:t>
            </a:r>
            <a:r>
              <a:rPr lang="en-GB" dirty="0"/>
              <a:t> gap' by providing administrative and judicial safeguards for adults who lack mental capacity who are deprived of their liberty in care homes and hospitals. The safeguards came into force in April 2009, but their uptake has not been as widespread as expected and their implementation has been subject to criticism from a wide range of interested parties.</a:t>
            </a:r>
            <a:r>
              <a:rPr lang="en-GB" baseline="30000" dirty="0">
                <a:hlinkClick r:id="rId5"/>
              </a:rPr>
              <a:t>[8]</a:t>
            </a:r>
            <a:r>
              <a:rPr lang="en-GB" dirty="0"/>
              <a:t> </a:t>
            </a:r>
          </a:p>
          <a:p>
            <a:endParaRPr lang="en-GB" dirty="0"/>
          </a:p>
          <a:p>
            <a:r>
              <a:rPr lang="en-GB" b="1" dirty="0"/>
              <a:t>Cheshire West</a:t>
            </a:r>
            <a:r>
              <a:rPr lang="en-GB" b="1" baseline="0" dirty="0"/>
              <a:t> Case: </a:t>
            </a:r>
            <a:r>
              <a:rPr lang="en-GB" dirty="0"/>
              <a:t>The 39-year-old man, known as ‘P’ for legal reasons, was the subject of a long running legal argument over the definition of the term ‘deprivation of liberty’ and the circumstances in which safeguards must be put in place to protect vulnerable adults.</a:t>
            </a:r>
            <a:r>
              <a:rPr lang="en-GB" baseline="0" dirty="0"/>
              <a:t> </a:t>
            </a:r>
            <a:r>
              <a:rPr lang="en-GB" dirty="0"/>
              <a:t>His local council, Cheshire West and Chester Council, had removed him from his mother’s home and placed him into the care of social services. </a:t>
            </a:r>
          </a:p>
          <a:p>
            <a:endParaRPr lang="en-GB" dirty="0"/>
          </a:p>
          <a:p>
            <a:r>
              <a:rPr lang="en-GB" dirty="0"/>
              <a:t>However, Irwin Mitchell acted for P’s mother in successfully arguing that the law requires safeguards to be put in place for people in P’s position so that their protective care regime is regularly reviewed. P has been diagnosed with a number of conditions, including cerebral palsy and Down’s syndrome and as a result, he lacked the mental capacity to make decisions about his own welfare.</a:t>
            </a:r>
          </a:p>
          <a:p>
            <a:endParaRPr lang="en-GB" dirty="0"/>
          </a:p>
          <a:p>
            <a:r>
              <a:rPr lang="en-GB" dirty="0"/>
              <a:t>In its judgment, the Supreme Court ruled that P was “under continuous supervision and control and was not free to leave” and was therefore deprived of his liberty.</a:t>
            </a:r>
          </a:p>
          <a:p>
            <a:endParaRPr lang="en-GB" dirty="0"/>
          </a:p>
          <a:p>
            <a:r>
              <a:rPr lang="en-GB" dirty="0"/>
              <a:t>The case has significant implications in the field of health and social care, as it now means that anyone meeting this definition will be deemed to be deprived of their liberty and will benefit from regular independent reviews to ensure that it is the most appropriate system of care for that individual. This resulted in the ‘ACID TEST’</a:t>
            </a:r>
          </a:p>
          <a:p>
            <a:r>
              <a:rPr lang="en-GB" b="1" dirty="0"/>
              <a:t>Next slide</a:t>
            </a:r>
            <a:r>
              <a:rPr lang="en-GB" b="0" dirty="0"/>
              <a:t> - 41. DoLs authorisations. 6 Animation Reveal</a:t>
            </a:r>
            <a:r>
              <a:rPr lang="en-GB" b="0" baseline="0" dirty="0"/>
              <a:t> blocks.</a:t>
            </a:r>
            <a:endParaRPr lang="en-GB" b="1" dirty="0"/>
          </a:p>
          <a:p>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699EA-4099-7140-9A68-260C12E8C2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092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b="1" dirty="0"/>
              <a:t>6 click reveals</a:t>
            </a:r>
          </a:p>
          <a:p>
            <a:endParaRPr lang="en-GB" b="1" dirty="0"/>
          </a:p>
          <a:p>
            <a:r>
              <a:rPr lang="en-GB" b="1" dirty="0"/>
              <a:t>Mental Capacity: </a:t>
            </a:r>
            <a:r>
              <a:rPr lang="en-GB" dirty="0"/>
              <a:t>The purpose of the mental capacity assessment is to establish whether the relevant person lacks capacity to decide whether or not they should be accommodated in the relevant hospital or care home to be given care or treatment. The assessment refers specifically to the relevant person’s capacity to make this decision at the time it needs to be made. The starting assumption should always be that a person has the capacity to make the decision.</a:t>
            </a:r>
            <a:endParaRPr lang="en-GB" b="1" dirty="0"/>
          </a:p>
          <a:p>
            <a:r>
              <a:rPr lang="en-GB" b="1" dirty="0"/>
              <a:t>Mental</a:t>
            </a:r>
            <a:r>
              <a:rPr lang="en-GB" b="1" baseline="0" dirty="0"/>
              <a:t> Health:</a:t>
            </a:r>
            <a:r>
              <a:rPr lang="en-GB" dirty="0"/>
              <a:t> Although a person must have an impairment or disturbance of the functioning of the mind or brain in order to lack capacity, it does not follow that they automatically have a mental disorder within the meaning of the Mental Health Act 1983. </a:t>
            </a:r>
          </a:p>
          <a:p>
            <a:r>
              <a:rPr lang="en-GB" b="1" dirty="0"/>
              <a:t>No refusals:</a:t>
            </a:r>
            <a:r>
              <a:rPr lang="en-GB" b="0" dirty="0"/>
              <a:t> </a:t>
            </a:r>
            <a:r>
              <a:rPr lang="en-GB" dirty="0"/>
              <a:t>The purpose of the no refusals assessment is to establish whether an authorisation to deprive the relevant person of their liberty would conflict with other existing authority for decision-making for that person</a:t>
            </a:r>
            <a:r>
              <a:rPr lang="en-GB" baseline="0" dirty="0"/>
              <a:t> (advance decisions)</a:t>
            </a:r>
            <a:endParaRPr lang="en-GB" b="1" dirty="0"/>
          </a:p>
          <a:p>
            <a:endParaRPr lang="en-GB" dirty="0"/>
          </a:p>
          <a:p>
            <a:r>
              <a:rPr lang="en-GB" dirty="0"/>
              <a:t>Where a </a:t>
            </a:r>
            <a:r>
              <a:rPr lang="en-GB" b="1" dirty="0"/>
              <a:t>managing authority </a:t>
            </a:r>
            <a:r>
              <a:rPr lang="en-GB" dirty="0"/>
              <a:t>thinks it needs to deprive someone of their liberty they have to ask for this to be authorised by a </a:t>
            </a:r>
            <a:r>
              <a:rPr lang="en-GB" b="1" i="1" dirty="0"/>
              <a:t>supervisory body</a:t>
            </a:r>
            <a:r>
              <a:rPr lang="en-GB" b="1" i="0" baseline="0" dirty="0"/>
              <a:t> </a:t>
            </a:r>
            <a:r>
              <a:rPr lang="en-GB" b="0" i="0" baseline="0" dirty="0"/>
              <a:t>(e.g. Primary Care Trust – paying for the service).</a:t>
            </a:r>
            <a:r>
              <a:rPr lang="en-GB" b="0" dirty="0"/>
              <a:t> </a:t>
            </a:r>
            <a:r>
              <a:rPr lang="en-GB" dirty="0"/>
              <a:t>They can do this up to 28 days in advance of when they plan to deprive the person of their liberty.</a:t>
            </a:r>
          </a:p>
          <a:p>
            <a:r>
              <a:rPr lang="en-GB" dirty="0"/>
              <a:t>The </a:t>
            </a:r>
            <a:r>
              <a:rPr lang="en-GB" b="1" dirty="0"/>
              <a:t>managing authority (in our Case Mental Health Trust) </a:t>
            </a:r>
            <a:r>
              <a:rPr lang="en-GB" dirty="0"/>
              <a:t>must fill out a form requesting a standard authorisation. This is sent to the supervisory body which has to decide within 21 days whether the person can be deprived of their liberty.</a:t>
            </a:r>
          </a:p>
          <a:p>
            <a:endParaRPr lang="en-GB" dirty="0"/>
          </a:p>
          <a:p>
            <a:r>
              <a:rPr lang="en-GB" b="1" dirty="0"/>
              <a:t>Next slide</a:t>
            </a:r>
            <a:r>
              <a:rPr lang="en-GB" b="0" dirty="0"/>
              <a:t> – 42. “What to do in Practice”</a:t>
            </a:r>
            <a:endParaRPr lang="en-GB" b="1"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E07BD-C229-4BD9-A7EF-8FA538063A8D}"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4856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7 click reveals</a:t>
            </a:r>
          </a:p>
          <a:p>
            <a:r>
              <a:rPr lang="en-GB" b="0" dirty="0"/>
              <a:t>An assessment must be undertaken in 21 days. Urgent Authorisations must take 7 days, and can be extended only once for another 7 days.</a:t>
            </a:r>
          </a:p>
          <a:p>
            <a:r>
              <a:rPr lang="en-GB" b="0" dirty="0"/>
              <a:t>They must include two assessors – One must be a Best Interests Assessor (BIA</a:t>
            </a:r>
            <a:r>
              <a:rPr lang="en-GB" b="0"/>
              <a:t>) and one </a:t>
            </a:r>
            <a:r>
              <a:rPr lang="en-GB" b="0" dirty="0"/>
              <a:t>of whom must be a Doctor</a:t>
            </a:r>
          </a:p>
          <a:p>
            <a:endParaRPr lang="en-GB" b="0" dirty="0"/>
          </a:p>
          <a:p>
            <a:r>
              <a:rPr lang="en-GB" b="1" dirty="0"/>
              <a:t>Next slide</a:t>
            </a:r>
            <a:r>
              <a:rPr lang="en-GB" b="0" baseline="0" dirty="0"/>
              <a:t> – 43. Examples of Deprivation of Liberty. </a:t>
            </a:r>
            <a:r>
              <a:rPr lang="en-GB" b="1" baseline="0" dirty="0"/>
              <a:t>Call out/chat. </a:t>
            </a:r>
            <a:r>
              <a:rPr lang="en-GB" b="0" baseline="0" dirty="0"/>
              <a:t> 8 examples animation </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6778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8 click reveals</a:t>
            </a:r>
          </a:p>
          <a:p>
            <a:r>
              <a:rPr lang="en-GB" b="0" dirty="0"/>
              <a:t>Ask for examples of potential deprivation of liberty cases</a:t>
            </a:r>
          </a:p>
          <a:p>
            <a:endParaRPr lang="en-GB" b="0" dirty="0"/>
          </a:p>
          <a:p>
            <a:r>
              <a:rPr lang="en-GB" b="0" dirty="0"/>
              <a:t>E.G old asylums using meds to keep people under control- “Largactil (Chlorpromazine) Shuffle”?</a:t>
            </a:r>
          </a:p>
          <a:p>
            <a:r>
              <a:rPr lang="en-GB" b="0" dirty="0"/>
              <a:t>Using bed rails to keep someone safe from wandering at night – perhaps better to place motion mats under bed, put near staff station etc?</a:t>
            </a:r>
          </a:p>
          <a:p>
            <a:r>
              <a:rPr lang="en-GB" b="0" dirty="0"/>
              <a:t>Locked doors are not necessarily keeping people in (DoLS) but also as security to keep safe. As long as someone can leave then ‘locked’ door may not be an issue!</a:t>
            </a:r>
          </a:p>
          <a:p>
            <a:r>
              <a:rPr lang="en-GB" b="0" dirty="0"/>
              <a:t>Social contact- can include Friday prayers at Mosque, Saturday Synagogue, Sunday Chapel etc. </a:t>
            </a:r>
          </a:p>
          <a:p>
            <a:endParaRPr lang="en-GB" b="1" dirty="0"/>
          </a:p>
          <a:p>
            <a:r>
              <a:rPr lang="en-GB" b="1" dirty="0"/>
              <a:t>Next slide</a:t>
            </a:r>
            <a:r>
              <a:rPr lang="en-GB" b="0" dirty="0"/>
              <a:t> – 44. “Requesting a DoLs assessment” purely for awareness for most people</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79838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Purely an example slide for information. People can click on and look at various forms</a:t>
            </a:r>
          </a:p>
          <a:p>
            <a:endParaRPr lang="en-GB" dirty="0"/>
          </a:p>
          <a:p>
            <a:r>
              <a:rPr lang="en-GB" b="1" dirty="0"/>
              <a:t>Next slide</a:t>
            </a:r>
            <a:r>
              <a:rPr lang="en-GB" b="0" dirty="0"/>
              <a:t> – 45. Eligibility for DoLs? 10 animation bullet points with questions</a:t>
            </a:r>
          </a:p>
          <a:p>
            <a:r>
              <a:rPr lang="en-GB" b="0" dirty="0"/>
              <a:t>Purely awareness slide, but you can use to look at questions.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2040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According to RCN: </a:t>
            </a:r>
          </a:p>
          <a:p>
            <a:r>
              <a:rPr lang="en-GB" b="1" dirty="0"/>
              <a:t>**Read out.</a:t>
            </a:r>
          </a:p>
          <a:p>
            <a:r>
              <a:rPr lang="en-GB" b="0" i="0" dirty="0">
                <a:solidFill>
                  <a:srgbClr val="39363C"/>
                </a:solidFill>
                <a:effectLst/>
                <a:latin typeface="PublicSans"/>
              </a:rPr>
              <a:t>One of the most important principles of safeguarding is that it is everyone’s responsibility. Health care staff frequently work with people in their moments of greatest need and can witness health and social inequalities which have a direct impact on the lives of people they care for. This intercollegiate document has been designed to guide professionals and the teams they work with to identify the competencies they need in order to support individuals to receive personalised and culturally sensitive safeguarding. It sets out minimum training requirements along with education and training principles.</a:t>
            </a:r>
          </a:p>
          <a:p>
            <a:r>
              <a:rPr lang="en-GB" dirty="0">
                <a:hlinkClick r:id="rId3"/>
              </a:rPr>
              <a:t>Adult Safeguarding: Roles and Competencies for Health Care Staff | Royal College of Nursing (rcn.org.uk)</a:t>
            </a:r>
            <a:endParaRPr lang="en-GB"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3297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10 click reveals</a:t>
            </a:r>
          </a:p>
          <a:p>
            <a:r>
              <a:rPr lang="en-GB" b="1" dirty="0"/>
              <a:t>ITU is not subject to DoLs as its “Life Saving”</a:t>
            </a:r>
          </a:p>
          <a:p>
            <a:endParaRPr lang="en-GB" b="1" dirty="0"/>
          </a:p>
          <a:p>
            <a:r>
              <a:rPr lang="en-GB" b="1" dirty="0"/>
              <a:t>Next slide</a:t>
            </a:r>
            <a:r>
              <a:rPr lang="en-GB" b="0" dirty="0"/>
              <a:t> </a:t>
            </a:r>
            <a:r>
              <a:rPr lang="en-GB" b="0"/>
              <a:t>– </a:t>
            </a:r>
            <a:r>
              <a:rPr lang="en-GB" b="0" baseline="0"/>
              <a:t>“</a:t>
            </a:r>
            <a:r>
              <a:rPr lang="en-GB" b="0" baseline="0" dirty="0"/>
              <a:t>C</a:t>
            </a:r>
            <a:r>
              <a:rPr lang="en-GB" b="0" dirty="0"/>
              <a:t>hanges to Liberty Protection Standards”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1041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10 click reveals</a:t>
            </a:r>
          </a:p>
          <a:p>
            <a:r>
              <a:rPr lang="en-GB" b="1" dirty="0"/>
              <a:t>ITU is not subject to DoLs as its “Life Saving”</a:t>
            </a:r>
          </a:p>
          <a:p>
            <a:endParaRPr lang="en-GB" b="1" dirty="0"/>
          </a:p>
          <a:p>
            <a:r>
              <a:rPr lang="en-GB" b="1" dirty="0"/>
              <a:t>Next slide</a:t>
            </a:r>
            <a:r>
              <a:rPr lang="en-GB" b="0" dirty="0"/>
              <a:t> </a:t>
            </a:r>
            <a:r>
              <a:rPr lang="en-GB" b="0"/>
              <a:t>– </a:t>
            </a:r>
            <a:r>
              <a:rPr lang="en-GB" b="0" baseline="0"/>
              <a:t>“</a:t>
            </a:r>
            <a:r>
              <a:rPr lang="en-GB" b="0" baseline="0" dirty="0"/>
              <a:t>C</a:t>
            </a:r>
            <a:r>
              <a:rPr lang="en-GB" b="0" dirty="0"/>
              <a:t>hanges to Liberty Protection Standards”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344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sz="1200" b="1" i="0" kern="1200" dirty="0">
                <a:solidFill>
                  <a:schemeClr val="tx1"/>
                </a:solidFill>
                <a:effectLst/>
                <a:latin typeface="+mn-lt"/>
                <a:ea typeface="+mn-ea"/>
                <a:cs typeface="+mn-cs"/>
              </a:rPr>
              <a:t>Why the need to change?</a:t>
            </a:r>
            <a:endParaRPr lang="en-GB" sz="1200" b="0" i="0" kern="1200" dirty="0">
              <a:solidFill>
                <a:schemeClr val="tx1"/>
              </a:solidFill>
              <a:effectLst/>
              <a:latin typeface="+mn-lt"/>
              <a:ea typeface="+mn-ea"/>
              <a:cs typeface="+mn-cs"/>
            </a:endParaRPr>
          </a:p>
          <a:p>
            <a:r>
              <a:rPr lang="en-GB" dirty="0"/>
              <a:t>Steven Neary (2010) unlawfully detained; not allowed home after respite • DOLS did not provide an effective means for his father to challenge the deprivation of liberty. • Mark Neary (father) spent a year battling the council • Hillingdon Council "tried to wear down Mr Neary's resistance“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[Not only entitled but enabled to have the lawfulness of his detention reviewed speedily by a court" (Mr. Justice Peter </a:t>
            </a:r>
            <a:r>
              <a:rPr lang="en-GB"/>
              <a:t>Jackson)] </a:t>
            </a:r>
            <a:r>
              <a:rPr lang="en-GB" sz="1200" b="1" i="0" u="sng" kern="1200">
                <a:solidFill>
                  <a:schemeClr val="tx1"/>
                </a:solidFill>
                <a:effectLst/>
                <a:latin typeface="+mn-lt"/>
                <a:ea typeface="+mn-ea"/>
                <a:cs typeface="+mn-cs"/>
                <a:hlinkClick r:id="rId3" tooltip="Opens in a new window"/>
              </a:rPr>
              <a:t>London Borough of Hillingdon v Neary</a:t>
            </a:r>
            <a:endParaRPr lang="en-GB" sz="1200" b="0" i="0" kern="120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a:p>
            <a:r>
              <a:rPr lang="en-GB" b="1" dirty="0"/>
              <a:t>House of Lords post-legislative scrutiny report (2014)</a:t>
            </a:r>
            <a:r>
              <a:rPr lang="en-GB" dirty="0"/>
              <a:t>DOLS was: • Poorly drafted, overly complex, no relationship to the language and ethos of the MCA • Not well understood; poorly implemented. • Far from being used to protect individuals and their rights, they are sometimes used to oppress... force decisions without reference to the wishes and feelings of the person concerned</a:t>
            </a:r>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Regulations</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Three of the six sets of regulations will directly relate to BIA/AMCP training, to the transitional arrangements, and to who will be able to carry out assessments.   It is anticipated that the regulations will deal with the following:</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Eligibility criteria and statutory training needed to be an Approved Mental Capacity Professional (AMCP).</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Required training for a conversion course for Best Interests Assessors (BIAs) under the Deprivation of Liberty Safeguards (DoLS) to become AMCPs under LPS.</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An explanation of which bodies will deliver the required training for the AMCP role</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Confirmation that Practicing Social workers, nurses; Speech and Language Therapists, psychologists and occupational therapists will be eligible for the AMCP role.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Transitional regulations setting out the legal framework for LPS and DoLS to run alongside each other for the first year of implementation.</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Outline of who is able to carry out assessments and determinations under LPS. </a:t>
            </a:r>
          </a:p>
          <a:p>
            <a:endParaRPr lang="en-GB" baseline="0" dirty="0"/>
          </a:p>
          <a:p>
            <a:r>
              <a:rPr lang="en-GB" b="1" baseline="0" dirty="0"/>
              <a:t>Next slide</a:t>
            </a:r>
            <a:r>
              <a:rPr lang="en-GB" b="0" baseline="0" dirty="0"/>
              <a:t> DoLs Standard application Form and DoLs sub-group doc</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9151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8 click reveals</a:t>
            </a:r>
          </a:p>
          <a:p>
            <a:endParaRPr lang="en-GB" b="1" dirty="0"/>
          </a:p>
          <a:p>
            <a:r>
              <a:rPr lang="en-GB" b="1" dirty="0"/>
              <a:t>DoLs</a:t>
            </a:r>
            <a:r>
              <a:rPr lang="en-GB" b="1" baseline="0" dirty="0"/>
              <a:t> Review. </a:t>
            </a:r>
            <a:endParaRPr lang="en-GB" b="0" dirty="0"/>
          </a:p>
          <a:p>
            <a:r>
              <a:rPr lang="en-GB" b="0" dirty="0"/>
              <a:t>Will everyone write their answers down a you go along. The use Chat button to post them.</a:t>
            </a:r>
          </a:p>
          <a:p>
            <a:endParaRPr lang="en-GB" b="0" dirty="0"/>
          </a:p>
          <a:p>
            <a:r>
              <a:rPr lang="en-GB" b="0" dirty="0"/>
              <a:t>“Coronavirus” question- its may be DoLs, but also covered by Coronavirus Act 2020</a:t>
            </a:r>
          </a:p>
          <a:p>
            <a:endParaRPr lang="en-GB" b="0" dirty="0"/>
          </a:p>
          <a:p>
            <a:r>
              <a:rPr lang="en-GB" b="1" dirty="0"/>
              <a:t>Next slide</a:t>
            </a:r>
            <a:r>
              <a:rPr lang="en-GB" b="0" dirty="0"/>
              <a:t> – 48. Dinner Break</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9099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8 click reveals</a:t>
            </a:r>
          </a:p>
          <a:p>
            <a:endParaRPr lang="en-GB" b="1" dirty="0"/>
          </a:p>
          <a:p>
            <a:r>
              <a:rPr lang="en-GB" b="1" dirty="0"/>
              <a:t>DoLs</a:t>
            </a:r>
            <a:r>
              <a:rPr lang="en-GB" b="1" baseline="0" dirty="0"/>
              <a:t> Review. </a:t>
            </a:r>
            <a:endParaRPr lang="en-GB" b="0" dirty="0"/>
          </a:p>
          <a:p>
            <a:r>
              <a:rPr lang="en-GB" b="0" dirty="0"/>
              <a:t>Will everyone write their answers down a you go along. The use Chat button to post them.</a:t>
            </a:r>
          </a:p>
          <a:p>
            <a:endParaRPr lang="en-GB" b="0" dirty="0"/>
          </a:p>
          <a:p>
            <a:r>
              <a:rPr lang="en-GB" b="0" dirty="0"/>
              <a:t>“Coronavirus” question- its may be DoLs, but also covered by Coronavirus Act 2020</a:t>
            </a:r>
          </a:p>
          <a:p>
            <a:endParaRPr lang="en-GB" b="0" dirty="0"/>
          </a:p>
          <a:p>
            <a:r>
              <a:rPr lang="en-GB" b="1" dirty="0"/>
              <a:t>Next slide</a:t>
            </a:r>
            <a:r>
              <a:rPr lang="en-GB" b="0" dirty="0"/>
              <a:t> – 48. Dinner Break</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0328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Next slide </a:t>
            </a:r>
            <a:r>
              <a:rPr lang="en-GB" b="0" dirty="0"/>
              <a:t>– 49. Cuckooing video and </a:t>
            </a:r>
            <a:r>
              <a:rPr lang="en-GB" b="1" dirty="0"/>
              <a:t>5 click reveals first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53839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a:t>Cuckooing 4 click reveals</a:t>
            </a:r>
            <a:r>
              <a:rPr lang="en-GB" b="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GB" b="0" dirty="0"/>
              <a:t>Question -  Which is the most common form of cuckooing? (5</a:t>
            </a:r>
            <a:r>
              <a:rPr lang="en-GB" b="0" baseline="30000" dirty="0"/>
              <a:t>th</a:t>
            </a:r>
            <a:r>
              <a:rPr lang="en-GB" b="0" dirty="0"/>
              <a:t> reveal) </a:t>
            </a: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Next slide </a:t>
            </a:r>
            <a:r>
              <a:rPr lang="en-GB" b="0" dirty="0"/>
              <a:t>– 50. Review of You</a:t>
            </a:r>
            <a:r>
              <a:rPr lang="en-GB" b="0" baseline="0" dirty="0"/>
              <a:t> Tube clip  “Thinking about the big picture” </a:t>
            </a:r>
            <a:r>
              <a:rPr lang="en-GB" b="1" baseline="0" dirty="0"/>
              <a:t>Check volume</a:t>
            </a:r>
            <a:endParaRPr lang="en-GB" b="1" dirty="0"/>
          </a:p>
          <a:p>
            <a:r>
              <a:rPr lang="en-GB" dirty="0"/>
              <a:t>6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31252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p:txBody>
          <a:bodyPr>
            <a:normAutofit/>
          </a:bodyPr>
          <a:lstStyle/>
          <a:p>
            <a:pPr>
              <a:defRPr/>
            </a:pPr>
            <a:r>
              <a:rPr lang="en-GB" altLang="en-US" b="1" dirty="0">
                <a:latin typeface="Arial" pitchFamily="34" charset="0"/>
              </a:rPr>
              <a:t>4 click reveals</a:t>
            </a:r>
          </a:p>
          <a:p>
            <a:r>
              <a:rPr lang="en-GB" b="0" dirty="0"/>
              <a:t>Depending on numbers, Either 3 groups- Or 4 groups – Allocate the teams into professional groups to provide</a:t>
            </a:r>
            <a:r>
              <a:rPr lang="en-GB" b="1" dirty="0"/>
              <a:t> empathy and reflection of referral process. Use:</a:t>
            </a:r>
          </a:p>
          <a:p>
            <a:r>
              <a:rPr lang="en-GB" b="0" dirty="0"/>
              <a:t>Housing; Social care; Police/Emergency Services; Substance misuse team; </a:t>
            </a:r>
          </a:p>
          <a:p>
            <a:endParaRPr lang="en-GB" b="0" dirty="0"/>
          </a:p>
          <a:p>
            <a:r>
              <a:rPr lang="en-GB" b="0" dirty="0"/>
              <a:t>Using your assigned profession think about how you would work to find out the information needed. Then identify your responses for Marc at time of first identifying he is in need (at point before we know Police and Monica got involved)</a:t>
            </a:r>
          </a:p>
          <a:p>
            <a:endParaRPr lang="en-GB"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altLang="en-US" b="1" dirty="0">
                <a:latin typeface="Arial" pitchFamily="34" charset="0"/>
              </a:rPr>
              <a:t>1) MSP –What does Marc want; 2) Am I safe there; 3) who else knows (Best Practice is that we should already have a great deal on information on the person already by the referral/allocation process, so there should not (Optimistic?) be too many surprises?)</a:t>
            </a:r>
          </a:p>
          <a:p>
            <a:pPr>
              <a:defRPr/>
            </a:pPr>
            <a:endParaRPr lang="en-GB" altLang="en-US" dirty="0">
              <a:latin typeface="Arial" pitchFamily="34" charset="0"/>
            </a:endParaRPr>
          </a:p>
          <a:p>
            <a:pPr marL="0" indent="0">
              <a:buFont typeface="+mj-lt"/>
              <a:buNone/>
              <a:defRPr/>
            </a:pPr>
            <a:endParaRPr lang="en-GB" altLang="en-US" b="1" dirty="0">
              <a:latin typeface="Arial" pitchFamily="34" charset="0"/>
            </a:endParaRPr>
          </a:p>
          <a:p>
            <a:pPr>
              <a:defRPr/>
            </a:pPr>
            <a:endParaRPr lang="en-GB" altLang="en-US" dirty="0">
              <a:latin typeface="Arial" pitchFamily="34" charset="0"/>
            </a:endParaRPr>
          </a:p>
        </p:txBody>
      </p:sp>
      <p:sp>
        <p:nvSpPr>
          <p:cNvPr id="40964"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itchFamily="34" charset="0"/>
              </a:defRPr>
            </a:lvl1pPr>
            <a:lvl2pPr marL="742950" indent="-285750">
              <a:spcBef>
                <a:spcPct val="30000"/>
              </a:spcBef>
              <a:defRPr sz="1200">
                <a:solidFill>
                  <a:schemeClr val="tx1"/>
                </a:solidFill>
                <a:latin typeface="Arial" pitchFamily="34" charset="0"/>
              </a:defRPr>
            </a:lvl2pPr>
            <a:lvl3pPr marL="1143000" indent="-228600">
              <a:spcBef>
                <a:spcPct val="30000"/>
              </a:spcBef>
              <a:defRPr sz="1200">
                <a:solidFill>
                  <a:schemeClr val="tx1"/>
                </a:solidFill>
                <a:latin typeface="Arial" pitchFamily="34" charset="0"/>
              </a:defRPr>
            </a:lvl3pPr>
            <a:lvl4pPr marL="1600200" indent="-228600">
              <a:spcBef>
                <a:spcPct val="30000"/>
              </a:spcBef>
              <a:defRPr sz="1200">
                <a:solidFill>
                  <a:schemeClr val="tx1"/>
                </a:solidFill>
                <a:latin typeface="Arial" pitchFamily="34" charset="0"/>
              </a:defRPr>
            </a:lvl4pPr>
            <a:lvl5pPr marL="2057400" indent="-22860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A58DB66-A8D7-4E9A-809D-2D97A6B82C7D}" type="slidenum">
              <a:rPr kumimoji="0" lang="en-GB" altLang="en-US"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57</a:t>
            </a:fld>
            <a:endParaRPr kumimoji="0" lang="en-GB" alt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9 click reveals</a:t>
            </a:r>
          </a:p>
          <a:p>
            <a:r>
              <a:rPr lang="en-GB" b="1" dirty="0"/>
              <a:t>NB Only go around the table if there is time.</a:t>
            </a:r>
          </a:p>
          <a:p>
            <a:r>
              <a:rPr lang="en-GB" dirty="0"/>
              <a:t>Think about what and how you would contribute to, as the organisations</a:t>
            </a:r>
            <a:r>
              <a:rPr lang="en-GB" baseline="0" dirty="0"/>
              <a:t> in the example Team.</a:t>
            </a:r>
          </a:p>
          <a:p>
            <a:r>
              <a:rPr lang="en-GB" baseline="0" dirty="0"/>
              <a:t>What about the RSPCA referral?</a:t>
            </a:r>
          </a:p>
          <a:p>
            <a:r>
              <a:rPr lang="en-GB" b="1" baseline="0" dirty="0"/>
              <a:t>Next Slide</a:t>
            </a:r>
            <a:r>
              <a:rPr lang="en-GB" b="0" baseline="0" dirty="0"/>
              <a:t> – Feedback. </a:t>
            </a:r>
          </a:p>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699EA-4099-7140-9A68-260C12E8C2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81378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Feedback- </a:t>
            </a:r>
            <a:r>
              <a:rPr lang="en-GB" b="0" dirty="0"/>
              <a:t>does this meet eligibility criteria for Safeguarding Referral (S.42 Care Act)?</a:t>
            </a:r>
          </a:p>
          <a:p>
            <a:endParaRPr lang="en-GB" b="1" dirty="0"/>
          </a:p>
          <a:p>
            <a:r>
              <a:rPr lang="en-GB" b="1" dirty="0"/>
              <a:t>Next slide </a:t>
            </a:r>
            <a:r>
              <a:rPr lang="en-GB" b="0" dirty="0"/>
              <a:t> 55. Common threads; belonging; grooming.</a:t>
            </a:r>
          </a:p>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878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400" b="1" u="none" dirty="0">
              <a:hlinkClick r:id="rId3"/>
            </a:endParaRPr>
          </a:p>
          <a:p>
            <a:r>
              <a:rPr lang="en-GB" dirty="0">
                <a:hlinkClick r:id="rId3"/>
              </a:rPr>
              <a:t>https://youtu.be/rvEfpl-rm0k</a:t>
            </a:r>
            <a:endParaRPr lang="en-GB" dirty="0"/>
          </a:p>
          <a:p>
            <a:r>
              <a:rPr lang="en-GB" b="1" dirty="0"/>
              <a:t> 09.40 </a:t>
            </a:r>
            <a:r>
              <a:rPr lang="en-GB" dirty="0"/>
              <a:t>You Tube clip from Derbyshire </a:t>
            </a:r>
            <a:r>
              <a:rPr lang="en-GB" b="1" dirty="0"/>
              <a:t>3 ½ mins</a:t>
            </a:r>
          </a:p>
          <a:p>
            <a:endParaRPr lang="en-GB" dirty="0"/>
          </a:p>
          <a:p>
            <a:r>
              <a:rPr lang="en-GB" b="1" dirty="0"/>
              <a:t>Next slide</a:t>
            </a:r>
            <a:r>
              <a:rPr lang="en-GB" b="0" dirty="0"/>
              <a:t>  7.</a:t>
            </a:r>
            <a:r>
              <a:rPr lang="en-GB" b="0" baseline="0" dirty="0"/>
              <a:t> S</a:t>
            </a:r>
            <a:r>
              <a:rPr lang="en-GB" b="0" dirty="0"/>
              <a:t>ix key principles of Safeguarding</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76844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4 click reveals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2">
                    <a:lumMod val="50000"/>
                  </a:schemeClr>
                </a:solidFill>
                <a:cs typeface="Arial" panose="020B0604020202020204" pitchFamily="34" charset="0"/>
              </a:rPr>
              <a:t>+ve: </a:t>
            </a:r>
            <a:r>
              <a:rPr lang="en-GB" sz="1200" dirty="0">
                <a:solidFill>
                  <a:schemeClr val="tx2">
                    <a:lumMod val="50000"/>
                  </a:schemeClr>
                </a:solidFill>
                <a:cs typeface="Arial" panose="020B0604020202020204" pitchFamily="34" charset="0"/>
              </a:rPr>
              <a:t>Giving attention, superficial charm, flattery, giving gifts, giving money, love bombing, ingratiation, superficial sympathy, smiling, seduction, praise, befriending,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2">
                    <a:lumMod val="50000"/>
                  </a:schemeClr>
                </a:solidFill>
                <a:cs typeface="Arial" panose="020B0604020202020204" pitchFamily="34" charset="0"/>
              </a:rPr>
              <a:t>-ve: </a:t>
            </a:r>
            <a:r>
              <a:rPr lang="en-GB" sz="1200" b="0" dirty="0">
                <a:solidFill>
                  <a:schemeClr val="tx2">
                    <a:lumMod val="50000"/>
                  </a:schemeClr>
                </a:solidFill>
                <a:cs typeface="Arial" panose="020B0604020202020204" pitchFamily="34" charset="0"/>
              </a:rPr>
              <a:t>Threat of removing drugs </a:t>
            </a:r>
            <a:r>
              <a:rPr lang="en-GB" sz="1200" b="0" dirty="0" err="1">
                <a:solidFill>
                  <a:schemeClr val="tx2">
                    <a:lumMod val="50000"/>
                  </a:schemeClr>
                </a:solidFill>
                <a:cs typeface="Arial" panose="020B0604020202020204" pitchFamily="34" charset="0"/>
              </a:rPr>
              <a:t>provided</a:t>
            </a:r>
            <a:r>
              <a:rPr lang="en-GB" sz="1200" dirty="0" err="1">
                <a:solidFill>
                  <a:schemeClr val="tx2">
                    <a:lumMod val="50000"/>
                  </a:schemeClr>
                </a:solidFill>
                <a:cs typeface="Arial" panose="020B0604020202020204" pitchFamily="34" charset="0"/>
              </a:rPr>
              <a:t>Anger</a:t>
            </a:r>
            <a:r>
              <a:rPr lang="en-GB" sz="1200" dirty="0">
                <a:solidFill>
                  <a:schemeClr val="tx2">
                    <a:lumMod val="50000"/>
                  </a:schemeClr>
                </a:solidFill>
                <a:cs typeface="Arial" panose="020B0604020202020204" pitchFamily="34" charset="0"/>
              </a:rPr>
              <a:t>, character assassination, crying, emotional blackmail, fear mongering, frowning, glaring, guilt trips, inattention, intimidation, nit-picking criticism, blanking/silent treatment, victim blaming, threats, yelling,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2">
                    <a:lumMod val="50000"/>
                  </a:schemeClr>
                </a:solidFill>
                <a:cs typeface="Arial" panose="020B0604020202020204" pitchFamily="34" charset="0"/>
              </a:rPr>
              <a:t>Other:</a:t>
            </a:r>
            <a:r>
              <a:rPr lang="en-GB" sz="1200" b="0" dirty="0">
                <a:solidFill>
                  <a:schemeClr val="tx2">
                    <a:lumMod val="50000"/>
                  </a:schemeClr>
                </a:solidFill>
                <a:cs typeface="Arial" panose="020B0604020202020204" pitchFamily="34" charset="0"/>
              </a:rPr>
              <a:t> </a:t>
            </a:r>
            <a:r>
              <a:rPr lang="en-GB" sz="1200" dirty="0">
                <a:solidFill>
                  <a:schemeClr val="tx2">
                    <a:lumMod val="50000"/>
                  </a:schemeClr>
                </a:solidFill>
                <a:cs typeface="Arial" panose="020B0604020202020204" pitchFamily="34" charset="0"/>
              </a:rPr>
              <a:t>Bait and switch, deception, denial, deprogramming, distortion, diversion, exaggeration, gas lighting, good cop/bad cop, indoctrination, minimisation, rationalisation,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chemeClr val="tx2">
                  <a:lumMod val="50000"/>
                </a:schemeClr>
              </a:solidFill>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2">
                    <a:lumMod val="50000"/>
                  </a:schemeClr>
                </a:solidFill>
                <a:cs typeface="Arial" panose="020B0604020202020204" pitchFamily="34" charset="0"/>
              </a:rPr>
              <a:t>We are ALL susceptible to being groomed.</a:t>
            </a:r>
          </a:p>
          <a:p>
            <a:endParaRPr lang="en-GB" b="1" dirty="0"/>
          </a:p>
          <a:p>
            <a:endParaRPr lang="en-GB" b="1" dirty="0"/>
          </a:p>
          <a:p>
            <a:r>
              <a:rPr lang="en-GB" b="1" dirty="0"/>
              <a:t>Next slide</a:t>
            </a:r>
            <a:r>
              <a:rPr lang="en-GB" b="0" dirty="0"/>
              <a:t> – 56. Advise everyone the next subject may be very personally</a:t>
            </a:r>
            <a:r>
              <a:rPr lang="en-GB" b="0" baseline="0" dirty="0"/>
              <a:t> challenging - </a:t>
            </a:r>
            <a:r>
              <a:rPr lang="en-GB" b="0" dirty="0"/>
              <a:t>Domestic Abuse introduction</a:t>
            </a:r>
            <a:r>
              <a:rPr lang="en-GB" b="0" baseline="0" dirty="0"/>
              <a:t> You Tube video. 6.5mins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91187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a:t>  </a:t>
            </a:r>
            <a:r>
              <a:rPr lang="en-GB" b="1" dirty="0"/>
              <a:t>Short Break option- couple of mins</a:t>
            </a:r>
            <a:endParaRPr lang="en-GB" b="1" baseline="0" dirty="0"/>
          </a:p>
          <a:p>
            <a:r>
              <a:rPr lang="en-GB" b="1" baseline="0" dirty="0"/>
              <a:t>Next slide</a:t>
            </a:r>
            <a:r>
              <a:rPr lang="en-GB" baseline="0" dirty="0"/>
              <a:t>. Domestic Abuse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6871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Domestic Abuse Act 2020.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Links with The Serious Crime Act 2015 (S.76) and Clause 2 of DAA 2020</a:t>
            </a:r>
            <a:endParaRPr lang="en-GB" sz="800" b="1" dirty="0"/>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Domestic abuse is a cruel and complex crime that can affect anyone, leaving physical and emotional scars that can last a lifetime. While there has been a welcome gradual fall in the incidence of domestic abuse in recent years, there are still some 2.4 million victims a year (aged 16 to 74), the majority of whom are women. Far too many individuals have their lives destroyed by abuse. We need to build a society that has zero tolerance towards domestic abuse and actively empowers victims, communities and professionals to confront and challenge it and to provide victims with the support they deserve.</a:t>
            </a:r>
            <a:endParaRPr lang="en-GB" dirty="0"/>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New Clause 15, tabled by Baroness Armstrong of Hill Top and Baroness Burt of Solihull, on duties of public authorities in relation to training.</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Tackling domestic abuse is everybody’s business. Raising awareness of domestic abuse and educating people about how to identify the signs of domestic abuse and provide support and guidance, is crucial to help prevent it from occurring in the first place. Training frontline professionals in all industries is an important part of tackling domestic abuse and promoting wider societal change. Any additional investment from the Government in domestic abuse training would be welcome.</a:t>
            </a:r>
          </a:p>
          <a:p>
            <a:endParaRPr lang="en-GB" sz="1200" b="0" i="0" kern="1200" dirty="0">
              <a:solidFill>
                <a:schemeClr val="tx1"/>
              </a:solidFill>
              <a:effectLst/>
              <a:latin typeface="+mn-lt"/>
              <a:ea typeface="+mn-ea"/>
              <a:cs typeface="+mn-cs"/>
            </a:endParaRPr>
          </a:p>
          <a:p>
            <a:r>
              <a:rPr lang="en-GB" b="1" dirty="0"/>
              <a:t>Next</a:t>
            </a:r>
            <a:r>
              <a:rPr lang="en-GB" b="1" baseline="0" dirty="0"/>
              <a:t> slide</a:t>
            </a:r>
            <a:r>
              <a:rPr lang="en-GB" b="0" baseline="0" dirty="0"/>
              <a:t> – Domestic Abuse Act 2020: definitions covered</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46936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Domestic Abuse Act - enacted April 2021.</a:t>
            </a:r>
          </a:p>
          <a:p>
            <a:r>
              <a:rPr lang="en-GB" b="0" baseline="0" dirty="0"/>
              <a:t>New definitions </a:t>
            </a:r>
          </a:p>
          <a:p>
            <a:r>
              <a:rPr lang="en-GB" sz="1200" b="1" dirty="0"/>
              <a:t>Read out  - “</a:t>
            </a:r>
            <a:r>
              <a:rPr lang="en-GB" sz="1200" dirty="0"/>
              <a:t>The Domestic Abuse Act 2021 also recognises the devastating impact that domestic abuse can have on children exposed to it in their own home. A child who sees or hears, or experiences the effects of, domestic abuse and is related to the person being abused or the perpetrator is also to be regarded as a victim of domestic abuse”. </a:t>
            </a:r>
            <a:endParaRPr lang="en-GB" b="0" baseline="0" dirty="0"/>
          </a:p>
          <a:p>
            <a:endParaRPr lang="en-GB" b="0" baseline="0" dirty="0"/>
          </a:p>
          <a:p>
            <a:r>
              <a:rPr lang="en-GB" b="0" baseline="0" dirty="0"/>
              <a:t>Under the new Act, councils must conduct a local Needs Assessment to determine the level of need for support for those affected by domestic abuse.</a:t>
            </a:r>
          </a:p>
          <a:p>
            <a:r>
              <a:rPr lang="en-GB" b="0" baseline="0" dirty="0"/>
              <a:t>Derby City Council survey (in partnership with Derbyshire). Closing date 17</a:t>
            </a:r>
            <a:r>
              <a:rPr lang="en-GB" b="0" baseline="30000" dirty="0"/>
              <a:t>th</a:t>
            </a:r>
            <a:r>
              <a:rPr lang="en-GB" b="0" baseline="0" dirty="0"/>
              <a:t> May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u="sng" kern="1200" dirty="0">
                <a:solidFill>
                  <a:schemeClr val="tx1"/>
                </a:solidFill>
                <a:effectLst/>
                <a:latin typeface="+mn-lt"/>
                <a:ea typeface="+mn-ea"/>
                <a:cs typeface="+mn-cs"/>
                <a:hlinkClick r:id="rId3"/>
              </a:rPr>
              <a:t>https://derbycitycouncil.researchfeedback.net/s.asp?k=161781492497</a:t>
            </a:r>
            <a:endParaRPr lang="en-GB" sz="1200" kern="1200" dirty="0">
              <a:solidFill>
                <a:schemeClr val="tx1"/>
              </a:solidFill>
              <a:effectLst/>
              <a:latin typeface="+mn-lt"/>
              <a:ea typeface="+mn-ea"/>
              <a:cs typeface="+mn-cs"/>
            </a:endParaRPr>
          </a:p>
          <a:p>
            <a:endParaRPr lang="en-GB" b="1" dirty="0"/>
          </a:p>
          <a:p>
            <a:r>
              <a:rPr lang="en-GB" b="1" dirty="0"/>
              <a:t>Next slide</a:t>
            </a:r>
            <a:r>
              <a:rPr lang="en-GB" b="0" dirty="0"/>
              <a:t> – </a:t>
            </a:r>
            <a:r>
              <a:rPr lang="en-GB" dirty="0"/>
              <a:t>Key Factors- get people to call out/use chat</a:t>
            </a:r>
            <a:r>
              <a:rPr lang="en-GB" baseline="0" dirty="0"/>
              <a:t> what they differentiate between “</a:t>
            </a:r>
            <a:r>
              <a:rPr lang="en-GB" b="1" baseline="0" dirty="0"/>
              <a:t>Controlling</a:t>
            </a:r>
            <a:r>
              <a:rPr lang="en-GB" b="0" baseline="0" dirty="0"/>
              <a:t>” and </a:t>
            </a:r>
            <a:r>
              <a:rPr lang="en-GB" b="1" baseline="0" dirty="0"/>
              <a:t>“Coercive”</a:t>
            </a:r>
            <a:r>
              <a:rPr lang="en-GB" b="0" baseline="0" dirty="0"/>
              <a:t> behaviour.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83599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5 click reveals</a:t>
            </a:r>
          </a:p>
          <a:p>
            <a:endParaRPr lang="en-GB" dirty="0"/>
          </a:p>
          <a:p>
            <a:r>
              <a:rPr lang="en-GB" dirty="0"/>
              <a:t>Key Factors- get people to call out/use chat</a:t>
            </a:r>
            <a:r>
              <a:rPr lang="en-GB" baseline="0" dirty="0"/>
              <a:t> what they differentiate between “</a:t>
            </a:r>
            <a:r>
              <a:rPr lang="en-GB" b="1" baseline="0" dirty="0"/>
              <a:t>Controlling</a:t>
            </a:r>
            <a:r>
              <a:rPr lang="en-GB" b="0" baseline="0" dirty="0"/>
              <a:t>” and </a:t>
            </a:r>
            <a:r>
              <a:rPr lang="en-GB" b="1" baseline="0" dirty="0"/>
              <a:t>“Coercive”</a:t>
            </a:r>
            <a:r>
              <a:rPr lang="en-GB" b="0" baseline="0" dirty="0"/>
              <a:t> behaviour.</a:t>
            </a:r>
          </a:p>
          <a:p>
            <a:endParaRPr lang="en-GB" b="0" baseline="0" dirty="0"/>
          </a:p>
          <a:p>
            <a:r>
              <a:rPr lang="en-GB" b="1" baseline="0" dirty="0"/>
              <a:t>Next slide – </a:t>
            </a:r>
            <a:r>
              <a:rPr lang="en-GB" dirty="0"/>
              <a:t>Domestic Abuse You Tube. 6.minutes. 30sec.</a:t>
            </a:r>
            <a:r>
              <a:rPr lang="en-GB" baseline="0" dirty="0"/>
              <a:t> The story of two women survivors (The Worth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Male abuse 2.minutes 37 seconds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9596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Domestic Abuse You Tube. 6.minutes. 30sec.</a:t>
            </a:r>
            <a:r>
              <a:rPr lang="en-GB" baseline="0" dirty="0"/>
              <a:t> The story of two women survivors (The Worth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Male abuse 2.minutes 37 seconds</a:t>
            </a:r>
          </a:p>
          <a:p>
            <a:endParaRPr lang="en-GB" dirty="0"/>
          </a:p>
          <a:p>
            <a:r>
              <a:rPr lang="en-GB" dirty="0"/>
              <a:t>SafeLives clip. 19 minutes. Don’t play but advise people to watch afterwards. Local to Derbyshire.</a:t>
            </a:r>
          </a:p>
          <a:p>
            <a:endParaRPr lang="en-GB" dirty="0"/>
          </a:p>
          <a:p>
            <a:r>
              <a:rPr lang="en-GB" b="1" dirty="0"/>
              <a:t>Next</a:t>
            </a:r>
            <a:r>
              <a:rPr lang="en-GB" b="1" baseline="0" dirty="0"/>
              <a:t> slide</a:t>
            </a:r>
            <a:r>
              <a:rPr lang="en-GB" b="0" baseline="0" dirty="0"/>
              <a:t> – Significant Three</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5297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5 click reveals</a:t>
            </a:r>
          </a:p>
          <a:p>
            <a:endParaRPr lang="en-GB" dirty="0"/>
          </a:p>
          <a:p>
            <a:r>
              <a:rPr lang="en-GB" dirty="0"/>
              <a:t>The Significant Three “not Toxic trio” as this can</a:t>
            </a:r>
            <a:r>
              <a:rPr lang="en-GB" baseline="0" dirty="0"/>
              <a:t> create barriers between Services and people</a:t>
            </a:r>
          </a:p>
          <a:p>
            <a:endParaRPr lang="en-GB" baseline="0" dirty="0"/>
          </a:p>
          <a:p>
            <a:r>
              <a:rPr lang="en-GB" b="1" baseline="0" dirty="0"/>
              <a:t>Next slide – </a:t>
            </a:r>
            <a:r>
              <a:rPr lang="en-GB" b="0" baseline="0" dirty="0"/>
              <a:t>Domestic abuse and You.  asking questions</a:t>
            </a:r>
            <a:endParaRPr lang="en-GB"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31703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a:t>5 click reveals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indent="0" algn="l" defTabSz="914400" rtl="0" eaLnBrk="1" fontAlgn="auto" latinLnBrk="0" hangingPunct="1">
              <a:lnSpc>
                <a:spcPct val="100000"/>
              </a:lnSpc>
              <a:spcBef>
                <a:spcPts val="0"/>
              </a:spcBef>
              <a:spcAft>
                <a:spcPts val="0"/>
              </a:spcAft>
              <a:buClrTx/>
              <a:buSzTx/>
              <a:buFontTx/>
              <a:buNone/>
              <a:tabLst/>
              <a:defRPr/>
            </a:pPr>
            <a:r>
              <a:rPr lang="en-GB" b="0" dirty="0"/>
              <a:t>Linking current and past information with</a:t>
            </a:r>
            <a:r>
              <a:rPr lang="en-GB" b="0" baseline="0" dirty="0"/>
              <a:t> risks. “Practice Wisdom” (gut feelings + career knowledge)</a:t>
            </a:r>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a:t>DASH - Domestic Abuse, Stalking, Harassment and honour Based Violence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lvl="0"/>
            <a:r>
              <a:rPr lang="en-GB" sz="1200" b="1" u="sng" dirty="0">
                <a:solidFill>
                  <a:schemeClr val="tx1"/>
                </a:solidFill>
              </a:rPr>
              <a:t>Historical Information</a:t>
            </a:r>
          </a:p>
          <a:p>
            <a:pPr lvl="0"/>
            <a:r>
              <a:rPr lang="en-GB" sz="1200" b="0" dirty="0">
                <a:solidFill>
                  <a:schemeClr val="tx1"/>
                </a:solidFill>
              </a:rPr>
              <a:t>*Use historical information alongside current issues, to inform risk assessments, analysis and action plans</a:t>
            </a:r>
          </a:p>
          <a:p>
            <a:pPr lvl="0"/>
            <a:r>
              <a:rPr lang="en-GB" sz="1200" b="0" dirty="0">
                <a:solidFill>
                  <a:schemeClr val="tx1"/>
                </a:solidFill>
              </a:rPr>
              <a:t>*Family history – key indicators for vulnerability </a:t>
            </a:r>
          </a:p>
          <a:p>
            <a:pPr lvl="0"/>
            <a:r>
              <a:rPr lang="en-GB" sz="1200" b="0" dirty="0">
                <a:solidFill>
                  <a:schemeClr val="tx1"/>
                </a:solidFill>
              </a:rPr>
              <a:t>*Look at patterns of behaviour</a:t>
            </a:r>
          </a:p>
          <a:p>
            <a:pPr lvl="0"/>
            <a:r>
              <a:rPr lang="en-GB" sz="1200" b="0" dirty="0">
                <a:solidFill>
                  <a:schemeClr val="tx1"/>
                </a:solidFill>
              </a:rPr>
              <a:t>*Liaise with others to arrive at a full assessment of risks – including the experience of children</a:t>
            </a:r>
          </a:p>
          <a:p>
            <a:pPr lvl="0"/>
            <a:r>
              <a:rPr lang="en-GB" sz="1200" b="1" u="sng" dirty="0">
                <a:solidFill>
                  <a:schemeClr val="tx1"/>
                </a:solidFill>
              </a:rPr>
              <a:t>Information Sharing</a:t>
            </a:r>
          </a:p>
          <a:p>
            <a:pPr lvl="0"/>
            <a:r>
              <a:rPr lang="en-GB" sz="1200" b="0" dirty="0">
                <a:solidFill>
                  <a:schemeClr val="tx1"/>
                </a:solidFill>
              </a:rPr>
              <a:t>*Work closely with other agencies in information sharing so the true nature of risk can be identified, including any escalation</a:t>
            </a:r>
          </a:p>
          <a:p>
            <a:pPr lvl="0"/>
            <a:r>
              <a:rPr lang="en-GB" sz="1200" b="0" dirty="0">
                <a:solidFill>
                  <a:schemeClr val="tx1"/>
                </a:solidFill>
              </a:rPr>
              <a:t>*Identify domestic abuse victims and perpetrators within MARAC</a:t>
            </a:r>
          </a:p>
          <a:p>
            <a:pPr lvl="0"/>
            <a:r>
              <a:rPr lang="en-GB" sz="1200" b="0" dirty="0">
                <a:solidFill>
                  <a:schemeClr val="tx1"/>
                </a:solidFill>
              </a:rPr>
              <a:t>*Have a broader view of the partners we share information with, have they had involvement with victim, perpetrator or family?</a:t>
            </a:r>
          </a:p>
          <a:p>
            <a:pPr lvl="0"/>
            <a:r>
              <a:rPr lang="en-GB" sz="1200" b="1" dirty="0">
                <a:solidFill>
                  <a:schemeClr val="tx1"/>
                </a:solidFill>
              </a:rPr>
              <a:t>Next slide</a:t>
            </a:r>
            <a:r>
              <a:rPr lang="en-GB" sz="1200" b="0" dirty="0">
                <a:solidFill>
                  <a:schemeClr val="tx1"/>
                </a:solidFill>
              </a:rPr>
              <a:t> 62 Domestic abuse responses</a:t>
            </a:r>
            <a:endParaRPr lang="en-GB" sz="1200" b="1"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Next slide </a:t>
            </a:r>
            <a:r>
              <a:rPr lang="en-GB" b="0" dirty="0"/>
              <a:t> Helping survivors</a:t>
            </a:r>
            <a:endParaRPr lang="en-GB" b="1"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9437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7 click reveals</a:t>
            </a:r>
          </a:p>
          <a:p>
            <a:endParaRPr lang="en-GB" b="1" dirty="0"/>
          </a:p>
          <a:p>
            <a:r>
              <a:rPr lang="en-GB" b="1" dirty="0"/>
              <a:t>IDVA- Independent Domestic</a:t>
            </a:r>
            <a:r>
              <a:rPr lang="en-GB" b="1" baseline="0" dirty="0"/>
              <a:t> Violence Advocate</a:t>
            </a:r>
            <a:r>
              <a:rPr lang="en-GB" baseline="0" dirty="0"/>
              <a:t>. (They are not counsellors) – Me to put some info in here.</a:t>
            </a:r>
          </a:p>
          <a:p>
            <a:r>
              <a:rPr lang="en-GB" b="1" baseline="0" dirty="0"/>
              <a:t>Also</a:t>
            </a:r>
            <a:r>
              <a:rPr lang="en-GB" b="0" baseline="0" dirty="0"/>
              <a:t> N.B. “Silver spoon” (for X-ray machine) – in cases of Forced Marriage</a:t>
            </a:r>
            <a:endParaRPr lang="en-GB" b="1" baseline="0" dirty="0"/>
          </a:p>
          <a:p>
            <a:endParaRPr lang="en-GB" baseline="0" dirty="0"/>
          </a:p>
          <a:p>
            <a:r>
              <a:rPr lang="en-GB" b="1" baseline="0" dirty="0"/>
              <a:t>Next slide</a:t>
            </a:r>
            <a:r>
              <a:rPr lang="en-GB" b="0" baseline="0" dirty="0"/>
              <a:t> – DA responses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04084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Dash – Domestic Abuse, Stalking,</a:t>
            </a:r>
            <a:r>
              <a:rPr lang="en-GB" baseline="0" dirty="0"/>
              <a:t> Harassment and Honour Based Violence. Risk Identification, Assessment and Management Model. </a:t>
            </a:r>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DASH risk assessment</a:t>
            </a:r>
            <a:r>
              <a:rPr lang="en-GB" sz="1200" b="0" i="0" kern="1200" dirty="0">
                <a:solidFill>
                  <a:schemeClr val="tx1"/>
                </a:solidFill>
                <a:effectLst/>
                <a:latin typeface="+mn-lt"/>
                <a:ea typeface="+mn-ea"/>
                <a:cs typeface="+mn-cs"/>
              </a:rPr>
              <a:t> tool has been developed by ACPO, Laura Richards, in conjunction with CAADA (Coordinated Action against Domestic Abuse) to create a common tool for both police and non-police agencies when identifying and </a:t>
            </a:r>
            <a:r>
              <a:rPr lang="en-GB" sz="1200" b="1" i="0" kern="1200" dirty="0">
                <a:solidFill>
                  <a:schemeClr val="tx1"/>
                </a:solidFill>
                <a:effectLst/>
                <a:latin typeface="+mn-lt"/>
                <a:ea typeface="+mn-ea"/>
                <a:cs typeface="+mn-cs"/>
              </a:rPr>
              <a:t>assessing</a:t>
            </a:r>
            <a:r>
              <a:rPr lang="en-GB" sz="1200" b="0" i="0" kern="1200" dirty="0">
                <a:solidFill>
                  <a:schemeClr val="tx1"/>
                </a:solidFill>
                <a:effectLst/>
                <a:latin typeface="+mn-lt"/>
                <a:ea typeface="+mn-ea"/>
                <a:cs typeface="+mn-cs"/>
              </a:rPr>
              <a:t> victims of domestic abuse, stalking and harassment and honour based violence.</a:t>
            </a:r>
            <a:endParaRPr lang="en-GB" dirty="0"/>
          </a:p>
          <a:p>
            <a:r>
              <a:rPr lang="en-GB" b="1" dirty="0"/>
              <a:t>Next slide</a:t>
            </a:r>
            <a:r>
              <a:rPr lang="en-GB" b="0" dirty="0"/>
              <a:t> –  Domestic</a:t>
            </a:r>
            <a:r>
              <a:rPr lang="en-GB" b="0" baseline="0" dirty="0"/>
              <a:t> abuse Contacts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2326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6 click reveals</a:t>
            </a:r>
          </a:p>
          <a:p>
            <a:endParaRPr lang="en-GB" dirty="0"/>
          </a:p>
          <a:p>
            <a:r>
              <a:rPr lang="en-GB" dirty="0"/>
              <a:t>Key Definitions:</a:t>
            </a:r>
          </a:p>
          <a:p>
            <a:r>
              <a:rPr lang="en-GB" dirty="0"/>
              <a:t>Ensure everyone knows this and advise they keep this on radar for the day as it is relevant to everything</a:t>
            </a:r>
          </a:p>
          <a:p>
            <a:r>
              <a:rPr lang="en-GB" b="1" dirty="0"/>
              <a:t>Next slide</a:t>
            </a:r>
            <a:r>
              <a:rPr lang="en-GB" b="0" dirty="0"/>
              <a:t> – </a:t>
            </a:r>
            <a:r>
              <a:rPr lang="en-GB" b="0" baseline="0" dirty="0"/>
              <a:t> </a:t>
            </a:r>
            <a:r>
              <a:rPr lang="en-GB" b="0" dirty="0"/>
              <a:t>Types of Abuse </a:t>
            </a:r>
            <a:r>
              <a:rPr lang="en-GB" b="1" dirty="0"/>
              <a:t>20 reveal bullet points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3359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GB" b="1" dirty="0"/>
              <a:t>12 click reveals</a:t>
            </a:r>
          </a:p>
          <a:p>
            <a:pPr marL="0" indent="0" fontAlgn="base">
              <a:buNone/>
            </a:pPr>
            <a:r>
              <a:rPr lang="en-GB" sz="1200" b="1" dirty="0">
                <a:solidFill>
                  <a:schemeClr val="tx2">
                    <a:lumMod val="50000"/>
                  </a:schemeClr>
                </a:solidFill>
              </a:rPr>
              <a:t>Hadhari Nari Women’s Project </a:t>
            </a:r>
            <a:r>
              <a:rPr lang="en-GB" sz="1200" dirty="0">
                <a:solidFill>
                  <a:schemeClr val="tx2">
                    <a:lumMod val="50000"/>
                  </a:schemeClr>
                </a:solidFill>
              </a:rPr>
              <a:t>01332 270101</a:t>
            </a:r>
          </a:p>
          <a:p>
            <a:pPr marL="0" indent="0" fontAlgn="base">
              <a:buNone/>
            </a:pPr>
            <a:r>
              <a:rPr lang="en-GB" sz="1200" dirty="0">
                <a:solidFill>
                  <a:schemeClr val="tx2">
                    <a:lumMod val="50000"/>
                  </a:schemeClr>
                </a:solidFill>
              </a:rPr>
              <a:t>36 St. James Road, Normanton, Derby</a:t>
            </a:r>
          </a:p>
          <a:p>
            <a:pPr marL="0" indent="0" fontAlgn="base">
              <a:buNone/>
            </a:pPr>
            <a:r>
              <a:rPr lang="en-GB" sz="1200" dirty="0">
                <a:solidFill>
                  <a:schemeClr val="tx2">
                    <a:lumMod val="50000"/>
                  </a:schemeClr>
                </a:solidFill>
              </a:rPr>
              <a:t>Derbyshire, DE23 8QX</a:t>
            </a:r>
          </a:p>
          <a:p>
            <a:pPr marL="0" indent="0" fontAlgn="base">
              <a:buNone/>
            </a:pPr>
            <a:r>
              <a:rPr lang="en-GB" sz="1200" dirty="0">
                <a:solidFill>
                  <a:schemeClr val="tx2">
                    <a:lumMod val="50000"/>
                  </a:schemeClr>
                </a:solidFill>
              </a:rPr>
              <a:t>Self or professional referral over the phone. For males or females of any age who are currently a victim or have been a victim of domestic violence. </a:t>
            </a:r>
            <a:r>
              <a:rPr lang="en-GB" sz="1200" b="0" i="0" kern="1200" dirty="0">
                <a:solidFill>
                  <a:schemeClr val="tx1"/>
                </a:solidFill>
                <a:effectLst/>
                <a:latin typeface="+mn-lt"/>
                <a:ea typeface="+mn-ea"/>
                <a:cs typeface="+mn-cs"/>
              </a:rPr>
              <a:t>The Hadhari Nari project consists of a women’s advice and information centre which acts as the main referral point for all women seeking refuge. It can also refer individuals to temporary secure accommodation. The advice and information centre offers counselling, support, pregnancy testing, outreach aftercare, self help group legal and health surgeries.</a:t>
            </a:r>
          </a:p>
          <a:p>
            <a:r>
              <a:rPr lang="en-GB" sz="1200" b="1" i="0" kern="1200" dirty="0">
                <a:solidFill>
                  <a:schemeClr val="tx1"/>
                </a:solidFill>
                <a:effectLst/>
                <a:latin typeface="+mn-lt"/>
                <a:ea typeface="+mn-ea"/>
                <a:cs typeface="+mn-cs"/>
              </a:rPr>
              <a:t>Refuge: </a:t>
            </a:r>
            <a:r>
              <a:rPr lang="en-GB" sz="1200" kern="1200" dirty="0">
                <a:solidFill>
                  <a:schemeClr val="tx1"/>
                </a:solidFill>
                <a:effectLst/>
                <a:latin typeface="+mn-lt"/>
                <a:ea typeface="+mn-ea"/>
                <a:cs typeface="+mn-cs"/>
              </a:rPr>
              <a:t>Refuge has launched BSL access on National DA Helpline and also Tech Abuse website for survivors/professionals to access: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a:t>
            </a:r>
            <a:r>
              <a:rPr lang="en-GB" sz="1200" b="1" dirty="0">
                <a:solidFill>
                  <a:schemeClr val="tx2">
                    <a:lumMod val="50000"/>
                  </a:schemeClr>
                </a:solidFill>
              </a:rPr>
              <a:t>Derby City Services:</a:t>
            </a:r>
            <a:r>
              <a:rPr lang="en-GB" sz="1200" dirty="0">
                <a:solidFill>
                  <a:schemeClr val="tx2">
                    <a:lumMod val="50000"/>
                  </a:schemeClr>
                </a:solidFill>
              </a:rPr>
              <a:t> Derby City Domestic Violence Service – 0800 085 3481 or secure email – </a:t>
            </a:r>
            <a:r>
              <a:rPr lang="en-GB" sz="1200" dirty="0">
                <a:solidFill>
                  <a:schemeClr val="tx2">
                    <a:lumMod val="50000"/>
                  </a:schemeClr>
                </a:solidFill>
                <a:hlinkClick r:id="rId3"/>
              </a:rPr>
              <a:t>refuge.dcdvs@refuge.cjsm.net</a:t>
            </a:r>
            <a:endParaRPr lang="en-GB" sz="1200" dirty="0">
              <a:solidFill>
                <a:schemeClr val="tx2">
                  <a:lumMod val="50000"/>
                </a:schemeClr>
              </a:solidFill>
            </a:endParaRP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4"/>
              </a:rPr>
              <a:t>http://www.refugetechsafety.org/</a:t>
            </a:r>
            <a:r>
              <a:rPr lang="en-GB" sz="1200" kern="1200" dirty="0">
                <a:solidFill>
                  <a:schemeClr val="tx1"/>
                </a:solidFill>
                <a:effectLst/>
                <a:latin typeface="+mn-lt"/>
                <a:ea typeface="+mn-ea"/>
                <a:cs typeface="+mn-cs"/>
              </a:rPr>
              <a:t> - Tech Abuse website link</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With 2 in 4 women with disabilities likely to experience domestic abuse, Refuge launches critical accessibility features on its National Domestic Abuse Helpline Website on Global Accessibility Awareness Day (GAAD)</a:t>
            </a:r>
          </a:p>
          <a:p>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With Refuge continuing to see around a 60% increase in calls and contacts logged on its Helpline services the charity has today launched an enhanced version of its NDAH website to ensure some of the most vulnerable women experiencing abuse can access support. </a:t>
            </a: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Refuge consulted with Deaf women and worked in partnership with </a:t>
            </a:r>
            <a:r>
              <a:rPr lang="en-GB" sz="1200" kern="1200" dirty="0" err="1">
                <a:solidFill>
                  <a:schemeClr val="tx1"/>
                </a:solidFill>
                <a:effectLst/>
                <a:latin typeface="+mn-lt"/>
                <a:ea typeface="+mn-ea"/>
                <a:cs typeface="+mn-cs"/>
              </a:rPr>
              <a:t>SignHealth</a:t>
            </a:r>
            <a:r>
              <a:rPr lang="en-GB" sz="1200" kern="1200" dirty="0">
                <a:solidFill>
                  <a:schemeClr val="tx1"/>
                </a:solidFill>
                <a:effectLst/>
                <a:latin typeface="+mn-lt"/>
                <a:ea typeface="+mn-ea"/>
                <a:cs typeface="+mn-cs"/>
              </a:rPr>
              <a:t>, the Deaf health charity, to launch a British Sign Language (BSL) service on </a:t>
            </a:r>
            <a:r>
              <a:rPr lang="en-GB" sz="1200" u="sng" kern="1200" dirty="0">
                <a:solidFill>
                  <a:schemeClr val="tx1"/>
                </a:solidFill>
                <a:effectLst/>
                <a:latin typeface="+mn-lt"/>
                <a:ea typeface="+mn-ea"/>
                <a:cs typeface="+mn-cs"/>
                <a:hlinkClick r:id="rId5"/>
              </a:rPr>
              <a:t>www.nationaldahelpline.org.uk</a:t>
            </a:r>
            <a:r>
              <a:rPr lang="en-GB" sz="1200" kern="1200" dirty="0">
                <a:solidFill>
                  <a:schemeClr val="tx1"/>
                </a:solidFill>
                <a:effectLst/>
                <a:latin typeface="+mn-lt"/>
                <a:ea typeface="+mn-ea"/>
                <a:cs typeface="+mn-cs"/>
              </a:rPr>
              <a:t> This means users can </a:t>
            </a:r>
            <a:r>
              <a:rPr lang="en-GB" sz="1200" b="1" kern="1200" dirty="0">
                <a:solidFill>
                  <a:schemeClr val="tx1"/>
                </a:solidFill>
                <a:effectLst/>
                <a:latin typeface="+mn-lt"/>
                <a:ea typeface="+mn-ea"/>
                <a:cs typeface="+mn-cs"/>
              </a:rPr>
              <a:t>click on the BSL symbol</a:t>
            </a:r>
            <a:r>
              <a:rPr lang="en-GB" sz="1200" kern="1200" dirty="0">
                <a:solidFill>
                  <a:schemeClr val="tx1"/>
                </a:solidFill>
                <a:effectLst/>
                <a:latin typeface="+mn-lt"/>
                <a:ea typeface="+mn-ea"/>
                <a:cs typeface="+mn-cs"/>
              </a:rPr>
              <a:t> at the top of the website to receive </a:t>
            </a:r>
            <a:r>
              <a:rPr lang="en-GB" sz="1200" b="1" kern="1200" dirty="0">
                <a:solidFill>
                  <a:schemeClr val="tx1"/>
                </a:solidFill>
                <a:effectLst/>
                <a:latin typeface="+mn-lt"/>
                <a:ea typeface="+mn-ea"/>
                <a:cs typeface="+mn-cs"/>
              </a:rPr>
              <a:t>free, confidential support</a:t>
            </a:r>
            <a:r>
              <a:rPr lang="en-GB" sz="1200" kern="1200" dirty="0">
                <a:solidFill>
                  <a:schemeClr val="tx1"/>
                </a:solidFill>
                <a:effectLst/>
                <a:latin typeface="+mn-lt"/>
                <a:ea typeface="+mn-ea"/>
                <a:cs typeface="+mn-cs"/>
              </a:rPr>
              <a:t> from our expert Helpline Advisers via a qualified interpreter. </a:t>
            </a:r>
            <a:r>
              <a:rPr lang="en-GB" sz="1200" kern="1200" dirty="0" err="1">
                <a:solidFill>
                  <a:schemeClr val="tx1"/>
                </a:solidFill>
                <a:effectLst/>
                <a:latin typeface="+mn-lt"/>
                <a:ea typeface="+mn-ea"/>
                <a:cs typeface="+mn-cs"/>
              </a:rPr>
              <a:t>SignVideo</a:t>
            </a:r>
            <a:r>
              <a:rPr lang="en-GB" sz="1200" kern="1200" dirty="0">
                <a:solidFill>
                  <a:schemeClr val="tx1"/>
                </a:solidFill>
                <a:effectLst/>
                <a:latin typeface="+mn-lt"/>
                <a:ea typeface="+mn-ea"/>
                <a:cs typeface="+mn-cs"/>
              </a:rPr>
              <a:t> will provide the interpretation, which is available Monday – Friday, 10am – 6pm. 11 million people in the UK are deaf or hard of hearing and there are 151,000 BSL users in the UK. 20% of the UK population (14.1 million people) reported a disability </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n 2018/19. </a:t>
            </a: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Refuge was delighted to work in partnership with </a:t>
            </a:r>
            <a:r>
              <a:rPr lang="en-GB" sz="1200" kern="1200" dirty="0" err="1">
                <a:solidFill>
                  <a:schemeClr val="tx1"/>
                </a:solidFill>
                <a:effectLst/>
                <a:latin typeface="+mn-lt"/>
                <a:ea typeface="+mn-ea"/>
                <a:cs typeface="+mn-cs"/>
              </a:rPr>
              <a:t>SignHealth</a:t>
            </a:r>
            <a:r>
              <a:rPr lang="en-GB" sz="1200" kern="1200" dirty="0">
                <a:solidFill>
                  <a:schemeClr val="tx1"/>
                </a:solidFill>
                <a:effectLst/>
                <a:latin typeface="+mn-lt"/>
                <a:ea typeface="+mn-ea"/>
                <a:cs typeface="+mn-cs"/>
              </a:rPr>
              <a:t> in developing this service; their team helped develop resources and delivered training for Refuge’s Helpline advisors, to help them understand the unique needs of callers who may come through to us on the BSL service. </a:t>
            </a:r>
          </a:p>
          <a:p>
            <a:pPr marL="0" indent="0" fontAlgn="base">
              <a:buNone/>
            </a:pPr>
            <a:endParaRPr lang="en-GB" sz="1200" b="1" dirty="0">
              <a:solidFill>
                <a:schemeClr val="tx2">
                  <a:lumMod val="50000"/>
                </a:schemeClr>
              </a:solidFill>
            </a:endParaRPr>
          </a:p>
          <a:p>
            <a:endParaRPr lang="en-GB" b="1" dirty="0"/>
          </a:p>
          <a:p>
            <a:r>
              <a:rPr lang="en-GB" b="1" dirty="0"/>
              <a:t>Next slide</a:t>
            </a:r>
            <a:r>
              <a:rPr lang="en-GB" b="0" dirty="0"/>
              <a:t> – 59 Contact numbers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23263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baseline="0" dirty="0"/>
              <a:t>Contact numbers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a:t>Karma Nirvana – Supporting victims of honour based abuse and forced marriage. Phone: </a:t>
            </a:r>
            <a:r>
              <a:rPr lang="en-GB" sz="1200" b="0" i="0" u="none" strike="noStrike" kern="1200" dirty="0">
                <a:solidFill>
                  <a:schemeClr val="tx1"/>
                </a:solidFill>
                <a:effectLst/>
                <a:latin typeface="+mn-lt"/>
                <a:ea typeface="+mn-ea"/>
                <a:cs typeface="+mn-cs"/>
                <a:hlinkClick r:id="rId3"/>
              </a:rPr>
              <a:t>0800 599 9247</a:t>
            </a:r>
            <a:r>
              <a:rPr lang="en-GB" sz="1200" b="0" i="0" u="none" strike="noStrike" kern="1200" dirty="0">
                <a:solidFill>
                  <a:schemeClr val="tx1"/>
                </a:solidFill>
                <a:effectLst/>
                <a:latin typeface="+mn-lt"/>
                <a:ea typeface="+mn-ea"/>
                <a:cs typeface="+mn-cs"/>
              </a:rPr>
              <a:t> </a:t>
            </a:r>
            <a:r>
              <a:rPr lang="en-GB" b="0" baseline="0" dirty="0"/>
              <a:t> </a:t>
            </a:r>
          </a:p>
          <a:p>
            <a:endParaRPr lang="en-GB" b="1" dirty="0"/>
          </a:p>
          <a:p>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hlinkClick r:id="rId4"/>
              </a:rPr>
              <a:t>https://bambuuu.co.uk/</a:t>
            </a:r>
            <a:r>
              <a:rPr lang="en-GB" sz="1200" kern="1200" dirty="0">
                <a:solidFill>
                  <a:schemeClr val="tx1"/>
                </a:solidFill>
                <a:effectLst/>
                <a:latin typeface="+mn-lt"/>
                <a:ea typeface="+mn-ea"/>
                <a:cs typeface="+mn-cs"/>
              </a:rPr>
              <a:t>.  Website quote: “Bambuu is a Community Interest Company with one purpose: to end domestic abuse for every woman and girl.  Bambuu is an organisation founded by women of colour, who believe that there is a lack of representation in mainstream services but is open to all women. As experts in their field, their mission to deliver a service that is compassionate and understanding of a Survivor's individual needs. (Derby City) domestic abuse service for women, providing 1-2-1 support, training and workshops.” </a:t>
            </a:r>
            <a:endParaRPr lang="en-GB" b="1" dirty="0"/>
          </a:p>
          <a:p>
            <a:r>
              <a:rPr lang="en-GB" b="1" dirty="0"/>
              <a:t>Next slide</a:t>
            </a:r>
            <a:r>
              <a:rPr lang="en-GB" b="0" dirty="0"/>
              <a:t> – Break</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62543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10 minute Break </a:t>
            </a:r>
          </a:p>
          <a:p>
            <a:r>
              <a:rPr lang="en-GB" b="1" dirty="0"/>
              <a:t>Next slide</a:t>
            </a:r>
            <a:r>
              <a:rPr lang="en-GB" b="0" dirty="0"/>
              <a:t> .</a:t>
            </a:r>
            <a:r>
              <a:rPr lang="en-GB" b="0" baseline="0" dirty="0"/>
              <a:t> Safeguarding sexual incidents in MH hospitals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98004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7 click reveals</a:t>
            </a:r>
          </a:p>
          <a:p>
            <a:r>
              <a:rPr lang="en-GB" sz="1200" b="0" i="0" u="none" strike="noStrike" kern="1200" baseline="0" dirty="0">
                <a:solidFill>
                  <a:schemeClr val="tx1"/>
                </a:solidFill>
                <a:latin typeface="+mn-lt"/>
                <a:ea typeface="+mn-ea"/>
                <a:cs typeface="+mn-cs"/>
              </a:rPr>
              <a:t>Source: Mental health trusts reports to the National Reporting and Learning System (NRLS) from April to June</a:t>
            </a:r>
          </a:p>
          <a:p>
            <a:r>
              <a:rPr lang="en-GB" sz="1200" b="0" i="0" u="none" strike="noStrike" kern="1200" baseline="0" dirty="0">
                <a:solidFill>
                  <a:schemeClr val="tx1"/>
                </a:solidFill>
                <a:latin typeface="+mn-lt"/>
                <a:ea typeface="+mn-ea"/>
                <a:cs typeface="+mn-cs"/>
              </a:rPr>
              <a:t>2017</a:t>
            </a:r>
          </a:p>
          <a:p>
            <a:r>
              <a:rPr lang="en-GB" sz="1200" b="0" i="0" u="none" strike="noStrike" kern="1200" baseline="0" dirty="0">
                <a:solidFill>
                  <a:schemeClr val="tx1"/>
                </a:solidFill>
                <a:latin typeface="+mn-lt"/>
                <a:ea typeface="+mn-ea"/>
                <a:cs typeface="+mn-cs"/>
              </a:rPr>
              <a:t>Note: ‘Other’ includes sexual activity where it was not possible to determine from the reports whether the people</a:t>
            </a:r>
          </a:p>
          <a:p>
            <a:r>
              <a:rPr lang="en-GB" sz="1200" b="0" i="0" u="none" strike="noStrike" kern="1200" baseline="0" dirty="0">
                <a:solidFill>
                  <a:schemeClr val="tx1"/>
                </a:solidFill>
                <a:latin typeface="+mn-lt"/>
                <a:ea typeface="+mn-ea"/>
                <a:cs typeface="+mn-cs"/>
              </a:rPr>
              <a:t>concerned had the mental capacity to make the decision to participate in sexual activity.</a:t>
            </a:r>
          </a:p>
          <a:p>
            <a:r>
              <a:rPr lang="en-GB" sz="1200" b="0" i="0" u="none" strike="noStrike" kern="1200" baseline="0" dirty="0">
                <a:solidFill>
                  <a:schemeClr val="tx1"/>
                </a:solidFill>
                <a:latin typeface="+mn-lt"/>
                <a:ea typeface="+mn-ea"/>
                <a:cs typeface="+mn-cs"/>
              </a:rPr>
              <a:t>From the description provided, more than a third of the incidents could be categorised as sexual</a:t>
            </a:r>
          </a:p>
          <a:p>
            <a:r>
              <a:rPr lang="en-GB" sz="1200" b="0" i="0" u="none" strike="noStrike" kern="1200" baseline="0" dirty="0">
                <a:solidFill>
                  <a:schemeClr val="tx1"/>
                </a:solidFill>
                <a:latin typeface="+mn-lt"/>
                <a:ea typeface="+mn-ea"/>
                <a:cs typeface="+mn-cs"/>
              </a:rPr>
              <a:t>assault or sexual harassment of patients or staff. ‘c’</a:t>
            </a:r>
          </a:p>
          <a:p>
            <a:r>
              <a:rPr lang="en-GB" sz="1200" b="0" i="0" u="none" strike="noStrike" kern="1200" baseline="0" dirty="0">
                <a:solidFill>
                  <a:schemeClr val="tx1"/>
                </a:solidFill>
                <a:latin typeface="+mn-lt"/>
                <a:ea typeface="+mn-ea"/>
                <a:cs typeface="+mn-cs"/>
              </a:rPr>
              <a:t>’c’ Defined in the Equality Act 2010 section 26, and the Sexual Offences Act 2003.</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Areas: </a:t>
            </a:r>
            <a:r>
              <a:rPr lang="en-GB" sz="1200" b="0" i="0" u="none" strike="noStrike" kern="1200" baseline="0" dirty="0">
                <a:solidFill>
                  <a:schemeClr val="tx1"/>
                </a:solidFill>
                <a:latin typeface="+mn-lt"/>
                <a:ea typeface="+mn-ea"/>
                <a:cs typeface="+mn-cs"/>
              </a:rPr>
              <a:t> Unknown (38%); Communal area (37%); Private area (17%); outside area (6%); Staff area (2%). Majority of reports could not determine whether they were mixed or single sex wards. Almost ½ incidents took place in acute MH or PICU; almost ¼ forensic; with rest inc. learning dis, older people’s MH units &amp; Ch &amp; Ad units</a:t>
            </a:r>
            <a:endParaRPr lang="en-GB" b="1" dirty="0"/>
          </a:p>
          <a:p>
            <a:r>
              <a:rPr lang="en-GB" b="1" dirty="0"/>
              <a:t>Next slide</a:t>
            </a:r>
            <a:r>
              <a:rPr lang="en-GB" b="0" dirty="0"/>
              <a:t> – People involved in sexual incidents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27780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8 click reveals</a:t>
            </a:r>
          </a:p>
          <a:p>
            <a:endParaRPr lang="en-GB" b="1" dirty="0"/>
          </a:p>
          <a:p>
            <a:r>
              <a:rPr lang="en-GB" b="1" dirty="0"/>
              <a:t>Next slide</a:t>
            </a:r>
            <a:r>
              <a:rPr lang="en-GB" b="0" dirty="0"/>
              <a:t> – Record Keeping</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86864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3 click reveals</a:t>
            </a:r>
          </a:p>
          <a:p>
            <a:endParaRPr lang="en-GB" b="0" dirty="0"/>
          </a:p>
          <a:p>
            <a:r>
              <a:rPr lang="en-GB" b="0" dirty="0"/>
              <a:t>Focus on staff not knowing what was expected in record keeping</a:t>
            </a:r>
          </a:p>
          <a:p>
            <a:r>
              <a:rPr lang="en-GB" b="0" dirty="0"/>
              <a:t>7 words for a reported incident- 7 words in the slide title – is that good enough?</a:t>
            </a:r>
          </a:p>
          <a:p>
            <a:endParaRPr lang="en-GB" b="0" dirty="0"/>
          </a:p>
          <a:p>
            <a:r>
              <a:rPr lang="en-GB" b="1" dirty="0"/>
              <a:t>Next slide</a:t>
            </a:r>
            <a:r>
              <a:rPr lang="en-GB" b="0" dirty="0"/>
              <a:t> –  CQC recommendations 5 animations with arrows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23441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5 click reveals</a:t>
            </a:r>
          </a:p>
          <a:p>
            <a:endParaRPr lang="en-GB" b="1" dirty="0"/>
          </a:p>
          <a:p>
            <a:r>
              <a:rPr lang="en-GB" b="1" dirty="0"/>
              <a:t>Next slide</a:t>
            </a:r>
            <a:r>
              <a:rPr lang="en-GB" b="0" baseline="0" dirty="0"/>
              <a:t> – CQC recommendations 5 reveal animations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20096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5 click reveals</a:t>
            </a:r>
          </a:p>
          <a:p>
            <a:endParaRPr lang="en-GB" b="1" dirty="0"/>
          </a:p>
          <a:p>
            <a:r>
              <a:rPr lang="en-GB" b="1" dirty="0"/>
              <a:t>Next slide</a:t>
            </a:r>
            <a:r>
              <a:rPr lang="en-GB" b="0" dirty="0"/>
              <a:t> – Forensic considerations with Hexagon</a:t>
            </a:r>
            <a:r>
              <a:rPr lang="en-GB" b="0" baseline="0" dirty="0"/>
              <a:t> aide memoire</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69524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6 click reveals</a:t>
            </a:r>
          </a:p>
          <a:p>
            <a:r>
              <a:rPr lang="en-GB" b="1" dirty="0"/>
              <a:t>However Police forensic guidelines give 72 hrs for evidence gathering</a:t>
            </a:r>
          </a:p>
          <a:p>
            <a:endParaRPr lang="en-GB" b="1" dirty="0"/>
          </a:p>
          <a:p>
            <a:r>
              <a:rPr lang="en-GB" b="1" dirty="0"/>
              <a:t>Next slide</a:t>
            </a:r>
            <a:r>
              <a:rPr lang="en-GB" b="0" dirty="0"/>
              <a:t> –  Sexual Abuse considerations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16781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 1 click with timed animation.  One click only</a:t>
            </a:r>
          </a:p>
          <a:p>
            <a:endParaRPr lang="en-GB" b="1" dirty="0"/>
          </a:p>
          <a:p>
            <a:r>
              <a:rPr lang="en-GB" b="1" dirty="0"/>
              <a:t>Next slide</a:t>
            </a:r>
            <a:r>
              <a:rPr lang="en-GB" b="0" dirty="0"/>
              <a:t> – 75. Derbyshire &amp; Derby City Safeguarding Adults Policy &amp;</a:t>
            </a:r>
            <a:r>
              <a:rPr lang="en-GB" b="0" baseline="0" dirty="0"/>
              <a:t> procedure</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201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b="1" baseline="0" dirty="0"/>
              <a:t>10 click reveals.</a:t>
            </a:r>
            <a:r>
              <a:rPr lang="en-GB" b="0" baseline="0" dirty="0"/>
              <a:t> Use as whiteboard for call outs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Safeguarding Adults2020-21 Performance Dashboard</a:t>
            </a:r>
          </a:p>
          <a:p>
            <a:endParaRPr lang="en-GB" b="1" baseline="0" dirty="0"/>
          </a:p>
          <a:p>
            <a:r>
              <a:rPr lang="en-GB" b="0" baseline="0" dirty="0"/>
              <a:t>Get people to reflect on why variation with County &amp; City?</a:t>
            </a:r>
          </a:p>
          <a:p>
            <a:r>
              <a:rPr lang="en-GB" b="0" baseline="0" dirty="0"/>
              <a:t>Are figures lower or higher than people expected?</a:t>
            </a:r>
          </a:p>
          <a:p>
            <a:r>
              <a:rPr lang="en-GB" b="1" baseline="0" dirty="0"/>
              <a:t>Covid? Brexit?</a:t>
            </a:r>
          </a:p>
          <a:p>
            <a:endParaRPr lang="en-GB"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1" baseline="0" dirty="0"/>
              <a:t>Types of abuse- </a:t>
            </a:r>
            <a:r>
              <a:rPr lang="en-GB" b="0" baseline="0" dirty="0"/>
              <a:t>10 Categories of Abuse. Data from Derbyshire ASB – latest figures as ref on slide</a:t>
            </a:r>
            <a:endParaRPr lang="en-GB" sz="1200" b="1" dirty="0">
              <a:solidFill>
                <a:srgbClr val="7030A0"/>
              </a:solidFill>
            </a:endParaRPr>
          </a:p>
          <a:p>
            <a:pPr lvl="1"/>
            <a:r>
              <a:rPr lang="en-GB" sz="3100" b="1" dirty="0">
                <a:solidFill>
                  <a:srgbClr val="7030A0"/>
                </a:solidFill>
              </a:rPr>
              <a:t>NB </a:t>
            </a:r>
            <a:r>
              <a:rPr lang="en-GB" sz="3100" b="0" baseline="0" dirty="0">
                <a:solidFill>
                  <a:srgbClr val="7030A0"/>
                </a:solidFill>
              </a:rPr>
              <a:t>Neglect can include pressure ulcers</a:t>
            </a:r>
            <a:endParaRPr lang="en-GB" sz="3100" b="1" dirty="0">
              <a:solidFill>
                <a:srgbClr val="7030A0"/>
              </a:solidFill>
            </a:endParaRPr>
          </a:p>
          <a:p>
            <a:pPr lvl="1"/>
            <a:r>
              <a:rPr lang="en-GB" sz="3100" b="1" dirty="0">
                <a:solidFill>
                  <a:srgbClr val="7030A0"/>
                </a:solidFill>
              </a:rPr>
              <a:t>Next</a:t>
            </a:r>
            <a:r>
              <a:rPr lang="en-GB" sz="3100" b="1" baseline="0" dirty="0">
                <a:solidFill>
                  <a:srgbClr val="7030A0"/>
                </a:solidFill>
              </a:rPr>
              <a:t> Slide  </a:t>
            </a:r>
            <a:r>
              <a:rPr lang="en-GB" sz="3100" b="0" baseline="0" dirty="0">
                <a:solidFill>
                  <a:srgbClr val="7030A0"/>
                </a:solidFill>
              </a:rPr>
              <a:t>Types of abuse Graph. Quick visualisation only.</a:t>
            </a:r>
            <a:endParaRPr lang="en-GB" sz="3100" b="1" dirty="0">
              <a:solidFill>
                <a:srgbClr val="7030A0"/>
              </a:solidFill>
            </a:endParaRPr>
          </a:p>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699EA-4099-7140-9A68-260C12E8C2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81735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b="1" dirty="0"/>
              <a:t>Next slide</a:t>
            </a:r>
            <a:r>
              <a:rPr lang="en-GB" b="0" dirty="0"/>
              <a:t> – 77. Review with 13 click</a:t>
            </a:r>
            <a:r>
              <a:rPr lang="en-GB" b="0" baseline="0" dirty="0"/>
              <a:t> reveal</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68201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 </a:t>
            </a:r>
            <a:r>
              <a:rPr lang="en-GB" b="1" baseline="0" dirty="0"/>
              <a:t>  Short Break Option. After Break – </a:t>
            </a:r>
          </a:p>
          <a:p>
            <a:r>
              <a:rPr lang="en-GB" b="1" baseline="0" dirty="0"/>
              <a:t>Next slide </a:t>
            </a:r>
            <a:r>
              <a:rPr lang="en-GB" baseline="0" dirty="0"/>
              <a:t> Review in groups. Then Prevent/WRAP</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81421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12 click reveals </a:t>
            </a:r>
          </a:p>
          <a:p>
            <a:endParaRPr lang="en-GB" b="1" dirty="0"/>
          </a:p>
          <a:p>
            <a:r>
              <a:rPr lang="en-GB" b="0" dirty="0"/>
              <a:t>Ask people to call out what works</a:t>
            </a:r>
          </a:p>
          <a:p>
            <a:endParaRPr lang="en-GB" b="0" dirty="0"/>
          </a:p>
          <a:p>
            <a:r>
              <a:rPr lang="en-GB" b="1" dirty="0"/>
              <a:t>Next slide </a:t>
            </a:r>
            <a:r>
              <a:rPr lang="en-GB" b="0" dirty="0"/>
              <a:t> - 78. Review with 9 click reveal points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09387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9 click reveals</a:t>
            </a:r>
          </a:p>
          <a:p>
            <a:endParaRPr lang="en-GB" b="1" dirty="0"/>
          </a:p>
          <a:p>
            <a:r>
              <a:rPr lang="en-GB" b="1" dirty="0"/>
              <a:t>Next slide:</a:t>
            </a:r>
            <a:r>
              <a:rPr lang="en-GB" b="1" baseline="0" dirty="0"/>
              <a:t> 79. </a:t>
            </a:r>
            <a:r>
              <a:rPr lang="en-GB" b="0" baseline="0" dirty="0"/>
              <a:t>Safeguarding &amp; Terrorism WRAP.</a:t>
            </a:r>
          </a:p>
          <a:p>
            <a:r>
              <a:rPr lang="en-GB" b="0" baseline="0" dirty="0"/>
              <a:t>5 click Animations with Interview as click 5</a:t>
            </a:r>
            <a:endParaRPr lang="en-GB"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6324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GB" sz="1200" b="1" i="0" u="none" strike="noStrike" kern="1200" baseline="0" dirty="0">
                <a:solidFill>
                  <a:schemeClr val="tx1"/>
                </a:solidFill>
                <a:latin typeface="Arial" charset="0"/>
                <a:ea typeface="+mn-ea"/>
                <a:cs typeface="+mn-cs"/>
              </a:rPr>
              <a:t>5 click reveals with Interview as No.5</a:t>
            </a:r>
          </a:p>
          <a:p>
            <a:r>
              <a:rPr lang="en-GB" sz="1200" b="0" dirty="0">
                <a:solidFill>
                  <a:srgbClr val="FF0000"/>
                </a:solidFill>
              </a:rPr>
              <a:t>Learning outcomes – basic Prevent awareness</a:t>
            </a:r>
          </a:p>
          <a:p>
            <a:r>
              <a:rPr lang="en-GB" sz="1200" b="0" dirty="0">
                <a:solidFill>
                  <a:srgbClr val="FF0000"/>
                </a:solidFill>
              </a:rPr>
              <a:t>Knowledge:</a:t>
            </a:r>
          </a:p>
          <a:p>
            <a:r>
              <a:rPr lang="en-GB" sz="1200" b="0" dirty="0">
                <a:solidFill>
                  <a:srgbClr val="FF0000"/>
                </a:solidFill>
              </a:rPr>
              <a:t> what the objectives of the Prevent strategy are and how can they contribute to Prevent agenda;</a:t>
            </a:r>
            <a:r>
              <a:rPr lang="en-GB" sz="1200" b="0" baseline="0" dirty="0">
                <a:solidFill>
                  <a:srgbClr val="FF0000"/>
                </a:solidFill>
              </a:rPr>
              <a:t> (bullet point 1)</a:t>
            </a:r>
            <a:endParaRPr lang="en-GB" sz="1200" b="0" dirty="0">
              <a:solidFill>
                <a:srgbClr val="FF0000"/>
              </a:solidFill>
            </a:endParaRPr>
          </a:p>
          <a:p>
            <a:r>
              <a:rPr lang="en-GB" sz="1200" b="0" dirty="0">
                <a:solidFill>
                  <a:srgbClr val="FF0000"/>
                </a:solidFill>
              </a:rPr>
              <a:t> What their professional responsibilities are in relation to the safeguarding of vulnerable adults, children and young people; (bullet point 2 and 4)</a:t>
            </a:r>
          </a:p>
          <a:p>
            <a:r>
              <a:rPr lang="en-GB" sz="1200" b="0" dirty="0">
                <a:solidFill>
                  <a:srgbClr val="FF0000"/>
                </a:solidFill>
              </a:rPr>
              <a:t> what to look for which may indicate possible vulnerability or risk to others; (bullet point 3 and vulnerability</a:t>
            </a:r>
            <a:r>
              <a:rPr lang="en-GB" sz="1200" b="0" baseline="0" dirty="0">
                <a:solidFill>
                  <a:srgbClr val="FF0000"/>
                </a:solidFill>
              </a:rPr>
              <a:t> factors slide</a:t>
            </a:r>
            <a:r>
              <a:rPr lang="en-GB" sz="1200" b="0" dirty="0">
                <a:solidFill>
                  <a:srgbClr val="FF0000"/>
                </a:solidFill>
              </a:rPr>
              <a:t>)</a:t>
            </a:r>
          </a:p>
          <a:p>
            <a:r>
              <a:rPr lang="en-GB" sz="1200" b="0" dirty="0">
                <a:solidFill>
                  <a:srgbClr val="FF0000"/>
                </a:solidFill>
              </a:rPr>
              <a:t> who to contact and seek advice from if they have concerns in relation to risk of radicalisation or terrorism.(bullet point 5)</a:t>
            </a:r>
          </a:p>
          <a:p>
            <a:endParaRPr lang="en-GB" sz="1200" b="0" i="0" u="none" strike="noStrike" kern="1200" baseline="0" dirty="0">
              <a:solidFill>
                <a:schemeClr val="tx1"/>
              </a:solidFill>
              <a:latin typeface="Arial" charset="0"/>
              <a:ea typeface="+mn-ea"/>
              <a:cs typeface="+mn-cs"/>
            </a:endParaRPr>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The Governments counterterrorism strategy is called CONTEST and it is divided up into four priority objectives:</a:t>
            </a:r>
          </a:p>
          <a:p>
            <a:r>
              <a:rPr lang="en-GB" sz="1200" b="1" i="0" u="none" strike="noStrike" kern="1200" baseline="0" dirty="0">
                <a:solidFill>
                  <a:schemeClr val="tx1"/>
                </a:solidFill>
                <a:latin typeface="Arial" charset="0"/>
                <a:ea typeface="+mn-ea"/>
                <a:cs typeface="+mn-cs"/>
              </a:rPr>
              <a:t>Pursue </a:t>
            </a:r>
            <a:r>
              <a:rPr lang="en-GB" sz="1200" b="0" i="0" u="none" strike="noStrike" kern="1200" baseline="0" dirty="0">
                <a:solidFill>
                  <a:schemeClr val="tx1"/>
                </a:solidFill>
                <a:latin typeface="Arial" charset="0"/>
                <a:ea typeface="+mn-ea"/>
                <a:cs typeface="+mn-cs"/>
              </a:rPr>
              <a:t>– stop terrorist attacks</a:t>
            </a:r>
          </a:p>
          <a:p>
            <a:r>
              <a:rPr lang="en-GB" sz="1200" b="1" i="0" u="none" strike="noStrike" kern="1200" baseline="0" dirty="0">
                <a:solidFill>
                  <a:schemeClr val="tx1"/>
                </a:solidFill>
                <a:latin typeface="Arial" charset="0"/>
                <a:ea typeface="+mn-ea"/>
                <a:cs typeface="+mn-cs"/>
              </a:rPr>
              <a:t>Prepare </a:t>
            </a:r>
            <a:r>
              <a:rPr lang="en-GB" sz="1200" b="0" i="0" u="none" strike="noStrike" kern="1200" baseline="0" dirty="0">
                <a:solidFill>
                  <a:schemeClr val="tx1"/>
                </a:solidFill>
                <a:latin typeface="Arial" charset="0"/>
                <a:ea typeface="+mn-ea"/>
                <a:cs typeface="+mn-cs"/>
              </a:rPr>
              <a:t>– where we cannot stop an attack, mitigate its impact</a:t>
            </a:r>
          </a:p>
          <a:p>
            <a:r>
              <a:rPr lang="en-GB" sz="1200" b="1" i="0" u="none" strike="noStrike" kern="1200" baseline="0" dirty="0">
                <a:solidFill>
                  <a:schemeClr val="tx1"/>
                </a:solidFill>
                <a:latin typeface="Arial" charset="0"/>
                <a:ea typeface="+mn-ea"/>
                <a:cs typeface="+mn-cs"/>
              </a:rPr>
              <a:t>Protect </a:t>
            </a:r>
            <a:r>
              <a:rPr lang="en-GB" sz="1200" b="0" i="0" u="none" strike="noStrike" kern="1200" baseline="0" dirty="0">
                <a:solidFill>
                  <a:schemeClr val="tx1"/>
                </a:solidFill>
                <a:latin typeface="Arial" charset="0"/>
                <a:ea typeface="+mn-ea"/>
                <a:cs typeface="+mn-cs"/>
              </a:rPr>
              <a:t>– strengthen overall protection against terrorist attacks</a:t>
            </a:r>
          </a:p>
          <a:p>
            <a:r>
              <a:rPr lang="en-GB" sz="1200" b="1" i="0" u="none" strike="noStrike" kern="1200" baseline="0" dirty="0">
                <a:solidFill>
                  <a:schemeClr val="tx1"/>
                </a:solidFill>
                <a:latin typeface="Arial" charset="0"/>
                <a:ea typeface="+mn-ea"/>
                <a:cs typeface="+mn-cs"/>
              </a:rPr>
              <a:t>PREVENT – stop people becoming terrorists and supporting violent extremism</a:t>
            </a:r>
          </a:p>
          <a:p>
            <a:r>
              <a:rPr lang="en-GB" sz="1200" b="0" i="0" u="none" strike="noStrike" kern="1200" baseline="0" dirty="0">
                <a:solidFill>
                  <a:schemeClr val="tx1"/>
                </a:solidFill>
                <a:latin typeface="Arial" charset="0"/>
                <a:ea typeface="+mn-ea"/>
                <a:cs typeface="+mn-cs"/>
              </a:rPr>
              <a:t>PREVENT is a strategy that seeks to stop people becoming terrorists and supporting violent extremism.</a:t>
            </a:r>
          </a:p>
          <a:p>
            <a:r>
              <a:rPr lang="en-GB" sz="1200" b="0" i="0" u="none" strike="noStrike" kern="1200" baseline="0" dirty="0">
                <a:solidFill>
                  <a:schemeClr val="tx1"/>
                </a:solidFill>
                <a:latin typeface="Arial" charset="0"/>
                <a:ea typeface="+mn-ea"/>
                <a:cs typeface="+mn-cs"/>
              </a:rPr>
              <a:t>There are numerous government departments and local partners involved in the strategy, and</a:t>
            </a:r>
          </a:p>
          <a:p>
            <a:r>
              <a:rPr lang="en-GB" sz="1200" b="0" i="0" u="none" strike="noStrike" kern="1200" baseline="0" dirty="0">
                <a:solidFill>
                  <a:schemeClr val="tx1"/>
                </a:solidFill>
                <a:latin typeface="Arial" charset="0"/>
                <a:ea typeface="+mn-ea"/>
                <a:cs typeface="+mn-cs"/>
              </a:rPr>
              <a:t>one of the main organisations involved are health care services.</a:t>
            </a:r>
          </a:p>
          <a:p>
            <a:r>
              <a:rPr lang="en-GB" sz="1200" b="0" i="0" u="none" strike="noStrike" kern="1200" baseline="0" dirty="0">
                <a:solidFill>
                  <a:schemeClr val="tx1"/>
                </a:solidFill>
                <a:latin typeface="Arial" charset="0"/>
                <a:ea typeface="+mn-ea"/>
                <a:cs typeface="+mn-cs"/>
              </a:rPr>
              <a:t>The specific PREVENT objectives that relate to healthcare services are to:</a:t>
            </a:r>
          </a:p>
          <a:p>
            <a:r>
              <a:rPr lang="en-GB" sz="1200" b="0" i="0" u="none" strike="noStrike" kern="1200" baseline="0" dirty="0">
                <a:solidFill>
                  <a:schemeClr val="tx1"/>
                </a:solidFill>
                <a:latin typeface="Arial" charset="0"/>
                <a:ea typeface="+mn-ea"/>
                <a:cs typeface="+mn-cs"/>
              </a:rPr>
              <a:t>• Support individuals who are vulnerable to recruitment, or have already been recruited by violent extremists</a:t>
            </a:r>
          </a:p>
          <a:p>
            <a:r>
              <a:rPr lang="en-GB" sz="1200" b="0" i="0" u="none" strike="noStrike" kern="1200" baseline="0" dirty="0">
                <a:solidFill>
                  <a:schemeClr val="tx1"/>
                </a:solidFill>
                <a:latin typeface="Arial" charset="0"/>
                <a:ea typeface="+mn-ea"/>
                <a:cs typeface="+mn-cs"/>
              </a:rPr>
              <a:t>• Disrupt those who promote violent terrorism and support the places where they operate</a:t>
            </a:r>
          </a:p>
          <a:p>
            <a:r>
              <a:rPr lang="en-GB" sz="1200" b="1" i="0" u="none" strike="noStrike" kern="1200" baseline="0" dirty="0">
                <a:solidFill>
                  <a:schemeClr val="tx1"/>
                </a:solidFill>
                <a:latin typeface="Arial" charset="0"/>
                <a:ea typeface="+mn-ea"/>
                <a:cs typeface="+mn-cs"/>
              </a:rPr>
              <a:t>Prevent</a:t>
            </a:r>
          </a:p>
          <a:p>
            <a:r>
              <a:rPr lang="en-GB" sz="1200" b="0" i="0" u="none" strike="noStrike" kern="1200" baseline="0" dirty="0">
                <a:solidFill>
                  <a:schemeClr val="tx1"/>
                </a:solidFill>
                <a:latin typeface="Arial" charset="0"/>
                <a:ea typeface="+mn-ea"/>
                <a:cs typeface="+mn-cs"/>
              </a:rPr>
              <a:t>• Address the grievances which radicalisers are exploiting The health service has been identified as a key partner in preventing vulnerable people being radicalised. The key message is that all staff must escalate a concern and have confidence that each issue will be taken seriously, handled appropriately and that, where necessary, specialist advice will be available.</a:t>
            </a:r>
          </a:p>
          <a:p>
            <a:endParaRPr lang="en-GB" sz="1200" b="0" i="0" u="none" strike="noStrike" kern="1200" baseline="0" dirty="0">
              <a:solidFill>
                <a:schemeClr val="tx1"/>
              </a:solidFill>
              <a:latin typeface="Arial" charset="0"/>
              <a:ea typeface="+mn-ea"/>
              <a:cs typeface="+mn-cs"/>
            </a:endParaRPr>
          </a:p>
          <a:p>
            <a:r>
              <a:rPr lang="en-GB" sz="1200" b="1" i="0" u="none" strike="noStrike" kern="1200" baseline="0" dirty="0">
                <a:solidFill>
                  <a:schemeClr val="tx1"/>
                </a:solidFill>
                <a:latin typeface="Arial" charset="0"/>
                <a:ea typeface="+mn-ea"/>
                <a:cs typeface="+mn-cs"/>
              </a:rPr>
              <a:t>Next slide</a:t>
            </a:r>
            <a:endParaRPr lang="en-GB" b="1"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TS / KS 5.2011</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E6647C-53AA-46D3-94E6-3ECBEF7616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11674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School reports its chaplain to anti-terror unit for telling pupils they're allowed to disagree with LGBT teaching</a:t>
            </a:r>
            <a:endParaRPr lang="en-GB" sz="1200" kern="1200" dirty="0">
              <a:solidFill>
                <a:schemeClr val="tx1"/>
              </a:solidFill>
              <a:effectLst/>
              <a:latin typeface="+mn-lt"/>
              <a:ea typeface="+mn-ea"/>
              <a:cs typeface="+mn-cs"/>
            </a:endParaRPr>
          </a:p>
          <a:p>
            <a:r>
              <a:rPr lang="en-GB" sz="1200" b="1" u="none" strike="noStrike" kern="1200" dirty="0">
                <a:solidFill>
                  <a:schemeClr val="tx1"/>
                </a:solidFill>
                <a:effectLst/>
                <a:latin typeface="+mn-lt"/>
                <a:ea typeface="+mn-ea"/>
                <a:cs typeface="+mn-cs"/>
                <a:hlinkClick r:id="rId3"/>
              </a:rPr>
              <a:t>Mail on Sunday</a:t>
            </a:r>
            <a:r>
              <a:rPr lang="en-GB" sz="1200" b="1" kern="1200" dirty="0">
                <a:solidFill>
                  <a:schemeClr val="tx1"/>
                </a:solidFill>
                <a:effectLst/>
                <a:latin typeface="+mn-lt"/>
                <a:ea typeface="+mn-ea"/>
                <a:cs typeface="+mn-cs"/>
              </a:rPr>
              <a:t>, 08/05/2021</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school secretly reported its chaplain to the anti-terrorism Prevent programme after he delivered a sermon defending the right of pupils to question its introduction of new LGBT policies. The Reverend Dr Bernard Randall told pupils at independent Trent College near Nottingham that they were allowed to disagree with the measures, particularly if they felt they ran contrary to Church of England principles. Among them was a plan to ‘develop a whole school LGBT+ inclusive curriculum’. Having decided that Dr Randall’s sermon was ‘harmful to LGBT’ students, the school flagged him to Prevent, which normally identifies those at risk of radicalisation. Police investigated the tip-off but advised the school by email that Dr Randall, 48, posed ‘no counter terrorism risk, or risk of radicalisation’.</a:t>
            </a:r>
          </a:p>
          <a:p>
            <a:endParaRPr lang="en-GB" b="1" dirty="0"/>
          </a:p>
          <a:p>
            <a:r>
              <a:rPr lang="en-GB" b="1" dirty="0"/>
              <a:t>You Tube video</a:t>
            </a:r>
            <a:r>
              <a:rPr lang="en-GB" b="0" dirty="0"/>
              <a:t> – Parental responses to Terrorism</a:t>
            </a:r>
            <a:r>
              <a:rPr lang="en-GB" b="0" baseline="0" dirty="0"/>
              <a:t> fears (NSPCC)</a:t>
            </a:r>
            <a:endParaRPr lang="en-GB" b="1" dirty="0"/>
          </a:p>
          <a:p>
            <a:r>
              <a:rPr lang="en-GB" b="1" dirty="0"/>
              <a:t>Next Slide – </a:t>
            </a:r>
            <a:r>
              <a:rPr lang="en-GB" sz="1200" b="0" i="0" u="none" strike="noStrike" kern="1200" baseline="0" dirty="0">
                <a:solidFill>
                  <a:schemeClr val="tx1"/>
                </a:solidFill>
                <a:latin typeface="+mn-lt"/>
                <a:ea typeface="+mn-ea"/>
                <a:cs typeface="+mn-cs"/>
              </a:rPr>
              <a:t>84.Terrorist examples known to services</a:t>
            </a:r>
            <a:endParaRPr lang="en-GB" b="1" dirty="0"/>
          </a:p>
          <a:p>
            <a:pPr lvl="0">
              <a:buFontTx/>
              <a:buChar char="•"/>
            </a:pPr>
            <a:endParaRPr lang="en-GB" altLang="en-US" sz="1200" b="0" dirty="0"/>
          </a:p>
          <a:p>
            <a:pPr lvl="0">
              <a:buFontTx/>
              <a:buChar char="•"/>
            </a:pPr>
            <a:r>
              <a:rPr lang="en-GB" altLang="en-US" sz="1200" b="0" dirty="0"/>
              <a:t>Information piece from latest update. Change weekly if necessary</a:t>
            </a:r>
            <a:endParaRPr kumimoji="0" lang="en-GB" altLang="en-US" sz="1200" b="0" i="0" u="none" strike="noStrike" cap="none" normalizeH="0" baseline="0" dirty="0">
              <a:ln>
                <a:noFill/>
              </a:ln>
              <a:solidFill>
                <a:schemeClr val="tx1"/>
              </a:solidFill>
              <a:effectLst/>
              <a:ea typeface="Times New Roman"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17382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b="1" dirty="0">
                <a:solidFill>
                  <a:srgbClr val="FF0000"/>
                </a:solidFill>
              </a:rPr>
              <a:t>8</a:t>
            </a:r>
            <a:r>
              <a:rPr lang="en-GB" sz="1100" b="1" baseline="0" dirty="0">
                <a:solidFill>
                  <a:srgbClr val="FF0000"/>
                </a:solidFill>
              </a:rPr>
              <a:t> click reveals</a:t>
            </a:r>
            <a:endParaRPr lang="en-GB" sz="1100" b="1" dirty="0">
              <a:solidFill>
                <a:srgbClr val="FF0000"/>
              </a:solidFill>
            </a:endParaRPr>
          </a:p>
          <a:p>
            <a:r>
              <a:rPr lang="en-GB" sz="1100" b="1" dirty="0">
                <a:solidFill>
                  <a:srgbClr val="FF0000"/>
                </a:solidFill>
              </a:rPr>
              <a:t>Prevent strategy:</a:t>
            </a:r>
          </a:p>
          <a:p>
            <a:pPr marL="171450" indent="-171450">
              <a:buFont typeface="Arial" panose="020B0604020202020204" pitchFamily="34" charset="0"/>
              <a:buChar char="•"/>
            </a:pPr>
            <a:r>
              <a:rPr lang="en-GB" sz="1100" dirty="0">
                <a:solidFill>
                  <a:schemeClr val="tx2">
                    <a:lumMod val="50000"/>
                  </a:schemeClr>
                </a:solidFill>
              </a:rPr>
              <a:t>To prevent people from being drawn into terrorism and ensure that they are given appropriate advice and support. </a:t>
            </a:r>
          </a:p>
          <a:p>
            <a:pPr marL="171450" indent="-171450">
              <a:buFont typeface="Arial" panose="020B0604020202020204" pitchFamily="34" charset="0"/>
              <a:buChar char="•"/>
            </a:pPr>
            <a:r>
              <a:rPr lang="en-GB" sz="1100" dirty="0">
                <a:solidFill>
                  <a:schemeClr val="tx2">
                    <a:lumMod val="50000"/>
                  </a:schemeClr>
                </a:solidFill>
              </a:rPr>
              <a:t>To work with sectors and institutions where there are risks of radicalisation that we need to address.</a:t>
            </a:r>
          </a:p>
          <a:p>
            <a:pPr marL="0" indent="0">
              <a:buFont typeface="Arial" panose="020B0604020202020204" pitchFamily="34" charset="0"/>
              <a:buNone/>
            </a:pPr>
            <a:r>
              <a:rPr lang="en-GB" sz="1100" b="1" dirty="0">
                <a:solidFill>
                  <a:schemeClr val="tx2">
                    <a:lumMod val="50000"/>
                  </a:schemeClr>
                </a:solidFill>
              </a:rPr>
              <a:t>Healthcare workers role</a:t>
            </a:r>
            <a:r>
              <a:rPr lang="en-GB" sz="1100" dirty="0">
                <a:solidFill>
                  <a:schemeClr val="tx2">
                    <a:lumMod val="50000"/>
                  </a:schemeClr>
                </a:solidFill>
              </a:rPr>
              <a:t> </a:t>
            </a:r>
          </a:p>
          <a:p>
            <a:pPr marL="0" indent="0">
              <a:buNone/>
            </a:pPr>
            <a:r>
              <a:rPr lang="en-GB" sz="1100" dirty="0">
                <a:solidFill>
                  <a:schemeClr val="tx2">
                    <a:lumMod val="50000"/>
                  </a:schemeClr>
                </a:solidFill>
              </a:rPr>
              <a:t>a)  Recognising  potential vulnerable adults, children and young people who may be at risk of radicalisation;</a:t>
            </a:r>
          </a:p>
          <a:p>
            <a:pPr marL="0" indent="0">
              <a:buNone/>
            </a:pPr>
            <a:r>
              <a:rPr lang="en-GB" sz="1100" dirty="0">
                <a:solidFill>
                  <a:schemeClr val="tx2">
                    <a:lumMod val="50000"/>
                  </a:schemeClr>
                </a:solidFill>
              </a:rPr>
              <a:t>b) Working in partnership to reduce risk and protect the individual and</a:t>
            </a:r>
          </a:p>
          <a:p>
            <a:pPr marL="0" indent="0">
              <a:buNone/>
            </a:pPr>
            <a:r>
              <a:rPr lang="en-GB" sz="1100" dirty="0">
                <a:solidFill>
                  <a:schemeClr val="tx2">
                    <a:lumMod val="50000"/>
                  </a:schemeClr>
                </a:solidFill>
              </a:rPr>
              <a:t>c) Providing adequate and necessary support as part of a proportionate multi-agency response to any concerns.</a:t>
            </a:r>
            <a:endParaRPr lang="en-GB" sz="1000" dirty="0">
              <a:solidFill>
                <a:schemeClr val="tx2">
                  <a:lumMod val="50000"/>
                </a:schemeClr>
              </a:solidFill>
            </a:endParaRPr>
          </a:p>
          <a:p>
            <a:endParaRPr lang="en-GB" sz="1400" baseline="0" dirty="0"/>
          </a:p>
          <a:p>
            <a:r>
              <a:rPr lang="en-GB" sz="1400" baseline="0" dirty="0"/>
              <a:t>Anyone can be radicalised into terrorist activity when they are emotionally, intellectually or physically susceptible </a:t>
            </a:r>
            <a:r>
              <a:rPr lang="en-GB" sz="1400" b="0" baseline="0" dirty="0">
                <a:solidFill>
                  <a:srgbClr val="FF0000"/>
                </a:solidFill>
              </a:rPr>
              <a:t>All healthcare staff workers have a role to play in reducing the risk of radicalisation and supporting vulnerable individuals.</a:t>
            </a:r>
          </a:p>
          <a:p>
            <a:pPr marL="0" marR="0" indent="0" algn="l" defTabSz="914400" rtl="0" eaLnBrk="1" fontAlgn="auto" latinLnBrk="0" hangingPunct="1">
              <a:lnSpc>
                <a:spcPct val="100000"/>
              </a:lnSpc>
              <a:spcBef>
                <a:spcPts val="0"/>
              </a:spcBef>
              <a:spcAft>
                <a:spcPts val="0"/>
              </a:spcAft>
              <a:buClrTx/>
              <a:buSzTx/>
              <a:buFontTx/>
              <a:buNone/>
              <a:tabLst/>
              <a:defRPr/>
            </a:pPr>
            <a:r>
              <a:rPr lang="en-GB" sz="1400" b="1" baseline="0" dirty="0">
                <a:solidFill>
                  <a:srgbClr val="FF0000"/>
                </a:solidFill>
              </a:rPr>
              <a:t>Next slide: </a:t>
            </a:r>
            <a:r>
              <a:rPr lang="en-GB" sz="1400" b="1" i="0" u="none" strike="noStrike" kern="1200" baseline="0" dirty="0">
                <a:solidFill>
                  <a:schemeClr val="tx1"/>
                </a:solidFill>
                <a:latin typeface="Arial" charset="0"/>
                <a:ea typeface="+mn-ea"/>
                <a:cs typeface="+mn-cs"/>
              </a:rPr>
              <a:t>Safeguarding and Extremism – Green Amber Red callouts from group</a:t>
            </a:r>
          </a:p>
          <a:p>
            <a:pPr marL="0" marR="0" indent="0" algn="l" defTabSz="914400" rtl="0" eaLnBrk="1" fontAlgn="auto" latinLnBrk="0" hangingPunct="1">
              <a:lnSpc>
                <a:spcPct val="100000"/>
              </a:lnSpc>
              <a:spcBef>
                <a:spcPts val="0"/>
              </a:spcBef>
              <a:spcAft>
                <a:spcPts val="0"/>
              </a:spcAft>
              <a:buClrTx/>
              <a:buSzTx/>
              <a:buFontTx/>
              <a:buNone/>
              <a:tabLst/>
              <a:defRPr/>
            </a:pPr>
            <a:r>
              <a:rPr lang="en-GB" sz="1400" b="1" i="0" u="none" strike="noStrike" kern="1200" baseline="0" dirty="0">
                <a:solidFill>
                  <a:schemeClr val="tx1"/>
                </a:solidFill>
                <a:latin typeface="Arial" charset="0"/>
                <a:ea typeface="+mn-ea"/>
                <a:cs typeface="+mn-cs"/>
              </a:rPr>
              <a:t>Use Breakout room for last time next slide</a:t>
            </a:r>
            <a:endParaRPr lang="en-GB"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B0A09-C5E1-41E2-B91D-C86A5B48500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93271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GB" b="1" dirty="0"/>
              <a:t>21 click reveals. Ask identifiers first</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There are many</a:t>
            </a:r>
            <a:r>
              <a:rPr lang="en-GB" baseline="0" dirty="0"/>
              <a:t> factors that could make somebody susceptible to radicalisation. </a:t>
            </a:r>
          </a:p>
          <a:p>
            <a:pPr marL="171450" indent="-171450">
              <a:buFont typeface="Arial" panose="020B0604020202020204" pitchFamily="34" charset="0"/>
              <a:buChar char="•"/>
            </a:pPr>
            <a:r>
              <a:rPr lang="en-GB" dirty="0"/>
              <a:t>It is about early intervention to protect and divert people away from the risk they face before illegality occurs.</a:t>
            </a:r>
          </a:p>
          <a:p>
            <a:pPr marL="171450" indent="-171450">
              <a:buFont typeface="Arial" panose="020B0604020202020204" pitchFamily="34" charset="0"/>
              <a:buChar char="•"/>
            </a:pPr>
            <a:r>
              <a:rPr lang="en-GB" sz="1200" b="1" i="0" u="none" strike="noStrike" kern="1200" baseline="0" dirty="0">
                <a:solidFill>
                  <a:schemeClr val="tx1"/>
                </a:solidFill>
                <a:latin typeface="+mn-lt"/>
                <a:ea typeface="+mn-ea"/>
                <a:cs typeface="+mn-cs"/>
              </a:rPr>
              <a:t>Prevent Leads </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In addition to </a:t>
            </a:r>
            <a:r>
              <a:rPr lang="en-GB" sz="1200" b="1" i="0" u="none" strike="noStrike" kern="1200" baseline="0" dirty="0">
                <a:solidFill>
                  <a:schemeClr val="tx1"/>
                </a:solidFill>
                <a:latin typeface="+mn-lt"/>
                <a:ea typeface="+mn-ea"/>
                <a:cs typeface="+mn-cs"/>
              </a:rPr>
              <a:t>Basic Prevent Awareness </a:t>
            </a:r>
            <a:r>
              <a:rPr lang="en-GB" sz="1200" b="0" i="0" u="none" strike="noStrike" kern="1200" baseline="0" dirty="0">
                <a:solidFill>
                  <a:schemeClr val="tx1"/>
                </a:solidFill>
                <a:latin typeface="+mn-lt"/>
                <a:ea typeface="+mn-ea"/>
                <a:cs typeface="+mn-cs"/>
              </a:rPr>
              <a:t>and </a:t>
            </a:r>
            <a:r>
              <a:rPr lang="en-GB" sz="1200" b="1" i="0" u="none" strike="noStrike" kern="1200" baseline="0" dirty="0">
                <a:solidFill>
                  <a:schemeClr val="tx1"/>
                </a:solidFill>
                <a:latin typeface="+mn-lt"/>
                <a:ea typeface="+mn-ea"/>
                <a:cs typeface="+mn-cs"/>
              </a:rPr>
              <a:t>Prevent Awareness</a:t>
            </a:r>
            <a:r>
              <a:rPr lang="en-GB" sz="1200" b="0" i="0" u="none" strike="noStrike" kern="1200" baseline="0" dirty="0">
                <a:solidFill>
                  <a:schemeClr val="tx1"/>
                </a:solidFill>
                <a:latin typeface="+mn-lt"/>
                <a:ea typeface="+mn-ea"/>
                <a:cs typeface="+mn-cs"/>
              </a:rPr>
              <a:t>, there is also a level of competence relevant to organisational Prevent       Leads in both commissioner and provider organisations. The competencies for Prevent Leads are outside the scope of the Statutory/Mandatory CSTF, but can be found in the NHS England Prevent Training and Competencies Framework. </a:t>
            </a:r>
          </a:p>
          <a:p>
            <a:r>
              <a:rPr lang="en-GB" sz="1200" b="1" i="0" u="none" strike="noStrike" kern="1200" baseline="0" dirty="0">
                <a:solidFill>
                  <a:schemeClr val="tx1"/>
                </a:solidFill>
                <a:latin typeface="+mn-lt"/>
                <a:ea typeface="+mn-ea"/>
                <a:cs typeface="+mn-cs"/>
              </a:rPr>
              <a:t>NB. </a:t>
            </a:r>
            <a:r>
              <a:rPr lang="en-GB" sz="1200" b="0" i="0" u="none" strike="noStrike" kern="1200" baseline="0" dirty="0">
                <a:solidFill>
                  <a:schemeClr val="tx1"/>
                </a:solidFill>
                <a:latin typeface="+mn-lt"/>
                <a:ea typeface="+mn-ea"/>
                <a:cs typeface="+mn-cs"/>
              </a:rPr>
              <a:t>The Prevent Training and Competencies Framework was developed in conjunction with the 2014 Intercollegiate document5 in order to ensure a consistent approach to training and provide parity between the expectations to safeguard both children and adults with care and support needs. </a:t>
            </a:r>
          </a:p>
          <a:p>
            <a:endParaRPr lang="en-GB" sz="1200" b="0" i="0" u="none" strike="noStrike" kern="1200" baseline="0" dirty="0">
              <a:solidFill>
                <a:schemeClr val="tx1"/>
              </a:solidFill>
              <a:latin typeface="+mn-lt"/>
              <a:ea typeface="+mn-ea"/>
              <a:cs typeface="+mn-cs"/>
            </a:endParaRPr>
          </a:p>
          <a:p>
            <a:endParaRPr lang="en-GB" sz="1200" b="1"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Next slide</a:t>
            </a:r>
            <a:r>
              <a:rPr lang="en-GB" sz="1200" b="0" i="0" u="none" strike="noStrike" kern="1200" baseline="0" dirty="0">
                <a:solidFill>
                  <a:schemeClr val="tx1"/>
                </a:solidFill>
                <a:latin typeface="+mn-lt"/>
                <a:ea typeface="+mn-ea"/>
                <a:cs typeface="+mn-cs"/>
              </a:rPr>
              <a:t> – Indicators of Concern (with NSPCC clip)</a:t>
            </a:r>
          </a:p>
          <a:p>
            <a:endParaRPr lang="en-GB" sz="1200" b="0" i="0" u="none" strike="noStrike" kern="1200" baseline="0" dirty="0">
              <a:solidFill>
                <a:schemeClr val="tx1"/>
              </a:solidFill>
              <a:latin typeface="+mn-lt"/>
              <a:ea typeface="+mn-ea"/>
              <a:cs typeface="+mn-cs"/>
            </a:endParaRPr>
          </a:p>
          <a:p>
            <a:r>
              <a:rPr lang="en-GB" b="1" dirty="0"/>
              <a:t>** https://www.youtube.com/watch?v=XruYsAmKLyU dehumanisation of the enemy</a:t>
            </a:r>
            <a:r>
              <a:rPr lang="en-GB" b="0" dirty="0"/>
              <a:t> suggest people could watch this clip later</a:t>
            </a:r>
            <a:endParaRPr lang="en-GB" b="1" dirty="0"/>
          </a:p>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B0A09-C5E1-41E2-B91D-C86A5B48500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50278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r>
              <a:rPr lang="en-GB" b="1" dirty="0"/>
              <a:t>Latest Counter-Terrorism and Counter-Extremism Media Summary</a:t>
            </a:r>
          </a:p>
          <a:p>
            <a:endParaRPr lang="en-GB" b="0" dirty="0"/>
          </a:p>
          <a:p>
            <a:r>
              <a:rPr lang="en-GB" b="0" dirty="0"/>
              <a:t>Counter-Terrorism and Counter-Extremism Media Summary: 14</a:t>
            </a:r>
            <a:r>
              <a:rPr lang="en-GB" b="0" baseline="30000" dirty="0"/>
              <a:t>th</a:t>
            </a:r>
            <a:r>
              <a:rPr lang="en-GB" b="0" dirty="0"/>
              <a:t> December2021</a:t>
            </a:r>
          </a:p>
          <a:p>
            <a:r>
              <a:rPr lang="en-GB" b="0" dirty="0"/>
              <a:t>RICU News &lt;ricunews@homeoffice.gov.uk&gt;</a:t>
            </a:r>
          </a:p>
          <a:p>
            <a:r>
              <a:rPr lang="en-GB" b="0" dirty="0"/>
              <a:t> People can read these later</a:t>
            </a: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7797C950-1B17-4286-87AB-219C959ECAB5}" type="slidenum">
              <a:rPr kumimoji="0" lang="en-GB" alt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88</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0000" lnSpcReduction="20000"/>
          </a:bodyPr>
          <a:lstStyle/>
          <a:p>
            <a:r>
              <a:rPr lang="en-GB" altLang="en-US" b="1" dirty="0"/>
              <a:t>3 click reveals</a:t>
            </a:r>
          </a:p>
          <a:p>
            <a:r>
              <a:rPr lang="en-GB" altLang="en-US" b="1" dirty="0"/>
              <a:t>Information sharing failures – the thread to today’s learning</a:t>
            </a:r>
          </a:p>
          <a:p>
            <a:endParaRPr lang="en-GB" altLang="en-US" b="1" dirty="0"/>
          </a:p>
          <a:p>
            <a:r>
              <a:rPr lang="en-GB" altLang="en-US" b="1" dirty="0"/>
              <a:t>Ask: </a:t>
            </a:r>
            <a:r>
              <a:rPr lang="en-GB" altLang="en-US" dirty="0"/>
              <a:t>What do we know about these two people?</a:t>
            </a:r>
          </a:p>
          <a:p>
            <a:r>
              <a:rPr lang="en-GB" altLang="en-US" dirty="0"/>
              <a:t>1. </a:t>
            </a:r>
            <a:r>
              <a:rPr lang="en-GB" sz="1200" b="1" i="0" kern="1200" cap="all" dirty="0">
                <a:solidFill>
                  <a:schemeClr val="tx1"/>
                </a:solidFill>
                <a:effectLst/>
                <a:latin typeface="+mn-lt"/>
                <a:ea typeface="+mn-ea"/>
                <a:cs typeface="+mn-cs"/>
              </a:rPr>
              <a:t>T</a:t>
            </a:r>
            <a:r>
              <a:rPr lang="en-GB" sz="1200" b="0" i="0" kern="1200" dirty="0">
                <a:solidFill>
                  <a:schemeClr val="tx1"/>
                </a:solidFill>
                <a:effectLst/>
                <a:latin typeface="+mn-lt"/>
                <a:ea typeface="+mn-ea"/>
                <a:cs typeface="+mn-cs"/>
              </a:rPr>
              <a:t>he managers of Fishmongers’ Hall were not warned that convicted terrorist </a:t>
            </a:r>
            <a:r>
              <a:rPr lang="en-GB" sz="1200" b="0" i="0" kern="1200" dirty="0">
                <a:solidFill>
                  <a:schemeClr val="tx1"/>
                </a:solidFill>
                <a:effectLst/>
                <a:latin typeface="+mn-lt"/>
                <a:ea typeface="+mn-ea"/>
                <a:cs typeface="+mn-cs"/>
                <a:hlinkClick r:id="rId3"/>
              </a:rPr>
              <a:t>Usman Khan</a:t>
            </a:r>
            <a:r>
              <a:rPr lang="en-GB" sz="1200" b="0" i="0" kern="1200" dirty="0">
                <a:solidFill>
                  <a:schemeClr val="tx1"/>
                </a:solidFill>
                <a:effectLst/>
                <a:latin typeface="+mn-lt"/>
                <a:ea typeface="+mn-ea"/>
                <a:cs typeface="+mn-cs"/>
              </a:rPr>
              <a:t> would be attending a prisoner education event where he stabbed two people to death, an inquest jury has heard.</a:t>
            </a:r>
          </a:p>
          <a:p>
            <a:r>
              <a:rPr lang="en-GB" sz="1200" b="0" i="0" kern="1200" dirty="0">
                <a:solidFill>
                  <a:schemeClr val="tx1"/>
                </a:solidFill>
                <a:effectLst/>
                <a:latin typeface="+mn-lt"/>
                <a:ea typeface="+mn-ea"/>
                <a:cs typeface="+mn-cs"/>
              </a:rPr>
              <a:t>Clerk of Fishmongers’ </a:t>
            </a:r>
            <a:r>
              <a:rPr lang="en-GB" sz="1200" b="0" i="0" kern="1200" dirty="0">
                <a:solidFill>
                  <a:schemeClr val="tx1"/>
                </a:solidFill>
                <a:effectLst/>
                <a:latin typeface="+mn-lt"/>
                <a:ea typeface="+mn-ea"/>
                <a:cs typeface="+mn-cs"/>
                <a:hlinkClick r:id="rId4"/>
              </a:rPr>
              <a:t>Company</a:t>
            </a:r>
            <a:r>
              <a:rPr lang="en-GB" sz="1200" b="0" i="0" kern="1200" dirty="0">
                <a:solidFill>
                  <a:schemeClr val="tx1"/>
                </a:solidFill>
                <a:effectLst/>
                <a:latin typeface="+mn-lt"/>
                <a:ea typeface="+mn-ea"/>
                <a:cs typeface="+mn-cs"/>
              </a:rPr>
              <a:t> Commodore Toby Williamson said that, had the body had the full information about Khan’s background, they would have refused to host the conference, organised by charity Learning Together.</a:t>
            </a:r>
          </a:p>
          <a:p>
            <a:r>
              <a:rPr lang="en-GB" sz="1200" b="0" i="0" kern="1200" dirty="0">
                <a:solidFill>
                  <a:schemeClr val="tx1"/>
                </a:solidFill>
                <a:effectLst/>
                <a:latin typeface="+mn-lt"/>
                <a:ea typeface="+mn-ea"/>
                <a:cs typeface="+mn-cs"/>
              </a:rPr>
              <a:t>Khan, 28, killed </a:t>
            </a:r>
            <a:r>
              <a:rPr lang="en-GB" sz="1200" b="0" i="0" kern="1200" dirty="0">
                <a:solidFill>
                  <a:schemeClr val="tx1"/>
                </a:solidFill>
                <a:effectLst/>
                <a:latin typeface="+mn-lt"/>
                <a:ea typeface="+mn-ea"/>
                <a:cs typeface="+mn-cs"/>
                <a:hlinkClick r:id="rId5"/>
              </a:rPr>
              <a:t>Cambridge</a:t>
            </a:r>
            <a:r>
              <a:rPr lang="en-GB" sz="1200" b="0" i="0" kern="1200" dirty="0">
                <a:solidFill>
                  <a:schemeClr val="tx1"/>
                </a:solidFill>
                <a:effectLst/>
                <a:latin typeface="+mn-lt"/>
                <a:ea typeface="+mn-ea"/>
                <a:cs typeface="+mn-cs"/>
              </a:rPr>
              <a:t> graduates </a:t>
            </a:r>
            <a:r>
              <a:rPr lang="en-GB" sz="1200" b="0" i="0" kern="1200" dirty="0">
                <a:solidFill>
                  <a:schemeClr val="tx1"/>
                </a:solidFill>
                <a:effectLst/>
                <a:latin typeface="+mn-lt"/>
                <a:ea typeface="+mn-ea"/>
                <a:cs typeface="+mn-cs"/>
                <a:hlinkClick r:id="rId6"/>
              </a:rPr>
              <a:t>Jack Merritt</a:t>
            </a:r>
            <a:r>
              <a:rPr lang="en-GB" sz="1200" b="0" i="0" kern="1200" dirty="0">
                <a:solidFill>
                  <a:schemeClr val="tx1"/>
                </a:solidFill>
                <a:effectLst/>
                <a:latin typeface="+mn-lt"/>
                <a:ea typeface="+mn-ea"/>
                <a:cs typeface="+mn-cs"/>
              </a:rPr>
              <a:t> 25, and Saskia Jones, 23, at the event on November 29 2019.</a:t>
            </a:r>
          </a:p>
          <a:p>
            <a:r>
              <a:rPr lang="en-GB" sz="1200" b="0" i="0" kern="1200" dirty="0">
                <a:solidFill>
                  <a:schemeClr val="tx1"/>
                </a:solidFill>
                <a:effectLst/>
                <a:latin typeface="+mn-lt"/>
                <a:ea typeface="+mn-ea"/>
                <a:cs typeface="+mn-cs"/>
              </a:rPr>
              <a:t>Mr Williamson told the jury in the inquests into Mr Merritt and Miss Jones’s deaths that Hall bosses were not warned that Khan already had a conviction for terrorism.</a:t>
            </a:r>
          </a:p>
          <a:p>
            <a:r>
              <a:rPr lang="en-GB" sz="1200" b="0" i="0" kern="1200" dirty="0">
                <a:solidFill>
                  <a:schemeClr val="tx1"/>
                </a:solidFill>
                <a:effectLst/>
                <a:latin typeface="+mn-lt"/>
                <a:ea typeface="+mn-ea"/>
                <a:cs typeface="+mn-cs"/>
              </a:rPr>
              <a:t>He said: “What we didn’t know was Usman Khan … was a terrorist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 inquest has heard that a senior counter-terror police officer incorrectly believed that probation officers were aware that Usman Khan may have been planning an attack, according to The Independent. Khan killed two people at Fishmongers’ Hall in London in November 2019, eleven months after his release from prison. His probation officer, Kenneth Skelton, had told the inquest that if he had known of Khan's plans, “the whole management process would have been altered”. Detective Chief Inspector Ryan Chambers, of the West Midlands Police Counter-Terrorism Unit, said he had “no reason to think” that other agencies, including probation, did not know of Khan's plans.</a:t>
            </a:r>
          </a:p>
          <a:p>
            <a:endParaRPr lang="en-GB"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altLang="en-US" dirty="0"/>
          </a:p>
          <a:p>
            <a:r>
              <a:rPr lang="en-GB" altLang="en-US" b="1" dirty="0"/>
              <a:t>2. Anders Behring Breivik </a:t>
            </a:r>
            <a:r>
              <a:rPr lang="en-GB" altLang="en-US" dirty="0"/>
              <a:t>the man who killed 77 people </a:t>
            </a:r>
            <a:r>
              <a:rPr lang="en-GB" sz="1200" dirty="0">
                <a:solidFill>
                  <a:schemeClr val="tx2">
                    <a:lumMod val="50000"/>
                  </a:schemeClr>
                </a:solidFill>
                <a:cs typeface="Arial" charset="0"/>
              </a:rPr>
              <a:t>Norwegian Far right Terrorist  killed 8 via car bomb in Oslo  then shot 69 at Workers Youth League Camp in Utoya in 2011</a:t>
            </a:r>
            <a:r>
              <a:rPr lang="en-GB" altLang="en-US" dirty="0"/>
              <a:t>-- many of them teenagers -- in a bombing and </a:t>
            </a:r>
            <a:r>
              <a:rPr lang="en-GB" altLang="en-US" b="1" dirty="0"/>
              <a:t>shooting</a:t>
            </a:r>
            <a:r>
              <a:rPr lang="en-GB" altLang="en-US" dirty="0"/>
              <a:t> rampage in </a:t>
            </a:r>
            <a:r>
              <a:rPr lang="en-GB" altLang="en-US" b="1" dirty="0"/>
              <a:t>Norway. </a:t>
            </a:r>
            <a:r>
              <a:rPr lang="en-GB" altLang="en-US" b="0" dirty="0"/>
              <a:t>He was a part time</a:t>
            </a:r>
            <a:r>
              <a:rPr lang="en-GB" altLang="en-US" b="0" baseline="0" dirty="0"/>
              <a:t> voluntary Police Officer and is reported to have informed friends of his intentions to take violent actions</a:t>
            </a:r>
            <a:endParaRPr lang="en-GB" altLang="en-US" b="1" dirty="0"/>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3. “Incel” killer Elliot Rodger </a:t>
            </a:r>
            <a:r>
              <a:rPr lang="en-GB" sz="1200" kern="1200" dirty="0">
                <a:solidFill>
                  <a:schemeClr val="tx1"/>
                </a:solidFill>
                <a:effectLst/>
                <a:latin typeface="+mn-lt"/>
                <a:ea typeface="+mn-ea"/>
                <a:cs typeface="+mn-cs"/>
              </a:rPr>
              <a:t>killed six people and injured fourteen others with firearms and his car during a rampage attack in Isla Vista, Santa</a:t>
            </a:r>
            <a:r>
              <a:rPr lang="en-GB" sz="1200" kern="1200" baseline="0" dirty="0">
                <a:solidFill>
                  <a:schemeClr val="tx1"/>
                </a:solidFill>
                <a:effectLst/>
                <a:latin typeface="+mn-lt"/>
                <a:ea typeface="+mn-ea"/>
                <a:cs typeface="+mn-cs"/>
              </a:rPr>
              <a:t> Barbara, </a:t>
            </a:r>
            <a:r>
              <a:rPr lang="en-GB" sz="1200" kern="1200" dirty="0">
                <a:solidFill>
                  <a:schemeClr val="tx1"/>
                </a:solidFill>
                <a:effectLst/>
                <a:latin typeface="+mn-lt"/>
                <a:ea typeface="+mn-ea"/>
                <a:cs typeface="+mn-cs"/>
              </a:rPr>
              <a:t>California in 2014. His manifesto details his long and deeply held hatred of women. Receiving</a:t>
            </a:r>
            <a:r>
              <a:rPr lang="en-GB" sz="1200" kern="1200" baseline="0" dirty="0">
                <a:solidFill>
                  <a:schemeClr val="tx1"/>
                </a:solidFill>
                <a:effectLst/>
                <a:latin typeface="+mn-lt"/>
                <a:ea typeface="+mn-ea"/>
                <a:cs typeface="+mn-cs"/>
              </a:rPr>
              <a:t> support for MH struggles most of his adolescent life. “</a:t>
            </a:r>
          </a:p>
          <a:p>
            <a:r>
              <a:rPr lang="en-GB" sz="1200" b="1" kern="1200" baseline="0" dirty="0">
                <a:solidFill>
                  <a:schemeClr val="tx1"/>
                </a:solidFill>
                <a:effectLst/>
                <a:latin typeface="+mn-lt"/>
                <a:ea typeface="+mn-ea"/>
                <a:cs typeface="+mn-cs"/>
              </a:rPr>
              <a:t>Explain: </a:t>
            </a:r>
            <a:r>
              <a:rPr lang="en-GB" sz="1200" kern="1200" baseline="0" dirty="0">
                <a:solidFill>
                  <a:schemeClr val="tx1"/>
                </a:solidFill>
                <a:effectLst/>
                <a:latin typeface="+mn-lt"/>
                <a:ea typeface="+mn-ea"/>
                <a:cs typeface="+mn-cs"/>
              </a:rPr>
              <a:t>I</a:t>
            </a:r>
            <a:r>
              <a:rPr lang="en-GB" sz="1200" b="1" kern="1200" dirty="0">
                <a:solidFill>
                  <a:schemeClr val="tx1"/>
                </a:solidFill>
                <a:effectLst/>
                <a:latin typeface="+mn-lt"/>
                <a:ea typeface="+mn-ea"/>
                <a:cs typeface="+mn-cs"/>
              </a:rPr>
              <a:t>ncels believe society is structured along lines of sexual and physical attractiveness. The court heard that incel men believe they are the bottom grouping of society and that physically attractive women are at the top.”</a:t>
            </a:r>
            <a:endParaRPr lang="en-GB" sz="1200" b="1" kern="1200" baseline="0" dirty="0">
              <a:solidFill>
                <a:schemeClr val="tx1"/>
              </a:solidFill>
              <a:effectLst/>
              <a:latin typeface="+mn-lt"/>
              <a:ea typeface="+mn-ea"/>
              <a:cs typeface="+mn-cs"/>
            </a:endParaRPr>
          </a:p>
          <a:p>
            <a:endParaRPr lang="en-GB"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4</a:t>
            </a:r>
            <a:r>
              <a:rPr lang="en-GB" sz="1200" b="1" kern="1200" baseline="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1999 David Copeland </a:t>
            </a:r>
            <a:r>
              <a:rPr lang="en-GB" sz="1200" kern="1200" dirty="0">
                <a:solidFill>
                  <a:schemeClr val="tx1"/>
                </a:solidFill>
                <a:effectLst/>
                <a:latin typeface="+mn-lt"/>
                <a:ea typeface="+mn-ea"/>
                <a:cs typeface="+mn-cs"/>
              </a:rPr>
              <a:t>– Membership</a:t>
            </a:r>
            <a:r>
              <a:rPr lang="en-GB" sz="1200" kern="1200" baseline="0" dirty="0">
                <a:solidFill>
                  <a:schemeClr val="tx1"/>
                </a:solidFill>
                <a:effectLst/>
                <a:latin typeface="+mn-lt"/>
                <a:ea typeface="+mn-ea"/>
                <a:cs typeface="+mn-cs"/>
              </a:rPr>
              <a:t> of National Socialist Movement</a:t>
            </a:r>
            <a:r>
              <a:rPr lang="en-GB" sz="1200" kern="1200" dirty="0">
                <a:solidFill>
                  <a:schemeClr val="tx1"/>
                </a:solidFill>
                <a:effectLst/>
                <a:latin typeface="+mn-lt"/>
                <a:ea typeface="+mn-ea"/>
                <a:cs typeface="+mn-cs"/>
              </a:rPr>
              <a:t> (left BNP as they weren’t violent enough). Blamed minorities,</a:t>
            </a:r>
            <a:r>
              <a:rPr lang="en-GB" sz="1200" kern="1200" baseline="0" dirty="0">
                <a:solidFill>
                  <a:schemeClr val="tx1"/>
                </a:solidFill>
                <a:effectLst/>
                <a:latin typeface="+mn-lt"/>
                <a:ea typeface="+mn-ea"/>
                <a:cs typeface="+mn-cs"/>
              </a:rPr>
              <a:t> Gays and Jews on his job prospects. 140 injured, 3 dead. Admiral Duncan Pub- 1,500 nails. Of the 5 Psychiatrists assessing him, 4 said Paranoid Schizophrenia, one suggested Personality Disorder (not enough to affect judgement). </a:t>
            </a:r>
          </a:p>
          <a:p>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b="1" dirty="0"/>
              <a:t>Mention: </a:t>
            </a:r>
            <a:r>
              <a:rPr lang="en-GB" altLang="en-US" b="0" dirty="0"/>
              <a:t>I wanted to put a picture of the Manchester bomber in, but a colleague </a:t>
            </a:r>
            <a:r>
              <a:rPr lang="en-GB" altLang="en-US" b="0" baseline="0" dirty="0"/>
              <a:t>from DHFCT was at the arena that night.</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b="1" baseline="0" dirty="0"/>
              <a:t>Also:</a:t>
            </a:r>
            <a:r>
              <a:rPr lang="en-GB" altLang="en-US" b="0" baseline="0" dirty="0"/>
              <a:t> A DHCFT colleague lost his brother-in-law in the Belgium terror attacks, and his sister –in-law has set up a charity to support victims of attacks.</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b="1" baseline="0" dirty="0"/>
              <a:t>It touches us all, and we might just hear something that can make a difference.</a:t>
            </a:r>
            <a:endParaRPr lang="en-GB" altLang="en-US" b="1" dirty="0"/>
          </a:p>
          <a:p>
            <a:endParaRPr lang="en-GB" altLang="en-US" sz="1200" b="1" kern="1200" dirty="0">
              <a:solidFill>
                <a:schemeClr val="tx1"/>
              </a:solidFill>
              <a:effectLst/>
              <a:latin typeface="+mn-lt"/>
              <a:ea typeface="+mn-ea"/>
              <a:cs typeface="+mn-cs"/>
            </a:endParaRPr>
          </a:p>
          <a:p>
            <a:r>
              <a:rPr lang="en-GB" altLang="en-US" b="1" dirty="0">
                <a:effectLst/>
              </a:rPr>
              <a:t>Next</a:t>
            </a:r>
            <a:r>
              <a:rPr lang="en-GB" altLang="en-US" b="1" baseline="0" dirty="0">
                <a:effectLst/>
              </a:rPr>
              <a:t> slide: </a:t>
            </a:r>
            <a:r>
              <a:rPr lang="en-GB" altLang="en-US" b="0" baseline="0" dirty="0">
                <a:effectLst/>
              </a:rPr>
              <a:t>Home office Videos – Use No.10 MH</a:t>
            </a:r>
            <a:endParaRPr lang="en-GB" b="1"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7797C950-1B17-4286-87AB-219C959ECAB5}" type="slidenum">
              <a:rPr kumimoji="0" lang="en-GB" alt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89</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32760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srgbClr val="7030A0"/>
                </a:solidFill>
              </a:rPr>
              <a:t>This Slide  </a:t>
            </a:r>
            <a:r>
              <a:rPr lang="en-GB" sz="1200" b="0" baseline="0" dirty="0">
                <a:solidFill>
                  <a:srgbClr val="7030A0"/>
                </a:solidFill>
              </a:rPr>
              <a:t>Types of abuse Graph. Quick visualisation only.</a:t>
            </a:r>
            <a:endParaRPr lang="en-GB" sz="1200" b="1" dirty="0">
              <a:solidFill>
                <a:srgbClr val="7030A0"/>
              </a:solidFill>
            </a:endParaRPr>
          </a:p>
          <a:p>
            <a:endParaRPr lang="en-GB" b="1" baseline="0" dirty="0"/>
          </a:p>
          <a:p>
            <a:endParaRPr lang="en-GB"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1" baseline="0" dirty="0"/>
              <a:t>Types of abuse- </a:t>
            </a:r>
            <a:r>
              <a:rPr lang="en-GB" b="0" baseline="0" dirty="0"/>
              <a:t>10 Categories of Abuse. Data from Derbyshire ASB – latest figures as ref on slide</a:t>
            </a:r>
            <a:endParaRPr lang="en-GB" sz="1200" b="1" dirty="0">
              <a:solidFill>
                <a:srgbClr val="7030A0"/>
              </a:solidFill>
            </a:endParaRPr>
          </a:p>
          <a:p>
            <a:pPr lvl="1"/>
            <a:r>
              <a:rPr lang="en-GB" sz="3100" b="1" dirty="0">
                <a:solidFill>
                  <a:srgbClr val="7030A0"/>
                </a:solidFill>
              </a:rPr>
              <a:t>NB </a:t>
            </a:r>
            <a:r>
              <a:rPr lang="en-GB" sz="3100" b="0" baseline="0" dirty="0">
                <a:solidFill>
                  <a:srgbClr val="7030A0"/>
                </a:solidFill>
              </a:rPr>
              <a:t>Neglect can include pressure ulcers</a:t>
            </a:r>
            <a:endParaRPr lang="en-GB" sz="3100" b="1" dirty="0">
              <a:solidFill>
                <a:srgbClr val="7030A0"/>
              </a:solidFill>
            </a:endParaRPr>
          </a:p>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699EA-4099-7140-9A68-260C12E8C2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0409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Home Office Videos –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1" baseline="0" dirty="0"/>
              <a:t>Play - Case study 10: Mental Health – converted and MH</a:t>
            </a:r>
            <a:endParaRPr lang="en-GB" b="1" dirty="0"/>
          </a:p>
          <a:p>
            <a:endParaRPr lang="en-GB" b="0" dirty="0"/>
          </a:p>
          <a:p>
            <a:r>
              <a:rPr lang="en-GB" b="0" dirty="0"/>
              <a:t>Advise people watch the others</a:t>
            </a:r>
          </a:p>
          <a:p>
            <a:r>
              <a:rPr lang="en-GB" b="0" dirty="0"/>
              <a:t>Introduction “WRAP Prevent info” 2.48 mins</a:t>
            </a:r>
          </a:p>
          <a:p>
            <a:r>
              <a:rPr lang="en-GB" b="0" dirty="0"/>
              <a:t>Interview 2:</a:t>
            </a:r>
            <a:r>
              <a:rPr lang="en-GB" b="0" baseline="0" dirty="0"/>
              <a:t> Prevent/Channel Panel info. 7.10 mins</a:t>
            </a:r>
          </a:p>
          <a:p>
            <a:r>
              <a:rPr lang="en-GB" b="0" baseline="0" dirty="0"/>
              <a:t>Interview 3: Prevent providers and process. 5.03 mins</a:t>
            </a:r>
          </a:p>
          <a:p>
            <a:r>
              <a:rPr lang="en-GB" b="0" baseline="0" dirty="0"/>
              <a:t>Case Study 3: Far right. 4.15 mins</a:t>
            </a:r>
          </a:p>
          <a:p>
            <a:endParaRPr lang="en-GB" b="0" dirty="0"/>
          </a:p>
          <a:p>
            <a:r>
              <a:rPr lang="en-GB" b="1" dirty="0"/>
              <a:t>Next slide</a:t>
            </a:r>
            <a:r>
              <a:rPr lang="en-GB" b="0" dirty="0"/>
              <a:t> 87. PREVENT Strategy </a:t>
            </a:r>
          </a:p>
          <a:p>
            <a:r>
              <a:rPr lang="en-GB" b="0" dirty="0"/>
              <a:t>With 8 click reveals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99457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t>8 click reveals</a:t>
            </a:r>
          </a:p>
          <a:p>
            <a:endParaRPr lang="en-GB" dirty="0"/>
          </a:p>
          <a:p>
            <a:r>
              <a:rPr lang="en-GB" dirty="0"/>
              <a:t>Channel</a:t>
            </a:r>
            <a:r>
              <a:rPr lang="en-GB" baseline="0" dirty="0"/>
              <a:t> purpose and process. </a:t>
            </a:r>
          </a:p>
          <a:p>
            <a:r>
              <a:rPr lang="en-GB" sz="1200" dirty="0">
                <a:solidFill>
                  <a:schemeClr val="tx2">
                    <a:lumMod val="50000"/>
                  </a:schemeClr>
                </a:solidFill>
              </a:rPr>
              <a:t>Many types of support are available as part of Channel. These include support at school, in the workplace, for substance abuse and with specialist mentors, mental health key workers and doctors. </a:t>
            </a:r>
          </a:p>
          <a:p>
            <a:r>
              <a:rPr lang="en-GB" sz="1200" dirty="0">
                <a:solidFill>
                  <a:schemeClr val="tx2">
                    <a:lumMod val="50000"/>
                  </a:schemeClr>
                </a:solidFill>
              </a:rPr>
              <a:t>We work with all kinds of groups and organisations, in much the same way that partners come together to help people who’ve been groomed by gangs or involved in sexual exploitation. </a:t>
            </a:r>
          </a:p>
          <a:p>
            <a:endParaRPr lang="en-GB" baseline="0" dirty="0"/>
          </a:p>
          <a:p>
            <a:r>
              <a:rPr lang="en-GB" dirty="0"/>
              <a:t>Please note there is no single profile of a terrorist and this is not about race, religion or ethnicity. The programme is to prevent the exploitation of susceptible people to a radicalisation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should not be assumed that the characteristics set out on a slide necessarily indicate that a person is either committed to terrorism or may become a terrorist. The assessment framework involves three dimensions: engagement, intent and capability, which are considered separately. (from Channel Vulnerability Assessment Framework https://www.gov.uk/government/uploads/system/uploads/attachment_data/file/118187/vul-assessment.pdf)</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1" baseline="0" dirty="0"/>
              <a:t>Next slide</a:t>
            </a:r>
            <a:r>
              <a:rPr lang="en-GB" b="0" baseline="0" dirty="0"/>
              <a:t> Fireworks celebration – the end</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B0A09-C5E1-41E2-B91D-C86A5B48500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41762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3 click reveals</a:t>
            </a:r>
          </a:p>
          <a:p>
            <a:r>
              <a:rPr lang="en-GB" dirty="0"/>
              <a:t>YouTube – understanding Radicalisation and raising awareness.</a:t>
            </a:r>
          </a:p>
          <a:p>
            <a:endParaRPr lang="en-GB" dirty="0"/>
          </a:p>
          <a:p>
            <a:r>
              <a:rPr lang="en-GB" sz="1200" b="0" i="0" u="none" strike="noStrike" kern="1200" baseline="0" dirty="0">
                <a:solidFill>
                  <a:schemeClr val="tx1"/>
                </a:solidFill>
                <a:latin typeface="Arial" charset="0"/>
                <a:ea typeface="+mn-ea"/>
                <a:cs typeface="+mn-cs"/>
              </a:rPr>
              <a:t>Contracts of employment, professional codes of conduct and safeguarding frameworks such as</a:t>
            </a:r>
          </a:p>
          <a:p>
            <a:r>
              <a:rPr lang="en-GB" sz="1200" b="0" i="0" u="none" strike="noStrike" kern="1200" baseline="0" dirty="0">
                <a:solidFill>
                  <a:schemeClr val="tx1"/>
                </a:solidFill>
                <a:latin typeface="Arial" charset="0"/>
                <a:ea typeface="+mn-ea"/>
                <a:cs typeface="+mn-cs"/>
              </a:rPr>
              <a:t>No Secrets and Every Child Matters require all healthcare staff to exercise a duty of care to patients</a:t>
            </a:r>
          </a:p>
          <a:p>
            <a:r>
              <a:rPr lang="en-GB" sz="1200" b="0" i="0" u="none" strike="noStrike" kern="1200" baseline="0" dirty="0">
                <a:solidFill>
                  <a:schemeClr val="tx1"/>
                </a:solidFill>
                <a:latin typeface="Arial" charset="0"/>
                <a:ea typeface="+mn-ea"/>
                <a:cs typeface="+mn-cs"/>
              </a:rPr>
              <a:t>and, where necessary, take action for safeguarding and crime prevention.</a:t>
            </a:r>
          </a:p>
          <a:p>
            <a:r>
              <a:rPr lang="en-GB" sz="1200" b="0" i="0" u="none" strike="noStrike" kern="1200" baseline="0" dirty="0">
                <a:solidFill>
                  <a:schemeClr val="tx1"/>
                </a:solidFill>
                <a:latin typeface="Arial" charset="0"/>
                <a:ea typeface="+mn-ea"/>
                <a:cs typeface="+mn-cs"/>
              </a:rPr>
              <a:t>If you have a concern discuss it with your safeguarding lead and they will advise and identify</a:t>
            </a:r>
          </a:p>
          <a:p>
            <a:r>
              <a:rPr lang="en-GB" sz="1200" b="0" i="0" u="none" strike="noStrike" kern="1200" baseline="0" dirty="0">
                <a:solidFill>
                  <a:schemeClr val="tx1"/>
                </a:solidFill>
                <a:latin typeface="Arial" charset="0"/>
                <a:ea typeface="+mn-ea"/>
                <a:cs typeface="+mn-cs"/>
              </a:rPr>
              <a:t>local referral pathways.</a:t>
            </a:r>
          </a:p>
          <a:p>
            <a:endParaRPr lang="en-GB" dirty="0"/>
          </a:p>
          <a:p>
            <a:r>
              <a:rPr lang="en-GB" dirty="0"/>
              <a:t>Act Early- Action Counters Terrorism website.</a:t>
            </a:r>
          </a:p>
          <a:p>
            <a:r>
              <a:rPr lang="en-GB" dirty="0"/>
              <a:t>Vicki Baxendale and Tina Ndili</a:t>
            </a:r>
          </a:p>
          <a:p>
            <a:pPr marL="0" marR="0" indent="0" algn="l" defTabSz="914400" rtl="0" eaLnBrk="1" fontAlgn="auto" latinLnBrk="0" hangingPunct="1">
              <a:lnSpc>
                <a:spcPct val="100000"/>
              </a:lnSpc>
              <a:spcBef>
                <a:spcPts val="0"/>
              </a:spcBef>
              <a:spcAft>
                <a:spcPts val="0"/>
              </a:spcAft>
              <a:buClrTx/>
              <a:buSzTx/>
              <a:buFontTx/>
              <a:buNone/>
              <a:tabLst/>
              <a:defRPr/>
            </a:pPr>
            <a:endParaRPr lang="en-GB"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1" baseline="0" dirty="0"/>
              <a:t>Next slide</a:t>
            </a:r>
            <a:r>
              <a:rPr lang="en-GB" b="0" baseline="0" dirty="0"/>
              <a:t> Celebration of end</a:t>
            </a:r>
            <a:endParaRPr lang="en-GB" b="1"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B0A09-C5E1-41E2-B91D-C86A5B48500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41762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Please read this out! Important: </a:t>
            </a:r>
            <a:r>
              <a:rPr lang="en-GB" b="0" dirty="0"/>
              <a:t>For queries/questions/concerns:</a:t>
            </a:r>
          </a:p>
          <a:p>
            <a:r>
              <a:rPr lang="en-GB" sz="1800" dirty="0">
                <a:effectLst/>
                <a:latin typeface="Calibri" panose="020F0502020204030204" pitchFamily="34" charset="0"/>
                <a:ea typeface="Calibri" panose="020F0502020204030204" pitchFamily="34" charset="0"/>
              </a:rPr>
              <a:t>Requests for safeguarding adult advice via DHCFT  01332 623700 Ext: 31537</a:t>
            </a:r>
          </a:p>
          <a:p>
            <a:r>
              <a:rPr lang="en-GB" b="0" dirty="0"/>
              <a:t>When contacting MASH please leave YOUR NAME, YOUR TEAM, PATIENT I.D. AND/OR NAME/DOB.</a:t>
            </a:r>
          </a:p>
          <a:p>
            <a:r>
              <a:rPr lang="en-GB" b="0" dirty="0"/>
              <a:t>You will be advised “We will aim to contact you back within the next working day”</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hlinkClick r:id="rId3"/>
              </a:rPr>
              <a:t>https://www.derbyshire.gov.uk/social-health/care-and-health-service-providers/making-adult-care-referrals-information-for-professionals/making-an-adult-care-referral.aspx</a:t>
            </a:r>
            <a:endParaRPr lang="en-GB"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sz="1400" dirty="0"/>
          </a:p>
          <a:p>
            <a:r>
              <a:rPr lang="en-GB" sz="1200" dirty="0">
                <a:hlinkClick r:id="rId4"/>
              </a:rPr>
              <a:t>https://secure.derby.gov.uk/forms/?formid=345</a:t>
            </a:r>
            <a:endParaRPr lang="en-GB" sz="1200" dirty="0"/>
          </a:p>
          <a:p>
            <a:r>
              <a:rPr lang="en-GB" sz="1200" dirty="0">
                <a:hlinkClick r:id="rId5"/>
              </a:rPr>
              <a:t>https://www.derby.gov.uk/health-and-social-care/safeguarding-adults-at-risk/safeguarding-vulnerable-adults/</a:t>
            </a:r>
            <a:endParaRPr lang="en-GB" sz="1200" dirty="0"/>
          </a:p>
          <a:p>
            <a:endParaRPr lang="en-GB" dirty="0"/>
          </a:p>
          <a:p>
            <a:r>
              <a:rPr lang="en-GB" b="1" dirty="0"/>
              <a:t>Next slide </a:t>
            </a:r>
            <a:r>
              <a:rPr lang="en-GB" b="0" dirty="0"/>
              <a:t>  Recap on making adult referrals</a:t>
            </a:r>
          </a:p>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40720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Next slide </a:t>
            </a:r>
            <a:r>
              <a:rPr lang="en-GB" b="0" dirty="0"/>
              <a:t> - Reminder Derbyshire &amp; Derby City safeguarding Adults policies and Procedures</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50923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Recap</a:t>
            </a:r>
            <a:r>
              <a:rPr lang="en-GB" b="0" dirty="0"/>
              <a:t> Policies and procedures</a:t>
            </a:r>
            <a:endParaRPr lang="en-GB" b="1" dirty="0"/>
          </a:p>
          <a:p>
            <a:endParaRPr lang="en-GB" b="1" dirty="0"/>
          </a:p>
          <a:p>
            <a:r>
              <a:rPr lang="en-GB" b="1" dirty="0"/>
              <a:t>Next slide</a:t>
            </a:r>
            <a:r>
              <a:rPr lang="en-GB" b="0" dirty="0"/>
              <a:t> -  92. Any Questions?. Safeguarding</a:t>
            </a:r>
            <a:r>
              <a:rPr lang="en-GB" b="0" baseline="0" dirty="0"/>
              <a:t> Adults Referral Form</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79865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77190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78319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Resources </a:t>
            </a:r>
            <a:r>
              <a:rPr lang="en-GB" b="1" dirty="0" err="1"/>
              <a:t>inc</a:t>
            </a:r>
            <a:r>
              <a:rPr lang="en-GB" b="1" dirty="0"/>
              <a:t> referral forms</a:t>
            </a:r>
          </a:p>
          <a:p>
            <a:r>
              <a:rPr lang="en-GB" b="1" dirty="0"/>
              <a:t>Next slide</a:t>
            </a:r>
            <a:r>
              <a:rPr lang="en-GB" b="0" dirty="0"/>
              <a:t> – BREAK</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AD8F-8503-4A11-AFC4-ED56A94592E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91443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Final</a:t>
            </a:r>
            <a:r>
              <a:rPr lang="en-GB" b="1" baseline="0" dirty="0"/>
              <a:t> Slide 86.</a:t>
            </a:r>
            <a:endParaRPr lang="en-GB" b="0" baseline="0" dirty="0"/>
          </a:p>
          <a:p>
            <a:r>
              <a:rPr lang="en-GB" b="0" baseline="0" dirty="0"/>
              <a:t>Any Questions? I shall remain in the Chat function for a while, so if anyone has any questions, queries, things they wish to check out or challenge, feel free to join me.</a:t>
            </a:r>
            <a:endParaRPr lang="en-GB" b="1"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B0A09-C5E1-41E2-B91D-C86A5B48500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68333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b="1">
                <a:solidFill>
                  <a:srgbClr val="00395A"/>
                </a:solidFill>
                <a:latin typeface="Arial"/>
                <a:cs typeface="Arial"/>
              </a:defRPr>
            </a:lvl1p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b="1">
                <a:solidFill>
                  <a:srgbClr val="007C9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sz="2400">
                <a:solidFill>
                  <a:srgbClr val="007C92"/>
                </a:solidFill>
                <a:latin typeface="Arial"/>
                <a:cs typeface="Arial"/>
              </a:defRPr>
            </a:lvl1pPr>
            <a:lvl2pPr>
              <a:defRPr sz="2000">
                <a:solidFill>
                  <a:srgbClr val="007C92"/>
                </a:solidFill>
                <a:latin typeface="Arial"/>
                <a:cs typeface="Arial"/>
              </a:defRPr>
            </a:lvl2pPr>
            <a:lvl3pPr>
              <a:defRPr sz="2000">
                <a:solidFill>
                  <a:srgbClr val="007C92"/>
                </a:solidFill>
                <a:latin typeface="Arial"/>
                <a:cs typeface="Arial"/>
              </a:defRPr>
            </a:lvl3pPr>
            <a:lvl4pPr>
              <a:defRPr sz="1800">
                <a:solidFill>
                  <a:srgbClr val="007C92"/>
                </a:solidFill>
                <a:latin typeface="Arial"/>
                <a:cs typeface="Arial"/>
              </a:defRPr>
            </a:lvl4pPr>
            <a:lvl5pPr>
              <a:defRPr sz="1800">
                <a:solidFill>
                  <a:srgbClr val="007C92"/>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itle 1"/>
          <p:cNvSpPr>
            <a:spLocks noGrp="1"/>
          </p:cNvSpPr>
          <p:nvPr>
            <p:ph type="title"/>
          </p:nvPr>
        </p:nvSpPr>
        <p:spPr>
          <a:xfrm>
            <a:off x="457200" y="980728"/>
            <a:ext cx="8229600" cy="648072"/>
          </a:xfrm>
          <a:prstGeom prst="rect">
            <a:avLst/>
          </a:prstGeom>
        </p:spPr>
        <p:txBody>
          <a:bodyPr/>
          <a:lstStyle>
            <a:lvl1pPr algn="l">
              <a:defRPr sz="3600" b="1">
                <a:solidFill>
                  <a:srgbClr val="00395A"/>
                </a:solidFill>
                <a:latin typeface="Arial"/>
                <a:cs typeface="Arial"/>
              </a:defRPr>
            </a:lvl1pPr>
          </a:lstStyle>
          <a:p>
            <a:r>
              <a:rPr lang="en-US" dirty="0"/>
              <a:t>Click to edit Master title style</a:t>
            </a:r>
            <a:endParaRPr lang="en-GB"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304" y="1196752"/>
            <a:ext cx="1378496" cy="4929411"/>
          </a:xfrm>
          <a:prstGeom prst="rect">
            <a:avLst/>
          </a:prstGeom>
        </p:spPr>
        <p:txBody>
          <a:bodyPr vert="eaVert"/>
          <a:lstStyle>
            <a:lvl1pPr>
              <a:defRPr sz="3600">
                <a:solidFill>
                  <a:srgbClr val="00395A"/>
                </a:solidFill>
                <a:latin typeface="Arial"/>
                <a:cs typeface="Arial"/>
              </a:defRPr>
            </a:lvl1pPr>
          </a:lstStyle>
          <a:p>
            <a:r>
              <a:rPr lang="en-US" dirty="0"/>
              <a:t>Click to edit Master title style</a:t>
            </a:r>
            <a:endParaRPr lang="en-GB" dirty="0"/>
          </a:p>
        </p:txBody>
      </p:sp>
      <p:sp>
        <p:nvSpPr>
          <p:cNvPr id="3" name="Vertical Text Placeholder 2"/>
          <p:cNvSpPr>
            <a:spLocks noGrp="1"/>
          </p:cNvSpPr>
          <p:nvPr>
            <p:ph type="body" orient="vert" idx="1"/>
          </p:nvPr>
        </p:nvSpPr>
        <p:spPr>
          <a:xfrm>
            <a:off x="457200" y="1196752"/>
            <a:ext cx="6563072" cy="4929411"/>
          </a:xfrm>
          <a:prstGeom prst="rect">
            <a:avLst/>
          </a:prstGeom>
        </p:spPr>
        <p:txBody>
          <a:bodyPr vert="eaVert"/>
          <a:lstStyle>
            <a:lvl1pPr>
              <a:defRPr sz="2400">
                <a:solidFill>
                  <a:srgbClr val="007C92"/>
                </a:solidFill>
                <a:latin typeface="Arial"/>
                <a:cs typeface="Arial"/>
              </a:defRPr>
            </a:lvl1pPr>
            <a:lvl2pPr>
              <a:defRPr sz="2000">
                <a:solidFill>
                  <a:srgbClr val="007C92"/>
                </a:solidFill>
                <a:latin typeface="Arial"/>
                <a:cs typeface="Arial"/>
              </a:defRPr>
            </a:lvl2pPr>
            <a:lvl3pPr>
              <a:defRPr sz="2000">
                <a:solidFill>
                  <a:srgbClr val="007C92"/>
                </a:solidFill>
                <a:latin typeface="Arial"/>
                <a:cs typeface="Arial"/>
              </a:defRPr>
            </a:lvl3pPr>
            <a:lvl4pPr>
              <a:defRPr sz="1800">
                <a:solidFill>
                  <a:srgbClr val="007C92"/>
                </a:solidFill>
                <a:latin typeface="Arial"/>
                <a:cs typeface="Arial"/>
              </a:defRPr>
            </a:lvl4pPr>
            <a:lvl5pPr>
              <a:defRPr sz="1800">
                <a:solidFill>
                  <a:srgbClr val="007C92"/>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pPr/>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6616C-A317-3F4C-89E7-7CC167EA489A}"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pPr/>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6616C-A317-3F4C-89E7-7CC167EA489A}"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B4EFB39-C5F2-E545-A5D6-D16E41EF144B}" type="datetimeFigureOut">
              <a:rPr lang="en-US" smtClean="0"/>
              <a:pPr/>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6616C-A317-3F4C-89E7-7CC167EA489A}"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9B4EFB39-C5F2-E545-A5D6-D16E41EF144B}" type="datetimeFigureOut">
              <a:rPr lang="en-US" smtClean="0"/>
              <a:pPr/>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6616C-A317-3F4C-89E7-7CC167EA489A}"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9B4EFB39-C5F2-E545-A5D6-D16E41EF144B}" type="datetimeFigureOut">
              <a:rPr lang="en-US" smtClean="0"/>
              <a:pPr/>
              <a:t>12/16/2021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B6616C-A317-3F4C-89E7-7CC167EA489A}"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B4EFB39-C5F2-E545-A5D6-D16E41EF144B}" type="datetimeFigureOut">
              <a:rPr lang="en-US" smtClean="0"/>
              <a:pPr/>
              <a:t>12/16/2021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B6616C-A317-3F4C-89E7-7CC167EA489A}"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EFB39-C5F2-E545-A5D6-D16E41EF144B}" type="datetimeFigureOut">
              <a:rPr lang="en-US" smtClean="0"/>
              <a:pPr/>
              <a:t>12/16/2021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B6616C-A317-3F4C-89E7-7CC167EA489A}"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80728"/>
            <a:ext cx="8229600" cy="648072"/>
          </a:xfrm>
          <a:prstGeom prst="rect">
            <a:avLst/>
          </a:prstGeom>
        </p:spPr>
        <p:txBody>
          <a:bodyPr/>
          <a:lstStyle>
            <a:lvl1pPr algn="l">
              <a:defRPr sz="3600" b="1">
                <a:solidFill>
                  <a:srgbClr val="00395A"/>
                </a:solidFill>
                <a:latin typeface="Arial"/>
                <a:cs typeface="Arial"/>
              </a:defRPr>
            </a:lvl1pPr>
          </a:lstStyle>
          <a:p>
            <a:r>
              <a:rPr lang="en-US" dirty="0"/>
              <a:t>Click to edit Master title style</a:t>
            </a:r>
            <a:endParaRPr lang="en-GB" dirty="0"/>
          </a:p>
        </p:txBody>
      </p:sp>
      <p:sp>
        <p:nvSpPr>
          <p:cNvPr id="3" name="Content Placeholder 2"/>
          <p:cNvSpPr>
            <a:spLocks noGrp="1"/>
          </p:cNvSpPr>
          <p:nvPr>
            <p:ph idx="1"/>
          </p:nvPr>
        </p:nvSpPr>
        <p:spPr>
          <a:xfrm>
            <a:off x="457200" y="1772816"/>
            <a:ext cx="8229600" cy="4353347"/>
          </a:xfrm>
          <a:prstGeom prst="rect">
            <a:avLst/>
          </a:prstGeom>
        </p:spPr>
        <p:txBody>
          <a:bodyPr/>
          <a:lstStyle>
            <a:lvl1pPr>
              <a:defRPr sz="2400" b="1">
                <a:solidFill>
                  <a:srgbClr val="007C92"/>
                </a:solidFill>
                <a:latin typeface="Arial"/>
                <a:cs typeface="Arial"/>
              </a:defRPr>
            </a:lvl1pPr>
            <a:lvl2pPr>
              <a:defRPr sz="2000" b="1">
                <a:solidFill>
                  <a:srgbClr val="007C92"/>
                </a:solidFill>
                <a:latin typeface="Arial"/>
                <a:cs typeface="Arial"/>
              </a:defRPr>
            </a:lvl2pPr>
            <a:lvl3pPr>
              <a:defRPr sz="2000" b="1">
                <a:solidFill>
                  <a:srgbClr val="007C92"/>
                </a:solidFill>
                <a:latin typeface="Arial"/>
                <a:cs typeface="Arial"/>
              </a:defRPr>
            </a:lvl3pPr>
            <a:lvl4pPr>
              <a:defRPr sz="1800" b="1">
                <a:solidFill>
                  <a:srgbClr val="007C92"/>
                </a:solidFill>
                <a:latin typeface="Arial"/>
                <a:cs typeface="Arial"/>
              </a:defRPr>
            </a:lvl4pPr>
            <a:lvl5pPr>
              <a:defRPr sz="1800" b="1">
                <a:solidFill>
                  <a:srgbClr val="007C92"/>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B4EFB39-C5F2-E545-A5D6-D16E41EF144B}" type="datetimeFigureOut">
              <a:rPr lang="en-US" smtClean="0"/>
              <a:pPr/>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6616C-A317-3F4C-89E7-7CC167EA489A}"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B4EFB39-C5F2-E545-A5D6-D16E41EF144B}" type="datetimeFigureOut">
              <a:rPr lang="en-US" smtClean="0"/>
              <a:pPr/>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6616C-A317-3F4C-89E7-7CC167EA489A}"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pPr/>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6616C-A317-3F4C-89E7-7CC167EA489A}"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pPr/>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6616C-A317-3F4C-89E7-7CC167EA489A}"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8126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2205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2029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535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285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839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rgbClr val="00395A"/>
                </a:solidFill>
                <a:latin typeface="Arial"/>
                <a:cs typeface="Aria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rgbClr val="007C92"/>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4429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79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0566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1463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064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GB">
              <a:solidFill>
                <a:prstClr val="black">
                  <a:tint val="75000"/>
                </a:prstClr>
              </a:solidFill>
            </a:endParaRPr>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GB">
              <a:solidFill>
                <a:prstClr val="black">
                  <a:tint val="75000"/>
                </a:prstClr>
              </a:solidFill>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43571E49-2872-4ECE-9517-AC4D7BE09047}"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175061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6770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807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486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83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a:prstGeom prst="rect">
            <a:avLst/>
          </a:prstGeom>
        </p:spPr>
        <p:txBody>
          <a:bodyPr/>
          <a:lstStyle>
            <a:lvl1pPr>
              <a:defRPr sz="2000" b="1">
                <a:solidFill>
                  <a:srgbClr val="007C92"/>
                </a:solidFill>
                <a:latin typeface="Arial"/>
                <a:cs typeface="Arial"/>
              </a:defRPr>
            </a:lvl1pPr>
            <a:lvl2pPr>
              <a:defRPr sz="2000" b="1">
                <a:solidFill>
                  <a:srgbClr val="007C92"/>
                </a:solidFill>
                <a:latin typeface="Arial"/>
                <a:cs typeface="Arial"/>
              </a:defRPr>
            </a:lvl2pPr>
            <a:lvl3pPr>
              <a:defRPr sz="2000" b="1">
                <a:solidFill>
                  <a:srgbClr val="007C92"/>
                </a:solidFill>
                <a:latin typeface="Arial"/>
                <a:cs typeface="Arial"/>
              </a:defRPr>
            </a:lvl3pPr>
            <a:lvl4pPr>
              <a:defRPr sz="1800" b="1">
                <a:solidFill>
                  <a:srgbClr val="007C92"/>
                </a:solidFill>
                <a:latin typeface="Arial"/>
                <a:cs typeface="Arial"/>
              </a:defRPr>
            </a:lvl4pPr>
            <a:lvl5pPr>
              <a:defRPr sz="1800" b="1">
                <a:solidFill>
                  <a:srgbClr val="007C92"/>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000" b="1">
                <a:solidFill>
                  <a:srgbClr val="007C92"/>
                </a:solidFill>
                <a:latin typeface="Arial"/>
                <a:cs typeface="Arial"/>
              </a:defRPr>
            </a:lvl1pPr>
            <a:lvl2pPr>
              <a:defRPr sz="2000" b="1">
                <a:solidFill>
                  <a:srgbClr val="007C92"/>
                </a:solidFill>
                <a:latin typeface="Arial"/>
                <a:cs typeface="Arial"/>
              </a:defRPr>
            </a:lvl2pPr>
            <a:lvl3pPr>
              <a:defRPr sz="2000" b="1">
                <a:solidFill>
                  <a:srgbClr val="007C92"/>
                </a:solidFill>
                <a:latin typeface="Arial"/>
                <a:cs typeface="Arial"/>
              </a:defRPr>
            </a:lvl3pPr>
            <a:lvl4pPr>
              <a:defRPr sz="1800" b="1">
                <a:solidFill>
                  <a:srgbClr val="007C92"/>
                </a:solidFill>
                <a:latin typeface="Arial"/>
                <a:cs typeface="Arial"/>
              </a:defRPr>
            </a:lvl4pPr>
            <a:lvl5pPr>
              <a:defRPr sz="1800" b="1">
                <a:solidFill>
                  <a:srgbClr val="007C92"/>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1"/>
          <p:cNvSpPr>
            <a:spLocks noGrp="1"/>
          </p:cNvSpPr>
          <p:nvPr>
            <p:ph type="title"/>
          </p:nvPr>
        </p:nvSpPr>
        <p:spPr>
          <a:xfrm>
            <a:off x="457200" y="980728"/>
            <a:ext cx="8229600" cy="648072"/>
          </a:xfrm>
          <a:prstGeom prst="rect">
            <a:avLst/>
          </a:prstGeom>
        </p:spPr>
        <p:txBody>
          <a:bodyPr/>
          <a:lstStyle>
            <a:lvl1pPr algn="l">
              <a:defRPr sz="3600" b="1">
                <a:solidFill>
                  <a:srgbClr val="00395A"/>
                </a:solidFill>
                <a:latin typeface="Arial"/>
                <a:cs typeface="Arial"/>
              </a:defRPr>
            </a:lvl1pPr>
          </a:lstStyle>
          <a:p>
            <a:r>
              <a:rPr lang="en-US" dirty="0"/>
              <a:t>Click to edit Master title style</a:t>
            </a:r>
            <a:endParaRPr lang="en-GB"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4784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9130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681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9665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720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0225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876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GB">
              <a:solidFill>
                <a:prstClr val="black">
                  <a:tint val="75000"/>
                </a:prstClr>
              </a:solidFill>
            </a:endParaRPr>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GB">
              <a:solidFill>
                <a:prstClr val="black">
                  <a:tint val="75000"/>
                </a:prstClr>
              </a:solidFill>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43571E49-2872-4ECE-9517-AC4D7BE09047}"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393977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GB">
              <a:solidFill>
                <a:prstClr val="black">
                  <a:tint val="75000"/>
                </a:prstClr>
              </a:solidFill>
            </a:endParaRPr>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GB">
              <a:solidFill>
                <a:prstClr val="black">
                  <a:tint val="75000"/>
                </a:prstClr>
              </a:solidFill>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43571E49-2872-4ECE-9517-AC4D7BE09047}"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771113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00945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000" b="1">
                <a:solidFill>
                  <a:srgbClr val="00395A"/>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000">
                <a:solidFill>
                  <a:srgbClr val="007C92"/>
                </a:solidFill>
                <a:latin typeface="Arial"/>
                <a:cs typeface="Arial"/>
              </a:defRPr>
            </a:lvl1pPr>
            <a:lvl2pPr>
              <a:defRPr sz="2000">
                <a:solidFill>
                  <a:srgbClr val="007C92"/>
                </a:solidFill>
                <a:latin typeface="Arial"/>
                <a:cs typeface="Arial"/>
              </a:defRPr>
            </a:lvl2pPr>
            <a:lvl3pPr>
              <a:defRPr sz="1800">
                <a:solidFill>
                  <a:srgbClr val="007C92"/>
                </a:solidFill>
                <a:latin typeface="Arial"/>
                <a:cs typeface="Arial"/>
              </a:defRPr>
            </a:lvl3pPr>
            <a:lvl4pPr>
              <a:defRPr sz="1600">
                <a:solidFill>
                  <a:srgbClr val="007C92"/>
                </a:solidFill>
                <a:latin typeface="Arial"/>
                <a:cs typeface="Arial"/>
              </a:defRPr>
            </a:lvl4pPr>
            <a:lvl5pPr>
              <a:defRPr sz="1600">
                <a:solidFill>
                  <a:srgbClr val="007C92"/>
                </a:solidFill>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000" b="1">
                <a:solidFill>
                  <a:srgbClr val="00395A"/>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000">
                <a:solidFill>
                  <a:srgbClr val="007C92"/>
                </a:solidFill>
                <a:latin typeface="Arial"/>
                <a:cs typeface="Arial"/>
              </a:defRPr>
            </a:lvl1pPr>
            <a:lvl2pPr>
              <a:defRPr sz="2000">
                <a:solidFill>
                  <a:srgbClr val="007C92"/>
                </a:solidFill>
                <a:latin typeface="Arial"/>
                <a:cs typeface="Arial"/>
              </a:defRPr>
            </a:lvl2pPr>
            <a:lvl3pPr>
              <a:defRPr sz="1800">
                <a:solidFill>
                  <a:srgbClr val="007C92"/>
                </a:solidFill>
                <a:latin typeface="Arial"/>
                <a:cs typeface="Arial"/>
              </a:defRPr>
            </a:lvl3pPr>
            <a:lvl4pPr>
              <a:defRPr sz="1600">
                <a:solidFill>
                  <a:srgbClr val="007C92"/>
                </a:solidFill>
                <a:latin typeface="Arial"/>
                <a:cs typeface="Arial"/>
              </a:defRPr>
            </a:lvl4pPr>
            <a:lvl5pPr>
              <a:defRPr sz="1600">
                <a:solidFill>
                  <a:srgbClr val="007C92"/>
                </a:solidFill>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itle 1"/>
          <p:cNvSpPr>
            <a:spLocks noGrp="1"/>
          </p:cNvSpPr>
          <p:nvPr>
            <p:ph type="title"/>
          </p:nvPr>
        </p:nvSpPr>
        <p:spPr>
          <a:xfrm>
            <a:off x="457200" y="980728"/>
            <a:ext cx="8229600" cy="648072"/>
          </a:xfrm>
          <a:prstGeom prst="rect">
            <a:avLst/>
          </a:prstGeom>
        </p:spPr>
        <p:txBody>
          <a:bodyPr/>
          <a:lstStyle>
            <a:lvl1pPr algn="l">
              <a:defRPr sz="3600" b="1">
                <a:solidFill>
                  <a:srgbClr val="00395A"/>
                </a:solidFill>
                <a:latin typeface="Arial"/>
                <a:cs typeface="Arial"/>
              </a:defRPr>
            </a:lvl1pPr>
          </a:lstStyle>
          <a:p>
            <a:r>
              <a:rPr lang="en-US" dirty="0"/>
              <a:t>Click to edit Master title style</a:t>
            </a:r>
            <a:endParaRPr lang="en-GB"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9038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08911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01158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44953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8540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93686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36151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1953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8866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78807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457200" y="980728"/>
            <a:ext cx="8229600" cy="648072"/>
          </a:xfrm>
          <a:prstGeom prst="rect">
            <a:avLst/>
          </a:prstGeom>
        </p:spPr>
        <p:txBody>
          <a:bodyPr/>
          <a:lstStyle>
            <a:lvl1pPr algn="l">
              <a:defRPr sz="3600" b="1">
                <a:solidFill>
                  <a:srgbClr val="00395A"/>
                </a:solidFill>
                <a:latin typeface="Arial"/>
                <a:cs typeface="Arial"/>
              </a:defRPr>
            </a:lvl1pPr>
          </a:lstStyle>
          <a:p>
            <a:r>
              <a:rPr lang="en-US" dirty="0"/>
              <a:t>Click to edit Master title style</a:t>
            </a:r>
            <a:endParaRPr lang="en-GB"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52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7BE991D8-14BA-4D87-9320-B75649F69160}" type="datetimeFigureOut">
              <a:rPr lang="en-GB" smtClean="0"/>
              <a:t>16/12/2021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0DA9ED6-2C04-4AAA-8234-30A585AD3248}" type="slidenum">
              <a:rPr lang="en-GB" smtClean="0"/>
              <a:t>‹#›</a:t>
            </a:fld>
            <a:endParaRPr lang="en-GB"/>
          </a:p>
        </p:txBody>
      </p:sp>
    </p:spTree>
    <p:extLst>
      <p:ext uri="{BB962C8B-B14F-4D97-AF65-F5344CB8AC3E}">
        <p14:creationId xmlns:p14="http://schemas.microsoft.com/office/powerpoint/2010/main" val="66309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BE991D8-14BA-4D87-9320-B75649F69160}" type="datetimeFigureOut">
              <a:rPr lang="en-GB" smtClean="0"/>
              <a:t>16/12/2021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0DA9ED6-2C04-4AAA-8234-30A585AD3248}" type="slidenum">
              <a:rPr lang="en-GB" smtClean="0"/>
              <a:t>‹#›</a:t>
            </a:fld>
            <a:endParaRPr lang="en-GB"/>
          </a:p>
        </p:txBody>
      </p:sp>
    </p:spTree>
    <p:extLst>
      <p:ext uri="{BB962C8B-B14F-4D97-AF65-F5344CB8AC3E}">
        <p14:creationId xmlns:p14="http://schemas.microsoft.com/office/powerpoint/2010/main" val="146850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E991D8-14BA-4D87-9320-B75649F69160}" type="datetimeFigureOut">
              <a:rPr lang="en-GB" smtClean="0"/>
              <a:t>16/12/2021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0DA9ED6-2C04-4AAA-8234-30A585AD3248}" type="slidenum">
              <a:rPr lang="en-GB" smtClean="0"/>
              <a:t>‹#›</a:t>
            </a:fld>
            <a:endParaRPr lang="en-GB"/>
          </a:p>
        </p:txBody>
      </p:sp>
    </p:spTree>
    <p:extLst>
      <p:ext uri="{BB962C8B-B14F-4D97-AF65-F5344CB8AC3E}">
        <p14:creationId xmlns:p14="http://schemas.microsoft.com/office/powerpoint/2010/main" val="2133474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BE991D8-14BA-4D87-9320-B75649F69160}" type="datetimeFigureOut">
              <a:rPr lang="en-GB" smtClean="0"/>
              <a:t>16/12/2021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0DA9ED6-2C04-4AAA-8234-30A585AD3248}" type="slidenum">
              <a:rPr lang="en-GB" smtClean="0"/>
              <a:t>‹#›</a:t>
            </a:fld>
            <a:endParaRPr lang="en-GB"/>
          </a:p>
        </p:txBody>
      </p:sp>
    </p:spTree>
    <p:extLst>
      <p:ext uri="{BB962C8B-B14F-4D97-AF65-F5344CB8AC3E}">
        <p14:creationId xmlns:p14="http://schemas.microsoft.com/office/powerpoint/2010/main" val="1900676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7BE991D8-14BA-4D87-9320-B75649F69160}" type="datetimeFigureOut">
              <a:rPr lang="en-GB" smtClean="0"/>
              <a:t>16/12/2021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0DA9ED6-2C04-4AAA-8234-30A585AD3248}" type="slidenum">
              <a:rPr lang="en-GB" smtClean="0"/>
              <a:t>‹#›</a:t>
            </a:fld>
            <a:endParaRPr lang="en-GB"/>
          </a:p>
        </p:txBody>
      </p:sp>
    </p:spTree>
    <p:extLst>
      <p:ext uri="{BB962C8B-B14F-4D97-AF65-F5344CB8AC3E}">
        <p14:creationId xmlns:p14="http://schemas.microsoft.com/office/powerpoint/2010/main" val="108615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BE991D8-14BA-4D87-9320-B75649F69160}" type="datetimeFigureOut">
              <a:rPr lang="en-GB" smtClean="0"/>
              <a:t>16/12/2021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0DA9ED6-2C04-4AAA-8234-30A585AD3248}" type="slidenum">
              <a:rPr lang="en-GB" smtClean="0"/>
              <a:t>‹#›</a:t>
            </a:fld>
            <a:endParaRPr lang="en-GB"/>
          </a:p>
        </p:txBody>
      </p:sp>
    </p:spTree>
    <p:extLst>
      <p:ext uri="{BB962C8B-B14F-4D97-AF65-F5344CB8AC3E}">
        <p14:creationId xmlns:p14="http://schemas.microsoft.com/office/powerpoint/2010/main" val="2225912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E991D8-14BA-4D87-9320-B75649F69160}" type="datetimeFigureOut">
              <a:rPr lang="en-GB" smtClean="0"/>
              <a:t>16/12/2021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0DA9ED6-2C04-4AAA-8234-30A585AD3248}" type="slidenum">
              <a:rPr lang="en-GB" smtClean="0"/>
              <a:t>‹#›</a:t>
            </a:fld>
            <a:endParaRPr lang="en-GB"/>
          </a:p>
        </p:txBody>
      </p:sp>
    </p:spTree>
    <p:extLst>
      <p:ext uri="{BB962C8B-B14F-4D97-AF65-F5344CB8AC3E}">
        <p14:creationId xmlns:p14="http://schemas.microsoft.com/office/powerpoint/2010/main" val="334601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E991D8-14BA-4D87-9320-B75649F69160}" type="datetimeFigureOut">
              <a:rPr lang="en-GB" smtClean="0"/>
              <a:t>16/12/2021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0DA9ED6-2C04-4AAA-8234-30A585AD3248}" type="slidenum">
              <a:rPr lang="en-GB" smtClean="0"/>
              <a:t>‹#›</a:t>
            </a:fld>
            <a:endParaRPr lang="en-GB"/>
          </a:p>
        </p:txBody>
      </p:sp>
    </p:spTree>
    <p:extLst>
      <p:ext uri="{BB962C8B-B14F-4D97-AF65-F5344CB8AC3E}">
        <p14:creationId xmlns:p14="http://schemas.microsoft.com/office/powerpoint/2010/main" val="226586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E991D8-14BA-4D87-9320-B75649F69160}" type="datetimeFigureOut">
              <a:rPr lang="en-GB" smtClean="0"/>
              <a:t>16/12/2021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0DA9ED6-2C04-4AAA-8234-30A585AD3248}" type="slidenum">
              <a:rPr lang="en-GB" smtClean="0"/>
              <a:t>‹#›</a:t>
            </a:fld>
            <a:endParaRPr lang="en-GB"/>
          </a:p>
        </p:txBody>
      </p:sp>
    </p:spTree>
    <p:extLst>
      <p:ext uri="{BB962C8B-B14F-4D97-AF65-F5344CB8AC3E}">
        <p14:creationId xmlns:p14="http://schemas.microsoft.com/office/powerpoint/2010/main" val="1653423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BE991D8-14BA-4D87-9320-B75649F69160}" type="datetimeFigureOut">
              <a:rPr lang="en-GB" smtClean="0"/>
              <a:t>16/12/2021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0DA9ED6-2C04-4AAA-8234-30A585AD3248}" type="slidenum">
              <a:rPr lang="en-GB" smtClean="0"/>
              <a:t>‹#›</a:t>
            </a:fld>
            <a:endParaRPr lang="en-GB"/>
          </a:p>
        </p:txBody>
      </p:sp>
    </p:spTree>
    <p:extLst>
      <p:ext uri="{BB962C8B-B14F-4D97-AF65-F5344CB8AC3E}">
        <p14:creationId xmlns:p14="http://schemas.microsoft.com/office/powerpoint/2010/main" val="331225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BE991D8-14BA-4D87-9320-B75649F69160}" type="datetimeFigureOut">
              <a:rPr lang="en-GB" smtClean="0"/>
              <a:t>16/12/2021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0DA9ED6-2C04-4AAA-8234-30A585AD3248}" type="slidenum">
              <a:rPr lang="en-GB" smtClean="0"/>
              <a:t>‹#›</a:t>
            </a:fld>
            <a:endParaRPr lang="en-GB"/>
          </a:p>
        </p:txBody>
      </p:sp>
    </p:spTree>
    <p:extLst>
      <p:ext uri="{BB962C8B-B14F-4D97-AF65-F5344CB8AC3E}">
        <p14:creationId xmlns:p14="http://schemas.microsoft.com/office/powerpoint/2010/main" val="3929824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4" descr="power poin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4450"/>
            <a:ext cx="12541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Users\a9424919\AppData\Local\Microsoft\Windows\Temporary Internet Files\Content.Outlook\SE1TIJY5\$RZ1NOG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20000" y="144463"/>
            <a:ext cx="146208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Date Placeholder 3"/>
          <p:cNvSpPr>
            <a:spLocks noGrp="1"/>
          </p:cNvSpPr>
          <p:nvPr>
            <p:ph type="dt" sz="half" idx="10"/>
          </p:nvPr>
        </p:nvSpPr>
        <p:spPr/>
        <p:txBody>
          <a:bodyPr/>
          <a:lstStyle>
            <a:lvl1pPr>
              <a:defRPr/>
            </a:lvl1pPr>
          </a:lstStyle>
          <a:p>
            <a:pPr>
              <a:defRPr/>
            </a:pPr>
            <a:endParaRPr lang="en-GB">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r>
              <a:rPr lang="en-GB">
                <a:solidFill>
                  <a:prstClr val="black">
                    <a:tint val="75000"/>
                  </a:prstClr>
                </a:solidFill>
              </a:rPr>
              <a:t>SABs/LandD/Jan2019/v7.1</a:t>
            </a:r>
          </a:p>
        </p:txBody>
      </p:sp>
      <p:sp>
        <p:nvSpPr>
          <p:cNvPr id="8" name="Slide Number Placeholder 5"/>
          <p:cNvSpPr>
            <a:spLocks noGrp="1"/>
          </p:cNvSpPr>
          <p:nvPr>
            <p:ph type="sldNum" sz="quarter" idx="12"/>
          </p:nvPr>
        </p:nvSpPr>
        <p:spPr/>
        <p:txBody>
          <a:bodyPr/>
          <a:lstStyle>
            <a:lvl1pPr>
              <a:defRPr/>
            </a:lvl1pPr>
          </a:lstStyle>
          <a:p>
            <a:pPr>
              <a:defRPr/>
            </a:pPr>
            <a:fld id="{4DA780C1-59ED-42C5-B6A2-92B7FC09931A}" type="slidenum">
              <a:rPr lang="en-GB" altLang="en-US"/>
              <a:pPr>
                <a:defRPr/>
              </a:pPr>
              <a:t>‹#›</a:t>
            </a:fld>
            <a:endParaRPr lang="en-GB" altLang="en-US"/>
          </a:p>
        </p:txBody>
      </p:sp>
    </p:spTree>
    <p:extLst>
      <p:ext uri="{BB962C8B-B14F-4D97-AF65-F5344CB8AC3E}">
        <p14:creationId xmlns:p14="http://schemas.microsoft.com/office/powerpoint/2010/main" val="20421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GB">
                <a:solidFill>
                  <a:prstClr val="black">
                    <a:tint val="75000"/>
                  </a:prstClr>
                </a:solidFill>
              </a:rPr>
              <a:t>SABs/LandD/Jan2019/v7.1</a:t>
            </a:r>
          </a:p>
        </p:txBody>
      </p:sp>
      <p:sp>
        <p:nvSpPr>
          <p:cNvPr id="7" name="Slide Number Placeholder 5"/>
          <p:cNvSpPr>
            <a:spLocks noGrp="1"/>
          </p:cNvSpPr>
          <p:nvPr>
            <p:ph type="sldNum" sz="quarter" idx="12"/>
          </p:nvPr>
        </p:nvSpPr>
        <p:spPr/>
        <p:txBody>
          <a:bodyPr/>
          <a:lstStyle>
            <a:lvl1pPr>
              <a:defRPr/>
            </a:lvl1pPr>
          </a:lstStyle>
          <a:p>
            <a:pPr>
              <a:defRPr/>
            </a:pPr>
            <a:fld id="{BB4CA6A8-575D-46BD-9DEB-F0C664D20C77}" type="slidenum">
              <a:rPr lang="en-GB" altLang="en-US"/>
              <a:pPr>
                <a:defRPr/>
              </a:pPr>
              <a:t>‹#›</a:t>
            </a:fld>
            <a:endParaRPr lang="en-GB" altLang="en-US"/>
          </a:p>
        </p:txBody>
      </p:sp>
    </p:spTree>
    <p:extLst>
      <p:ext uri="{BB962C8B-B14F-4D97-AF65-F5344CB8AC3E}">
        <p14:creationId xmlns:p14="http://schemas.microsoft.com/office/powerpoint/2010/main" val="352104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GB">
                <a:solidFill>
                  <a:prstClr val="black">
                    <a:tint val="75000"/>
                  </a:prstClr>
                </a:solidFill>
              </a:rPr>
              <a:t>SABs/LandD/Jan2019/v7.1</a:t>
            </a:r>
          </a:p>
        </p:txBody>
      </p:sp>
      <p:sp>
        <p:nvSpPr>
          <p:cNvPr id="6" name="Slide Number Placeholder 5"/>
          <p:cNvSpPr>
            <a:spLocks noGrp="1"/>
          </p:cNvSpPr>
          <p:nvPr>
            <p:ph type="sldNum" sz="quarter" idx="12"/>
          </p:nvPr>
        </p:nvSpPr>
        <p:spPr/>
        <p:txBody>
          <a:bodyPr/>
          <a:lstStyle>
            <a:lvl1pPr>
              <a:defRPr/>
            </a:lvl1pPr>
          </a:lstStyle>
          <a:p>
            <a:pPr>
              <a:defRPr/>
            </a:pPr>
            <a:fld id="{5A1F876C-C1D2-4261-BF39-B8792CAF381A}" type="slidenum">
              <a:rPr lang="en-GB" altLang="en-US"/>
              <a:pPr>
                <a:defRPr/>
              </a:pPr>
              <a:t>‹#›</a:t>
            </a:fld>
            <a:endParaRPr lang="en-GB" altLang="en-US"/>
          </a:p>
        </p:txBody>
      </p:sp>
    </p:spTree>
    <p:extLst>
      <p:ext uri="{BB962C8B-B14F-4D97-AF65-F5344CB8AC3E}">
        <p14:creationId xmlns:p14="http://schemas.microsoft.com/office/powerpoint/2010/main" val="2799804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GB">
                <a:solidFill>
                  <a:prstClr val="black">
                    <a:tint val="75000"/>
                  </a:prstClr>
                </a:solidFill>
              </a:rPr>
              <a:t>SABs/LandD/Jan2019/v7.1</a:t>
            </a:r>
          </a:p>
        </p:txBody>
      </p:sp>
      <p:sp>
        <p:nvSpPr>
          <p:cNvPr id="6" name="Slide Number Placeholder 5"/>
          <p:cNvSpPr>
            <a:spLocks noGrp="1"/>
          </p:cNvSpPr>
          <p:nvPr>
            <p:ph type="sldNum" sz="quarter" idx="12"/>
          </p:nvPr>
        </p:nvSpPr>
        <p:spPr/>
        <p:txBody>
          <a:bodyPr/>
          <a:lstStyle>
            <a:lvl1pPr>
              <a:defRPr/>
            </a:lvl1pPr>
          </a:lstStyle>
          <a:p>
            <a:pPr>
              <a:defRPr/>
            </a:pPr>
            <a:fld id="{A2E9A4C3-6001-4125-A392-D45849A5E530}" type="slidenum">
              <a:rPr lang="en-GB" altLang="en-US"/>
              <a:pPr>
                <a:defRPr/>
              </a:pPr>
              <a:t>‹#›</a:t>
            </a:fld>
            <a:endParaRPr lang="en-GB" altLang="en-US"/>
          </a:p>
        </p:txBody>
      </p:sp>
    </p:spTree>
    <p:extLst>
      <p:ext uri="{BB962C8B-B14F-4D97-AF65-F5344CB8AC3E}">
        <p14:creationId xmlns:p14="http://schemas.microsoft.com/office/powerpoint/2010/main" val="191576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pic>
        <p:nvPicPr>
          <p:cNvPr id="5" name="Picture 3" descr="C:\Users\a9424919\AppData\Local\Microsoft\Windows\Temporary Internet Files\Content.Outlook\SE1TIJY5\$RZ1NOG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12088" y="114300"/>
            <a:ext cx="1246187"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power poin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4450"/>
            <a:ext cx="12541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p:cNvSpPr>
            <a:spLocks noGrp="1" noChangeArrowheads="1"/>
          </p:cNvSpPr>
          <p:nvPr>
            <p:ph type="dt" sz="half" idx="10"/>
          </p:nvPr>
        </p:nvSpPr>
        <p:spPr/>
        <p:txBody>
          <a:bodyPr/>
          <a:lstStyle>
            <a:lvl1pPr>
              <a:defRPr/>
            </a:lvl1pPr>
          </a:lstStyle>
          <a:p>
            <a:pPr>
              <a:defRPr/>
            </a:pPr>
            <a:endParaRPr lang="en-GB">
              <a:solidFill>
                <a:prstClr val="black">
                  <a:tint val="75000"/>
                </a:prstClr>
              </a:solidFill>
            </a:endParaRPr>
          </a:p>
        </p:txBody>
      </p:sp>
      <p:sp>
        <p:nvSpPr>
          <p:cNvPr id="8" name="Rectangle 7"/>
          <p:cNvSpPr>
            <a:spLocks noGrp="1" noChangeArrowheads="1"/>
          </p:cNvSpPr>
          <p:nvPr>
            <p:ph type="ftr" sz="quarter" idx="11"/>
          </p:nvPr>
        </p:nvSpPr>
        <p:spPr/>
        <p:txBody>
          <a:bodyPr/>
          <a:lstStyle>
            <a:lvl1pPr>
              <a:defRPr/>
            </a:lvl1pPr>
          </a:lstStyle>
          <a:p>
            <a:pPr>
              <a:defRPr/>
            </a:pPr>
            <a:r>
              <a:rPr lang="en-GB">
                <a:solidFill>
                  <a:prstClr val="black">
                    <a:tint val="75000"/>
                  </a:prstClr>
                </a:solidFill>
              </a:rPr>
              <a:t>SABs/LandD/Jan2019/v7.1</a:t>
            </a:r>
          </a:p>
        </p:txBody>
      </p:sp>
      <p:sp>
        <p:nvSpPr>
          <p:cNvPr id="9" name="Rectangle 8"/>
          <p:cNvSpPr>
            <a:spLocks noGrp="1" noChangeArrowheads="1"/>
          </p:cNvSpPr>
          <p:nvPr>
            <p:ph type="sldNum" sz="quarter" idx="12"/>
          </p:nvPr>
        </p:nvSpPr>
        <p:spPr/>
        <p:txBody>
          <a:bodyPr/>
          <a:lstStyle>
            <a:lvl1pPr>
              <a:defRPr/>
            </a:lvl1pPr>
          </a:lstStyle>
          <a:p>
            <a:pPr>
              <a:defRPr/>
            </a:pPr>
            <a:fld id="{8C19A582-FC86-4E9E-A7A6-3C555D4ACDFE}" type="slidenum">
              <a:rPr lang="en-GB" altLang="en-US"/>
              <a:pPr>
                <a:defRPr/>
              </a:pPr>
              <a:t>‹#›</a:t>
            </a:fld>
            <a:endParaRPr lang="en-GB" altLang="en-US"/>
          </a:p>
        </p:txBody>
      </p:sp>
    </p:spTree>
    <p:extLst>
      <p:ext uri="{BB962C8B-B14F-4D97-AF65-F5344CB8AC3E}">
        <p14:creationId xmlns:p14="http://schemas.microsoft.com/office/powerpoint/2010/main" val="3864901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9177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4515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2382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52736"/>
            <a:ext cx="3008313" cy="720080"/>
          </a:xfrm>
          <a:prstGeom prst="rect">
            <a:avLst/>
          </a:prstGeom>
        </p:spPr>
        <p:txBody>
          <a:bodyPr anchor="b"/>
          <a:lstStyle>
            <a:lvl1pPr algn="l">
              <a:defRPr sz="2000" b="1">
                <a:solidFill>
                  <a:srgbClr val="00395A"/>
                </a:solidFill>
                <a:latin typeface="Arial"/>
                <a:cs typeface="Arial"/>
              </a:defRPr>
            </a:lvl1pPr>
          </a:lstStyle>
          <a:p>
            <a:r>
              <a:rPr lang="en-US" dirty="0"/>
              <a:t>Click to edit Master title style</a:t>
            </a:r>
            <a:endParaRPr lang="en-GB" dirty="0"/>
          </a:p>
        </p:txBody>
      </p:sp>
      <p:sp>
        <p:nvSpPr>
          <p:cNvPr id="3" name="Content Placeholder 2"/>
          <p:cNvSpPr>
            <a:spLocks noGrp="1"/>
          </p:cNvSpPr>
          <p:nvPr>
            <p:ph idx="1"/>
          </p:nvPr>
        </p:nvSpPr>
        <p:spPr>
          <a:xfrm>
            <a:off x="3575050" y="1052737"/>
            <a:ext cx="5111750" cy="5040560"/>
          </a:xfrm>
          <a:prstGeom prst="rect">
            <a:avLst/>
          </a:prstGeom>
        </p:spPr>
        <p:txBody>
          <a:bodyPr/>
          <a:lstStyle>
            <a:lvl1pPr>
              <a:defRPr sz="2400">
                <a:solidFill>
                  <a:srgbClr val="007C92"/>
                </a:solidFill>
                <a:latin typeface="Arial"/>
                <a:cs typeface="Arial"/>
              </a:defRPr>
            </a:lvl1pPr>
            <a:lvl2pPr>
              <a:defRPr sz="2000">
                <a:solidFill>
                  <a:srgbClr val="007C92"/>
                </a:solidFill>
                <a:latin typeface="Arial"/>
                <a:cs typeface="Arial"/>
              </a:defRPr>
            </a:lvl2pPr>
            <a:lvl3pPr>
              <a:defRPr sz="2000">
                <a:solidFill>
                  <a:srgbClr val="007C92"/>
                </a:solidFill>
                <a:latin typeface="Arial"/>
                <a:cs typeface="Arial"/>
              </a:defRPr>
            </a:lvl3pPr>
            <a:lvl4pPr>
              <a:defRPr sz="1800">
                <a:solidFill>
                  <a:srgbClr val="007C92"/>
                </a:solidFill>
                <a:latin typeface="Arial"/>
                <a:cs typeface="Arial"/>
              </a:defRPr>
            </a:lvl4pPr>
            <a:lvl5pPr>
              <a:defRPr sz="1800">
                <a:solidFill>
                  <a:srgbClr val="007C92"/>
                </a:solidFill>
                <a:latin typeface="Arial"/>
                <a:cs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0" y="1772817"/>
            <a:ext cx="3008313" cy="4320479"/>
          </a:xfrm>
          <a:prstGeom prst="rect">
            <a:avLst/>
          </a:prstGeom>
        </p:spPr>
        <p:txBody>
          <a:bodyPr/>
          <a:lstStyle>
            <a:lvl1pPr marL="0" indent="0">
              <a:buNone/>
              <a:defRPr sz="1400">
                <a:solidFill>
                  <a:srgbClr val="007C92"/>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510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5856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5884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2899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5357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7373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6567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B4EFB39-C5F2-E545-A5D6-D16E41EF144B}"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B6616C-A317-3F4C-89E7-7CC167EA48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9274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GB">
              <a:solidFill>
                <a:prstClr val="black">
                  <a:tint val="75000"/>
                </a:prstClr>
              </a:solidFill>
            </a:endParaRPr>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GB">
              <a:solidFill>
                <a:prstClr val="black">
                  <a:tint val="75000"/>
                </a:prstClr>
              </a:solidFill>
            </a:endParaRP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43571E49-2872-4ECE-9517-AC4D7BE09047}"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308486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solidFill>
                  <a:srgbClr val="00395A"/>
                </a:solidFill>
                <a:latin typeface="Arial"/>
                <a:cs typeface="Arial"/>
              </a:defRPr>
            </a:lvl1pPr>
          </a:lstStyle>
          <a:p>
            <a:r>
              <a:rPr lang="en-US" dirty="0"/>
              <a:t>Click to edit Master title style</a:t>
            </a:r>
            <a:endParaRPr lang="en-GB" dirty="0"/>
          </a:p>
        </p:txBody>
      </p:sp>
      <p:sp>
        <p:nvSpPr>
          <p:cNvPr id="3" name="Picture Placeholder 2"/>
          <p:cNvSpPr>
            <a:spLocks noGrp="1"/>
          </p:cNvSpPr>
          <p:nvPr>
            <p:ph type="pic" idx="1"/>
          </p:nvPr>
        </p:nvSpPr>
        <p:spPr>
          <a:xfrm>
            <a:off x="1792288" y="1052735"/>
            <a:ext cx="5486400" cy="3674839"/>
          </a:xfrm>
          <a:prstGeom prst="rect">
            <a:avLst/>
          </a:prstGeom>
        </p:spPr>
        <p:txBody>
          <a:bodyPr/>
          <a:lstStyle>
            <a:lvl1pPr marL="0" indent="0">
              <a:buNone/>
              <a:defRPr sz="3200">
                <a:solidFill>
                  <a:srgbClr val="00395A"/>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solidFill>
                  <a:srgbClr val="007C92"/>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6.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6.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6.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7.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8.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5364088" y="0"/>
            <a:ext cx="3779912" cy="1698409"/>
          </a:xfrm>
          <a:prstGeom prst="rect">
            <a:avLst/>
          </a:prstGeom>
        </p:spPr>
      </p:pic>
      <p:pic>
        <p:nvPicPr>
          <p:cNvPr id="4" name="Picture 3"/>
          <p:cNvPicPr>
            <a:picLocks noChangeAspect="1"/>
          </p:cNvPicPr>
          <p:nvPr userDrawn="1"/>
        </p:nvPicPr>
        <p:blipFill rotWithShape="1">
          <a:blip r:embed="rId15" cstate="print">
            <a:extLst>
              <a:ext uri="{28A0092B-C50C-407E-A947-70E740481C1C}">
                <a14:useLocalDpi xmlns:a14="http://schemas.microsoft.com/office/drawing/2010/main" val="0"/>
              </a:ext>
            </a:extLst>
          </a:blip>
          <a:srcRect l="23567" r="11319" b="72277"/>
          <a:stretch/>
        </p:blipFill>
        <p:spPr>
          <a:xfrm>
            <a:off x="-1199" y="1484784"/>
            <a:ext cx="9163537" cy="5445224"/>
          </a:xfrm>
          <a:prstGeom prst="rect">
            <a:avLst/>
          </a:prstGeom>
        </p:spPr>
      </p:pic>
      <p:sp>
        <p:nvSpPr>
          <p:cNvPr id="6" name="Oval 5"/>
          <p:cNvSpPr/>
          <p:nvPr userDrawn="1"/>
        </p:nvSpPr>
        <p:spPr>
          <a:xfrm rot="21302474">
            <a:off x="6660232" y="5589240"/>
            <a:ext cx="3816424" cy="2376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380312" y="5957367"/>
            <a:ext cx="1584176" cy="805195"/>
          </a:xfrm>
          <a:prstGeom prst="rect">
            <a:avLst/>
          </a:prstGeom>
        </p:spPr>
      </p:pic>
      <p:pic>
        <p:nvPicPr>
          <p:cNvPr id="8" name="Picture 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407472" y="6184886"/>
            <a:ext cx="295680" cy="240386"/>
          </a:xfrm>
          <a:prstGeom prst="rect">
            <a:avLst/>
          </a:prstGeom>
        </p:spPr>
      </p:pic>
      <p:pic>
        <p:nvPicPr>
          <p:cNvPr id="9" name="Picture 8"/>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216222" y="6165304"/>
            <a:ext cx="279550" cy="279550"/>
          </a:xfrm>
          <a:prstGeom prst="rect">
            <a:avLst/>
          </a:prstGeom>
        </p:spPr>
      </p:pic>
      <p:sp>
        <p:nvSpPr>
          <p:cNvPr id="10" name="TextBox 9"/>
          <p:cNvSpPr txBox="1"/>
          <p:nvPr userDrawn="1"/>
        </p:nvSpPr>
        <p:spPr>
          <a:xfrm>
            <a:off x="467544" y="6165304"/>
            <a:ext cx="3528392" cy="338554"/>
          </a:xfrm>
          <a:prstGeom prst="rect">
            <a:avLst/>
          </a:prstGeom>
          <a:noFill/>
        </p:spPr>
        <p:txBody>
          <a:bodyPr wrap="square" rtlCol="0">
            <a:spAutoFit/>
          </a:bodyPr>
          <a:lstStyle/>
          <a:p>
            <a:r>
              <a:rPr lang="en-GB" sz="1600" dirty="0">
                <a:solidFill>
                  <a:schemeClr val="bg1"/>
                </a:solidFill>
                <a:latin typeface="Arial" panose="020B0604020202020204" pitchFamily="34" charset="0"/>
                <a:cs typeface="Arial" panose="020B0604020202020204" pitchFamily="34" charset="0"/>
              </a:rPr>
              <a:t>DHCFT         @</a:t>
            </a:r>
            <a:r>
              <a:rPr lang="en-GB" sz="1600" dirty="0" err="1">
                <a:solidFill>
                  <a:schemeClr val="bg1"/>
                </a:solidFill>
                <a:latin typeface="Arial" panose="020B0604020202020204" pitchFamily="34" charset="0"/>
                <a:cs typeface="Arial" panose="020B0604020202020204" pitchFamily="34" charset="0"/>
              </a:rPr>
              <a:t>derbyshcft</a:t>
            </a:r>
            <a:endParaRPr lang="en-GB" sz="1600" dirty="0">
              <a:solidFill>
                <a:schemeClr val="bg1"/>
              </a:solidFill>
              <a:latin typeface="Arial" panose="020B0604020202020204" pitchFamily="34" charset="0"/>
              <a:cs typeface="Arial" panose="020B0604020202020204" pitchFamily="34" charset="0"/>
            </a:endParaRPr>
          </a:p>
        </p:txBody>
      </p:sp>
      <p:sp>
        <p:nvSpPr>
          <p:cNvPr id="11" name="TextBox 10"/>
          <p:cNvSpPr txBox="1"/>
          <p:nvPr userDrawn="1"/>
        </p:nvSpPr>
        <p:spPr>
          <a:xfrm>
            <a:off x="142528" y="6485203"/>
            <a:ext cx="3528392" cy="338554"/>
          </a:xfrm>
          <a:prstGeom prst="rect">
            <a:avLst/>
          </a:prstGeom>
          <a:noFill/>
        </p:spPr>
        <p:txBody>
          <a:bodyPr wrap="square" rtlCol="0">
            <a:spAutoFit/>
          </a:bodyPr>
          <a:lstStyle/>
          <a:p>
            <a:r>
              <a:rPr lang="en-GB" sz="1600" dirty="0">
                <a:solidFill>
                  <a:schemeClr val="bg1"/>
                </a:solidFill>
                <a:latin typeface="Arial" panose="020B0604020202020204" pitchFamily="34" charset="0"/>
                <a:cs typeface="Arial" panose="020B0604020202020204" pitchFamily="34" charset="0"/>
              </a:rPr>
              <a:t>www.derbyshirehealthcareft.nhs.uk</a:t>
            </a:r>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4EFB39-C5F2-E545-A5D6-D16E41EF144B}" type="datetimeFigureOut">
              <a:rPr lang="en-US" smtClean="0"/>
              <a:pPr/>
              <a:t>12/16/2021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6616C-A317-3F4C-89E7-7CC167EA489A}" type="slidenum">
              <a:rPr lang="en-US" smtClean="0"/>
              <a:pPr/>
              <a:t>‹#›</a:t>
            </a:fld>
            <a:endParaRPr lang="en-US"/>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505858" y="5998793"/>
            <a:ext cx="1602646" cy="814583"/>
          </a:xfrm>
          <a:prstGeom prst="rect">
            <a:avLst/>
          </a:prstGeom>
        </p:spPr>
      </p:pic>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CCFFFF">
            <a:alpha val="1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9B4EFB39-C5F2-E545-A5D6-D16E41EF144B}" type="datetimeFigureOut">
              <a:rPr lang="en-US" smtClean="0">
                <a:solidFill>
                  <a:prstClr val="black">
                    <a:tint val="75000"/>
                  </a:prstClr>
                </a:solidFill>
                <a:cs typeface="Arial" charset="0"/>
              </a:rPr>
              <a:pPr fontAlgn="base">
                <a:spcBef>
                  <a:spcPct val="0"/>
                </a:spcBef>
                <a:spcAft>
                  <a:spcPct val="0"/>
                </a:spcAft>
              </a:pPr>
              <a:t>12/16/2021</a:t>
            </a:fld>
            <a:endParaRPr lang="en-US">
              <a:solidFill>
                <a:prstClr val="black">
                  <a:tint val="75000"/>
                </a:prstClr>
              </a:solidFill>
              <a:cs typeface="Arial"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solidFill>
                <a:prstClr val="black">
                  <a:tint val="75000"/>
                </a:prstClr>
              </a:solidFill>
              <a:cs typeface="Arial"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F1B6616C-A317-3F4C-89E7-7CC167EA489A}" type="slidenum">
              <a:rPr lang="en-US" smtClean="0">
                <a:solidFill>
                  <a:prstClr val="black">
                    <a:tint val="75000"/>
                  </a:prstClr>
                </a:solidFill>
                <a:cs typeface="Arial" charset="0"/>
              </a:rPr>
              <a:pPr fontAlgn="base">
                <a:spcBef>
                  <a:spcPct val="0"/>
                </a:spcBef>
                <a:spcAft>
                  <a:spcPct val="0"/>
                </a:spcAft>
              </a:pPr>
              <a:t>‹#›</a:t>
            </a:fld>
            <a:endParaRPr lang="en-US">
              <a:solidFill>
                <a:prstClr val="black">
                  <a:tint val="75000"/>
                </a:prstClr>
              </a:solidFill>
              <a:cs typeface="Arial" charset="0"/>
            </a:endParaRPr>
          </a:p>
        </p:txBody>
      </p:sp>
      <p:pic>
        <p:nvPicPr>
          <p:cNvPr id="8" name="Picture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505858" y="5998793"/>
            <a:ext cx="1602646" cy="814583"/>
          </a:xfrm>
          <a:prstGeom prst="rect">
            <a:avLst/>
          </a:prstGeom>
        </p:spPr>
      </p:pic>
    </p:spTree>
    <p:extLst>
      <p:ext uri="{BB962C8B-B14F-4D97-AF65-F5344CB8AC3E}">
        <p14:creationId xmlns:p14="http://schemas.microsoft.com/office/powerpoint/2010/main" val="714030345"/>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CCFFFF">
            <a:alpha val="1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9B4EFB39-C5F2-E545-A5D6-D16E41EF144B}" type="datetimeFigureOut">
              <a:rPr lang="en-US" smtClean="0">
                <a:solidFill>
                  <a:prstClr val="black">
                    <a:tint val="75000"/>
                  </a:prstClr>
                </a:solidFill>
                <a:cs typeface="Arial" charset="0"/>
              </a:rPr>
              <a:pPr fontAlgn="base">
                <a:spcBef>
                  <a:spcPct val="0"/>
                </a:spcBef>
                <a:spcAft>
                  <a:spcPct val="0"/>
                </a:spcAft>
              </a:pPr>
              <a:t>12/16/2021</a:t>
            </a:fld>
            <a:endParaRPr lang="en-US">
              <a:solidFill>
                <a:prstClr val="black">
                  <a:tint val="75000"/>
                </a:prstClr>
              </a:solidFill>
              <a:cs typeface="Arial"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solidFill>
                <a:prstClr val="black">
                  <a:tint val="75000"/>
                </a:prstClr>
              </a:solidFill>
              <a:cs typeface="Arial"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F1B6616C-A317-3F4C-89E7-7CC167EA489A}" type="slidenum">
              <a:rPr lang="en-US" smtClean="0">
                <a:solidFill>
                  <a:prstClr val="black">
                    <a:tint val="75000"/>
                  </a:prstClr>
                </a:solidFill>
                <a:cs typeface="Arial" charset="0"/>
              </a:rPr>
              <a:pPr fontAlgn="base">
                <a:spcBef>
                  <a:spcPct val="0"/>
                </a:spcBef>
                <a:spcAft>
                  <a:spcPct val="0"/>
                </a:spcAft>
              </a:pPr>
              <a:t>‹#›</a:t>
            </a:fld>
            <a:endParaRPr lang="en-US">
              <a:solidFill>
                <a:prstClr val="black">
                  <a:tint val="75000"/>
                </a:prstClr>
              </a:solidFill>
              <a:cs typeface="Arial" charset="0"/>
            </a:endParaRPr>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505858" y="5998793"/>
            <a:ext cx="1602646" cy="814583"/>
          </a:xfrm>
          <a:prstGeom prst="rect">
            <a:avLst/>
          </a:prstGeom>
        </p:spPr>
      </p:pic>
    </p:spTree>
    <p:extLst>
      <p:ext uri="{BB962C8B-B14F-4D97-AF65-F5344CB8AC3E}">
        <p14:creationId xmlns:p14="http://schemas.microsoft.com/office/powerpoint/2010/main" val="293714059"/>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FFFF">
            <a:alpha val="1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1D8-14BA-4D87-9320-B75649F69160}" type="datetimeFigureOut">
              <a:rPr lang="en-GB" smtClean="0">
                <a:solidFill>
                  <a:prstClr val="black">
                    <a:tint val="75000"/>
                  </a:prstClr>
                </a:solidFill>
              </a:rPr>
              <a:pPr/>
              <a:t>16/12/2021</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A9ED6-2C04-4AAA-8234-30A585AD324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32610574"/>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CCFFFF">
            <a:alpha val="1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1D8-14BA-4D87-9320-B75649F69160}" type="datetimeFigureOut">
              <a:rPr lang="en-GB" smtClean="0"/>
              <a:t>16/12/2021</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A9ED6-2C04-4AAA-8234-30A585AD3248}" type="slidenum">
              <a:rPr lang="en-GB" smtClean="0"/>
              <a:t>‹#›</a:t>
            </a:fld>
            <a:endParaRPr lang="en-GB"/>
          </a:p>
        </p:txBody>
      </p:sp>
    </p:spTree>
    <p:extLst>
      <p:ext uri="{BB962C8B-B14F-4D97-AF65-F5344CB8AC3E}">
        <p14:creationId xmlns:p14="http://schemas.microsoft.com/office/powerpoint/2010/main" val="3031239732"/>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CCFFFF">
            <a:alpha val="1000"/>
          </a:srgb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cs typeface="+mn-cs"/>
              </a:defRPr>
            </a:lvl1pPr>
          </a:lstStyle>
          <a:p>
            <a:pPr fontAlgn="base">
              <a:spcBef>
                <a:spcPct val="0"/>
              </a:spcBef>
              <a:spcAft>
                <a:spcPct val="0"/>
              </a:spcAft>
              <a:defRPr/>
            </a:pPr>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cs typeface="+mn-cs"/>
              </a:defRPr>
            </a:lvl1pPr>
          </a:lstStyle>
          <a:p>
            <a:pPr fontAlgn="base">
              <a:spcBef>
                <a:spcPct val="0"/>
              </a:spcBef>
              <a:spcAft>
                <a:spcPct val="0"/>
              </a:spcAft>
              <a:defRPr/>
            </a:pPr>
            <a:r>
              <a:rPr lang="en-GB">
                <a:solidFill>
                  <a:prstClr val="black">
                    <a:tint val="75000"/>
                  </a:prstClr>
                </a:solidFill>
              </a:rPr>
              <a:t>SABs/LandD/Jan2019/v7.1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fontAlgn="base">
              <a:spcBef>
                <a:spcPct val="0"/>
              </a:spcBef>
              <a:spcAft>
                <a:spcPct val="0"/>
              </a:spcAft>
              <a:defRPr/>
            </a:pPr>
            <a:fld id="{24CC6B06-0168-42C4-810B-908741DD6025}" type="slidenum">
              <a:rPr lang="en-GB" altLang="en-US">
                <a:latin typeface="Arial" pitchFamily="34" charset="0"/>
                <a:cs typeface="Arial" pitchFamily="34" charset="0"/>
              </a:rPr>
              <a:pPr fontAlgn="base">
                <a:spcBef>
                  <a:spcPct val="0"/>
                </a:spcBef>
                <a:spcAft>
                  <a:spcPct val="0"/>
                </a:spcAft>
                <a:defRPr/>
              </a:pPr>
              <a:t>‹#›</a:t>
            </a:fld>
            <a:endParaRPr lang="en-GB" altLang="en-US">
              <a:latin typeface="Arial" pitchFamily="34" charset="0"/>
              <a:cs typeface="Arial" pitchFamily="34" charset="0"/>
            </a:endParaRPr>
          </a:p>
        </p:txBody>
      </p:sp>
    </p:spTree>
    <p:extLst>
      <p:ext uri="{BB962C8B-B14F-4D97-AF65-F5344CB8AC3E}">
        <p14:creationId xmlns:p14="http://schemas.microsoft.com/office/powerpoint/2010/main" val="2010717954"/>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CCFFFF">
            <a:alpha val="1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9B4EFB39-C5F2-E545-A5D6-D16E41EF144B}" type="datetimeFigureOut">
              <a:rPr lang="en-US" smtClean="0">
                <a:solidFill>
                  <a:prstClr val="black">
                    <a:tint val="75000"/>
                  </a:prstClr>
                </a:solidFill>
                <a:cs typeface="Arial" charset="0"/>
              </a:rPr>
              <a:pPr fontAlgn="base">
                <a:spcBef>
                  <a:spcPct val="0"/>
                </a:spcBef>
                <a:spcAft>
                  <a:spcPct val="0"/>
                </a:spcAft>
              </a:pPr>
              <a:t>12/16/2021</a:t>
            </a:fld>
            <a:endParaRPr lang="en-US">
              <a:solidFill>
                <a:prstClr val="black">
                  <a:tint val="75000"/>
                </a:prstClr>
              </a:solidFill>
              <a:cs typeface="Arial"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solidFill>
                <a:prstClr val="black">
                  <a:tint val="75000"/>
                </a:prstClr>
              </a:solidFill>
              <a:cs typeface="Arial"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F1B6616C-A317-3F4C-89E7-7CC167EA489A}" type="slidenum">
              <a:rPr lang="en-US" smtClean="0">
                <a:solidFill>
                  <a:prstClr val="black">
                    <a:tint val="75000"/>
                  </a:prstClr>
                </a:solidFill>
                <a:cs typeface="Arial" charset="0"/>
              </a:rPr>
              <a:pPr fontAlgn="base">
                <a:spcBef>
                  <a:spcPct val="0"/>
                </a:spcBef>
                <a:spcAft>
                  <a:spcPct val="0"/>
                </a:spcAft>
              </a:pPr>
              <a:t>‹#›</a:t>
            </a:fld>
            <a:endParaRPr lang="en-US">
              <a:solidFill>
                <a:prstClr val="black">
                  <a:tint val="75000"/>
                </a:prstClr>
              </a:solidFill>
              <a:cs typeface="Arial" charset="0"/>
            </a:endParaRPr>
          </a:p>
        </p:txBody>
      </p:sp>
      <p:pic>
        <p:nvPicPr>
          <p:cNvPr id="8" name="Pictur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05858" y="5998793"/>
            <a:ext cx="1602646" cy="814583"/>
          </a:xfrm>
          <a:prstGeom prst="rect">
            <a:avLst/>
          </a:prstGeom>
        </p:spPr>
      </p:pic>
    </p:spTree>
    <p:extLst>
      <p:ext uri="{BB962C8B-B14F-4D97-AF65-F5344CB8AC3E}">
        <p14:creationId xmlns:p14="http://schemas.microsoft.com/office/powerpoint/2010/main" val="225062388"/>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00.xml.rels><?xml version="1.0" encoding="UTF-8" standalone="yes"?>
<Relationships xmlns="http://schemas.openxmlformats.org/package/2006/relationships"><Relationship Id="rId8" Type="http://schemas.openxmlformats.org/officeDocument/2006/relationships/hyperlink" Target="https://www.gov.uk/government/publications/coronavirus-covid-19-looking-after-people-who-lack-mental-capacity/the-mental-capacity-act-2005-mca-and-deprivation-of-liberty-safeguards-dols-during-the-coronavirus-covid-19-pandemic" TargetMode="External"/><Relationship Id="rId3" Type="http://schemas.openxmlformats.org/officeDocument/2006/relationships/hyperlink" Target="https://www.scie.org.uk/" TargetMode="External"/><Relationship Id="rId7" Type="http://schemas.openxmlformats.org/officeDocument/2006/relationships/hyperlink" Target="https://www.legislation.gov.uk/uksi/2006/1832/pdfs/uksi_20061832_en.pdf" TargetMode="External"/><Relationship Id="rId12" Type="http://schemas.openxmlformats.org/officeDocument/2006/relationships/hyperlink" Target="https://www.youtube.com/watch?v=XruYsAmKLyU" TargetMode="External"/><Relationship Id="rId2" Type="http://schemas.openxmlformats.org/officeDocument/2006/relationships/notesSlide" Target="../notesSlides/notesSlide100.xml"/><Relationship Id="rId1" Type="http://schemas.openxmlformats.org/officeDocument/2006/relationships/slideLayout" Target="../slideLayouts/slideLayout25.xml"/><Relationship Id="rId6" Type="http://schemas.openxmlformats.org/officeDocument/2006/relationships/hyperlink" Target="https://assets.publishing.service.gov.uk/government/uploads/system/uploads/attachment_data/file/365629/making-decisions-opg606-1207.pdf" TargetMode="External"/><Relationship Id="rId11" Type="http://schemas.openxmlformats.org/officeDocument/2006/relationships/hyperlink" Target="https://www.legislation.gov.uk/ukpga/2020/7/schedule/21" TargetMode="External"/><Relationship Id="rId5" Type="http://schemas.openxmlformats.org/officeDocument/2006/relationships/hyperlink" Target="https://www.mind.org.uk/media-a/2901/advocacy-2018.pdf" TargetMode="External"/><Relationship Id="rId10" Type="http://schemas.openxmlformats.org/officeDocument/2006/relationships/hyperlink" Target="https://www.gov.uk/government/publications/coronavirus-covid-19-changes-to-the-care-act-2014/care-act-easements-guidance-for-local-authorities#annex-d-safeguarding-guidance" TargetMode="External"/><Relationship Id="rId4" Type="http://schemas.openxmlformats.org/officeDocument/2006/relationships/hyperlink" Target="https://www.scie-socialcareonline.org.uk/safeguarding-adults-at-risk-of-harm-a-legal-guide-for-practitioners/r/a110f00000RCvwFAAT" TargetMode="External"/><Relationship Id="rId9" Type="http://schemas.openxmlformats.org/officeDocument/2006/relationships/hyperlink" Target="https://assets.publishing.service.gov.uk/government/uploads/system/uploads/attachment_data/file/898138/Ethical_framework_Easy_Read.pdf"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24.emf"/><Relationship Id="rId5" Type="http://schemas.openxmlformats.org/officeDocument/2006/relationships/package" Target="../embeddings/Microsoft_Word_Document.docx"/><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hyperlink" Target="http://datix102/datix/live/index.php?form_id=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mailto:Wendy.Holehouse@derbyshire.gov.uk" TargetMode="External"/><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hyperlink" Target="mailto:natalie.gee@derbyshire.gov.u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oleObject" Target="../embeddings/oleObject1.bin"/><Relationship Id="rId5" Type="http://schemas.openxmlformats.org/officeDocument/2006/relationships/image" Target="../media/image14.gif"/><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hyperlink" Target="https://www.derbyshire.gov.uk/social-health/care-and-health-service-providers/making-adult-care-referrals-information-for-professionals/making-an-adult-care-referral.aspx" TargetMode="External"/><Relationship Id="rId7" Type="http://schemas.openxmlformats.org/officeDocument/2006/relationships/hyperlink" Target="mailto:AdultsMASH@derby.gov.uk" TargetMode="External"/><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hyperlink" Target="https://www.derby.gov.uk/health-and-social-care/safeguarding-adults-at-risk/safeguarding-vulnerable-adults/" TargetMode="External"/><Relationship Id="rId5" Type="http://schemas.openxmlformats.org/officeDocument/2006/relationships/hyperlink" Target="https://secure.derby.gov.uk/forms/?formid=345" TargetMode="External"/><Relationship Id="rId4" Type="http://schemas.openxmlformats.org/officeDocument/2006/relationships/hyperlink" Target="https://www.derbyshiresab.org.uk/site-elements/documents/pdf/adult-safeguarding-decision-making-guidance.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hyperlink" Target="https://assets.publishing.service.gov.uk/government/uploads/system/uploads/attachment_data/file/921428/Mental-capacity-act-code-of-practice.pdf" TargetMode="External"/><Relationship Id="rId5" Type="http://schemas.openxmlformats.org/officeDocument/2006/relationships/image" Target="../media/image27.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8.xml"/><Relationship Id="rId1" Type="http://schemas.openxmlformats.org/officeDocument/2006/relationships/slideLayout" Target="../slideLayouts/slideLayout47.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47.xml"/><Relationship Id="rId5" Type="http://schemas.openxmlformats.org/officeDocument/2006/relationships/image" Target="../media/image33.jpeg"/><Relationship Id="rId4" Type="http://schemas.openxmlformats.org/officeDocument/2006/relationships/image" Target="../media/image14.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0.xml"/><Relationship Id="rId1" Type="http://schemas.openxmlformats.org/officeDocument/2006/relationships/slideLayout" Target="../slideLayouts/slideLayout47.xml"/><Relationship Id="rId5" Type="http://schemas.openxmlformats.org/officeDocument/2006/relationships/image" Target="../media/image35.png"/><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hyperlink" Target="file:///\\FS102\DHCFT_Users\David_Ensor\4.%20Mental%20Capacity%20and%20Competency\mental-capacity-and-mental-illness-factsheet.pdf" TargetMode="External"/><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hyperlink" Target="http://www.derbysab.org.uk/" TargetMode="External"/><Relationship Id="rId2" Type="http://schemas.openxmlformats.org/officeDocument/2006/relationships/notesSlide" Target="../notesSlides/notesSlide32.xml"/><Relationship Id="rId1" Type="http://schemas.openxmlformats.org/officeDocument/2006/relationships/slideLayout" Target="../slideLayouts/slideLayout37.xml"/><Relationship Id="rId4" Type="http://schemas.openxmlformats.org/officeDocument/2006/relationships/hyperlink" Target="http://www.derbyshiresab.org.u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hyperlink" Target="https://www.skillsforhealth.org.uk/services/item/988-core-skills-training-framework-cstf-and-enabling-staff-movement"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hyperlink" Target="https://www.rcn.org.uk/-/media/royal-college-of-nursing/documents/publications/2018/august/pdf-007069.pdf?la=e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9.xml"/><Relationship Id="rId5" Type="http://schemas.openxmlformats.org/officeDocument/2006/relationships/hyperlink" Target="https://www.cqc.org.uk/sites/default/files/Deprivation%20of%20liberty%20safeguards%20code%20of%20practice.pdf" TargetMode="Externa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hyperlink" Target="https://www.cqc.org.uk/sites/default/files/Deprivation%20of%20liberty%20safeguards%20code%20of%20practice.pdf" TargetMode="External"/><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hyperlink" Target="https://assets.publishing.service.gov.uk/government/uploads/system/uploads/attachment_data/file/689223/copdol11-eng.pdf" TargetMode="External"/><Relationship Id="rId2" Type="http://schemas.openxmlformats.org/officeDocument/2006/relationships/notesSlide" Target="../notesSlides/notesSlide49.xml"/><Relationship Id="rId1" Type="http://schemas.openxmlformats.org/officeDocument/2006/relationships/slideLayout" Target="../slideLayouts/slideLayout25.xml"/><Relationship Id="rId5" Type="http://schemas.openxmlformats.org/officeDocument/2006/relationships/hyperlink" Target="https://assets.publishing.service.gov.uk/government/uploads/system/uploads/attachment_data/file/900101/cop3-eng.pdf" TargetMode="External"/><Relationship Id="rId4" Type="http://schemas.openxmlformats.org/officeDocument/2006/relationships/hyperlink" Target="https://assets.publishing.service.gov.uk/government/uploads/system/uploads/attachment_data/file/878553/cop-dla-eng.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england.nhs.uk/safeguarding/about/"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hyperlink" Target="https://www.gov.uk/government/publications/liberty-protection-safeguards-factsheets/liberty-protection-safeguards-what-they-are" TargetMode="External"/><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openxmlformats.org/officeDocument/2006/relationships/hyperlink" Target="https://www.scie.org.uk/mca/lp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7FAGkvLvDeE" TargetMode="External"/><Relationship Id="rId2" Type="http://schemas.openxmlformats.org/officeDocument/2006/relationships/notesSlide" Target="../notesSlides/notesSlide56.xml"/><Relationship Id="rId1" Type="http://schemas.openxmlformats.org/officeDocument/2006/relationships/slideLayout" Target="../slideLayouts/slideLayout25.xml"/><Relationship Id="rId5" Type="http://schemas.openxmlformats.org/officeDocument/2006/relationships/hyperlink" Target="https://www.oxford.gov.uk/info/20101/community_safety/1308/cuckooing" TargetMode="Externa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72.xml"/><Relationship Id="rId4" Type="http://schemas.openxmlformats.org/officeDocument/2006/relationships/image" Target="../media/image17.jpe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8.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QTrmiJZ6yL8"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s://www.youtube.com/watch?v=vPnuy9qVl4w" TargetMode="External"/><Relationship Id="rId7"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62.xml"/><Relationship Id="rId6" Type="http://schemas.openxmlformats.org/officeDocument/2006/relationships/hyperlink" Target="https://www.youtube.com/watch?v=ZGDTDawB4wE" TargetMode="External"/><Relationship Id="rId5" Type="http://schemas.openxmlformats.org/officeDocument/2006/relationships/hyperlink" Target="https://www.youtube.com/watch?v=OOdPLr4zyNU" TargetMode="External"/><Relationship Id="rId4" Type="http://schemas.openxmlformats.org/officeDocument/2006/relationships/hyperlink" Target="https://www.gov.uk/government/publications/domestic-abuse-bill-2020-factsheets/statutory-definition-of-domestic-abuse-factsheet" TargetMode="External"/><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3.xml"/><Relationship Id="rId1" Type="http://schemas.openxmlformats.org/officeDocument/2006/relationships/slideLayout" Target="../slideLayouts/slideLayout62.xml"/><Relationship Id="rId4" Type="http://schemas.openxmlformats.org/officeDocument/2006/relationships/hyperlink" Target="https://www.gov.uk/government/publications/domestic-abuse-bill-2020-factsheets/statutory-definition-of-domestic-abuse-factsheet"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6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vPnuy9qVl4w" TargetMode="External"/><Relationship Id="rId7" Type="http://schemas.openxmlformats.org/officeDocument/2006/relationships/hyperlink" Target="https://gbr01.safelinks.protection.outlook.com/?url=https%3A%2F%2Fwww.ruralactionderbyshire.org.uk%2Fthe-willows-film&amp;data=04%7C01%7Cdavid.peet%40derbyshire.police.uk%7C4a22f6322b7c48573ad208d8e2e5fd23%7Cae0a022d630d4396b8fb58db3061b91b%7C0%7C0%7C637508824703889942%7CUnknown%7CTWFpbGZsb3d8eyJWIjoiMC4wLjAwMDAiLCJQIjoiV2luMzIiLCJBTiI6Ik1haWwiLCJXVCI6Mn0%3D%7C1000&amp;sdata=kC%2BvQvmWQvGs80XDCUO0kEqksaomMlM0ZriJG0buIGw%3D&amp;reserved=0" TargetMode="External"/><Relationship Id="rId2" Type="http://schemas.openxmlformats.org/officeDocument/2006/relationships/notesSlide" Target="../notesSlides/notesSlide65.xml"/><Relationship Id="rId1" Type="http://schemas.openxmlformats.org/officeDocument/2006/relationships/slideLayout" Target="../slideLayouts/slideLayout62.xml"/><Relationship Id="rId6" Type="http://schemas.openxmlformats.org/officeDocument/2006/relationships/image" Target="../media/image17.jpeg"/><Relationship Id="rId5" Type="http://schemas.openxmlformats.org/officeDocument/2006/relationships/hyperlink" Target="https://www.youtube.com/watch?v=ZGDTDawB4wE" TargetMode="External"/><Relationship Id="rId4" Type="http://schemas.openxmlformats.org/officeDocument/2006/relationships/hyperlink" Target="https://www.youtube.com/watch?v=OOdPLr4zyNU"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62.xml"/><Relationship Id="rId4" Type="http://schemas.openxmlformats.org/officeDocument/2006/relationships/image" Target="../media/image17.jpeg"/></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62.xml"/></Relationships>
</file>

<file path=ppt/slides/_rels/slide68.xml.rels><?xml version="1.0" encoding="UTF-8" standalone="yes"?>
<Relationships xmlns="http://schemas.openxmlformats.org/package/2006/relationships"><Relationship Id="rId3" Type="http://schemas.openxmlformats.org/officeDocument/2006/relationships/hyperlink" Target="https://safelives.org.uk/sites/default/files/resources/Dash%20without%20guidance.pdf" TargetMode="External"/><Relationship Id="rId7"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62.xml"/><Relationship Id="rId6" Type="http://schemas.openxmlformats.org/officeDocument/2006/relationships/image" Target="../media/image17.jpeg"/><Relationship Id="rId5" Type="http://schemas.openxmlformats.org/officeDocument/2006/relationships/hyperlink" Target="https://www.victimfocus.org.uk/free-caring-for-yourself-after-sexual-violence" TargetMode="External"/><Relationship Id="rId4" Type="http://schemas.openxmlformats.org/officeDocument/2006/relationships/hyperlink" Target="https://safelives.org.uk/practice-support/resources-other-professionals"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safelives.org.uk/practice-support/resources-marac-meetings/resources-people-referring" TargetMode="External"/><Relationship Id="rId2" Type="http://schemas.openxmlformats.org/officeDocument/2006/relationships/notesSlide" Target="../notesSlides/notesSlide69.xml"/><Relationship Id="rId1" Type="http://schemas.openxmlformats.org/officeDocument/2006/relationships/slideLayout" Target="../slideLayouts/slideLayout62.xml"/><Relationship Id="rId5" Type="http://schemas.openxmlformats.org/officeDocument/2006/relationships/image" Target="../media/image17.jpe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hyperlink" Target="https://www.derbyshiresab.org.uk/site-elements/documents/pdf/derbyshire-and-derby-safeguarding-adults-boards-practice-guidance.pdf"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hyperlink" Target="mailto:derbyshiredahelpline@theelmfoundation.org.uk" TargetMode="External"/><Relationship Id="rId7"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62.xml"/><Relationship Id="rId6" Type="http://schemas.openxmlformats.org/officeDocument/2006/relationships/hyperlink" Target="https://www.sarac.org.uk/" TargetMode="External"/><Relationship Id="rId5" Type="http://schemas.openxmlformats.org/officeDocument/2006/relationships/hyperlink" Target="https://www.sv2.org.uk/" TargetMode="External"/><Relationship Id="rId4" Type="http://schemas.openxmlformats.org/officeDocument/2006/relationships/hyperlink" Target="https://www.theelmfoundation.org.uk/"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policeconduct.gov.uk/sites/default/files/Documents/research-learning/Silent_solution_guide.pdf" TargetMode="External"/><Relationship Id="rId2" Type="http://schemas.openxmlformats.org/officeDocument/2006/relationships/notesSlide" Target="../notesSlides/notesSlide71.xml"/><Relationship Id="rId1" Type="http://schemas.openxmlformats.org/officeDocument/2006/relationships/slideLayout" Target="../slideLayouts/slideLayout62.xml"/><Relationship Id="rId6" Type="http://schemas.openxmlformats.org/officeDocument/2006/relationships/hyperlink" Target="https://www.womensaid.org.uk/new-rail-to-refuge-scheme-offers-free-train-travel-to-women-fleeing-domestic-abuse/" TargetMode="External"/><Relationship Id="rId5" Type="http://schemas.openxmlformats.org/officeDocument/2006/relationships/hyperlink" Target="https://karmanirvana.org.uk/" TargetMode="External"/><Relationship Id="rId4" Type="http://schemas.openxmlformats.org/officeDocument/2006/relationships/hyperlink" Target="https://bambuuu.co.uk/"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62.xml"/><Relationship Id="rId5" Type="http://schemas.openxmlformats.org/officeDocument/2006/relationships/hyperlink" Target="https://www.cqc.org.uk/publications/major-report/sexual-safety-mental-health-wards" TargetMode="External"/><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4.xml"/><Relationship Id="rId1" Type="http://schemas.openxmlformats.org/officeDocument/2006/relationships/slideLayout" Target="../slideLayouts/slideLayout62.xml"/><Relationship Id="rId4" Type="http://schemas.openxmlformats.org/officeDocument/2006/relationships/hyperlink" Target="https://www.cqc.org.uk/publications/major-report/sexual-safety-mental-health-ward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5.xml"/><Relationship Id="rId1" Type="http://schemas.openxmlformats.org/officeDocument/2006/relationships/slideLayout" Target="../slideLayouts/slideLayout62.xml"/><Relationship Id="rId4" Type="http://schemas.openxmlformats.org/officeDocument/2006/relationships/image" Target="../media/image17.jpeg"/></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62.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62.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6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hyperlink" Target="mailto:Sana.farah@derby.gov.uk"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hyperlink" Target="mailto:natalie.gee@derbyshire.gov.uk"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secure.derby.gov.uk/forms/?formid=345" TargetMode="External"/><Relationship Id="rId7" Type="http://schemas.openxmlformats.org/officeDocument/2006/relationships/hyperlink" Target="https://www.derbyshiresab.org.uk/professionals/vulnerable-adult-risk-management.aspx" TargetMode="External"/><Relationship Id="rId2" Type="http://schemas.openxmlformats.org/officeDocument/2006/relationships/notesSlide" Target="../notesSlides/notesSlide80.xml"/><Relationship Id="rId1" Type="http://schemas.openxmlformats.org/officeDocument/2006/relationships/slideLayout" Target="../slideLayouts/slideLayout62.xml"/><Relationship Id="rId6" Type="http://schemas.openxmlformats.org/officeDocument/2006/relationships/hyperlink" Target="http://derbyshirescbs.proceduresonline.com/p_adults_dis_historical.html?zoom_highlight=non+recent" TargetMode="External"/><Relationship Id="rId5" Type="http://schemas.openxmlformats.org/officeDocument/2006/relationships/hyperlink" Target="https://www.derbyshire.gov.uk/social-health/care-and-health-service-providers/making-adult-care-referrals-information-for-professionals/making-an-adult-care-referral.aspx" TargetMode="External"/><Relationship Id="rId4" Type="http://schemas.openxmlformats.org/officeDocument/2006/relationships/hyperlink" Target="https://www.derby.gov.uk/health-and-social-care/safeguarding-adults-at-risk/safeguarding-vulnerable-adults/"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2.xml"/><Relationship Id="rId1" Type="http://schemas.openxmlformats.org/officeDocument/2006/relationships/slideLayout" Target="../slideLayouts/slideLayout62.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3.xml"/><Relationship Id="rId1" Type="http://schemas.openxmlformats.org/officeDocument/2006/relationships/slideLayout" Target="../slideLayouts/slideLayout62.xml"/><Relationship Id="rId4" Type="http://schemas.openxmlformats.org/officeDocument/2006/relationships/image" Target="../media/image28.png"/></Relationships>
</file>

<file path=ppt/slides/_rels/slide84.xml.rels><?xml version="1.0" encoding="UTF-8" standalone="yes"?>
<Relationships xmlns="http://schemas.openxmlformats.org/package/2006/relationships"><Relationship Id="rId3" Type="http://schemas.openxmlformats.org/officeDocument/2006/relationships/hyperlink" Target="https://www.youtube.com/watch?v=exfkLJTS96k&amp;list=PL9TuOrxs7DdBrTx5NkghTauw1Cu-KsSwF&amp;index=11" TargetMode="External"/><Relationship Id="rId2" Type="http://schemas.openxmlformats.org/officeDocument/2006/relationships/notesSlide" Target="../notesSlides/notesSlide84.xm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hyperlink" Target="https://youtu.be/VOis5CFU8vs" TargetMode="External"/><Relationship Id="rId2" Type="http://schemas.openxmlformats.org/officeDocument/2006/relationships/notesSlide" Target="../notesSlides/notesSlide85.xml"/><Relationship Id="rId1" Type="http://schemas.openxmlformats.org/officeDocument/2006/relationships/slideLayout" Target="../slideLayouts/slideLayout25.xml"/><Relationship Id="rId4" Type="http://schemas.openxmlformats.org/officeDocument/2006/relationships/hyperlink" Target="https://www.webmd.com/children/what-is-pandas-syndrome"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3" Type="http://schemas.openxmlformats.org/officeDocument/2006/relationships/hyperlink" Target="https://www.manchestereveningnews.co.uk/news/greater-manchester-news/islamic-state-claimed-responsibility-arena-22446081" TargetMode="External"/><Relationship Id="rId7" Type="http://schemas.openxmlformats.org/officeDocument/2006/relationships/hyperlink" Target="https://www.birminghammail.co.uk/news/midlands-news/handsworth-woman-aaminah-amatullah-convicted-22450686" TargetMode="External"/><Relationship Id="rId2" Type="http://schemas.openxmlformats.org/officeDocument/2006/relationships/notesSlide" Target="../notesSlides/notesSlide88.xml"/><Relationship Id="rId1" Type="http://schemas.openxmlformats.org/officeDocument/2006/relationships/slideLayout" Target="../slideLayouts/slideLayout27.xml"/><Relationship Id="rId6" Type="http://schemas.openxmlformats.org/officeDocument/2006/relationships/hyperlink" Target="https://news.sky.com/story/manchester-arena-bomb-inquiry-attacker-salman-abedi-was-misogynist-who-had-very-bad-and-disrespectful-attitude-towards-women-12494988" TargetMode="External"/><Relationship Id="rId5" Type="http://schemas.openxmlformats.org/officeDocument/2006/relationships/hyperlink" Target="https://www.itv.com/news/granada/2021-12-13/abedi-punching-female-student-could-have-raised-extremism-red-flag" TargetMode="External"/><Relationship Id="rId4" Type="http://schemas.openxmlformats.org/officeDocument/2006/relationships/hyperlink" Target="https://www.bbc.co.uk/news/uk-england-manchester-59639436"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89.xml"/><Relationship Id="rId1" Type="http://schemas.openxmlformats.org/officeDocument/2006/relationships/slideLayout" Target="../slideLayouts/slideLayout2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watch?v=wBcTSGomr1o&amp;list=PL9TuOrxs7DdBrTx5NkghTauw1Cu-KsSwF&amp;index=1" TargetMode="External"/><Relationship Id="rId7" Type="http://schemas.openxmlformats.org/officeDocument/2006/relationships/hyperlink" Target="https://www.youtube.com/watch?v=EI3IQd_RAkA&amp;list=PL9TuOrxs7DdBrTx5NkghTauw1Cu-KsSwF&amp;index=6" TargetMode="External"/><Relationship Id="rId2" Type="http://schemas.openxmlformats.org/officeDocument/2006/relationships/notesSlide" Target="../notesSlides/notesSlide90.xml"/><Relationship Id="rId1" Type="http://schemas.openxmlformats.org/officeDocument/2006/relationships/slideLayout" Target="../slideLayouts/slideLayout78.xml"/><Relationship Id="rId6" Type="http://schemas.openxmlformats.org/officeDocument/2006/relationships/hyperlink" Target="https://www.youtube.com/watch?v=K3ne9NaSYzM&amp;list=PL9TuOrxs7DdBrTx5NkghTauw1Cu-KsSwF&amp;index=14" TargetMode="External"/><Relationship Id="rId5" Type="http://schemas.openxmlformats.org/officeDocument/2006/relationships/hyperlink" Target="https://www.youtube.com/watch?v=kS5OVjKEKaQ&amp;list=PL9TuOrxs7DdBrTx5NkghTauw1Cu-KsSwF&amp;index=19" TargetMode="External"/><Relationship Id="rId4" Type="http://schemas.openxmlformats.org/officeDocument/2006/relationships/hyperlink" Target="https://www.youtube.com/watch?v=NBkZOBKI3aM&amp;list=PL9TuOrxs7DdBrTx5NkghTauw1Cu-KsSwF&amp;index=17" TargetMode="Externa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package" Target="../embeddings/Microsoft_Word_Document1.docx"/><Relationship Id="rId7" Type="http://schemas.openxmlformats.org/officeDocument/2006/relationships/image" Target="../media/image50.emf"/><Relationship Id="rId2" Type="http://schemas.openxmlformats.org/officeDocument/2006/relationships/notesSlide" Target="../notesSlides/notesSlide91.xml"/><Relationship Id="rId1" Type="http://schemas.openxmlformats.org/officeDocument/2006/relationships/slideLayout" Target="../slideLayouts/slideLayout25.xml"/><Relationship Id="rId6" Type="http://schemas.openxmlformats.org/officeDocument/2006/relationships/oleObject" Target="../embeddings/oleObject3.bin"/><Relationship Id="rId5" Type="http://schemas.openxmlformats.org/officeDocument/2006/relationships/hyperlink" Target="https://focus.derbyshirehealthcareft.nhs.uk/download_file/2555/0" TargetMode="External"/><Relationship Id="rId10" Type="http://schemas.openxmlformats.org/officeDocument/2006/relationships/hyperlink" Target="https://www.stophateuk.org/" TargetMode="External"/><Relationship Id="rId4" Type="http://schemas.openxmlformats.org/officeDocument/2006/relationships/image" Target="../media/image49.emf"/><Relationship Id="rId9" Type="http://schemas.openxmlformats.org/officeDocument/2006/relationships/image" Target="../media/image51.emf"/></Relationships>
</file>

<file path=ppt/slides/_rels/slide92.xml.rels><?xml version="1.0" encoding="UTF-8" standalone="yes"?>
<Relationships xmlns="http://schemas.openxmlformats.org/package/2006/relationships"><Relationship Id="rId3" Type="http://schemas.openxmlformats.org/officeDocument/2006/relationships/hyperlink" Target="https://actearly.uk/" TargetMode="External"/><Relationship Id="rId2" Type="http://schemas.openxmlformats.org/officeDocument/2006/relationships/notesSlide" Target="../notesSlides/notesSlide92.xml"/><Relationship Id="rId1" Type="http://schemas.openxmlformats.org/officeDocument/2006/relationships/slideLayout" Target="../slideLayouts/slideLayout25.xml"/><Relationship Id="rId5" Type="http://schemas.openxmlformats.org/officeDocument/2006/relationships/hyperlink" Target="https://www.derbyshire.police.uk/advice/advice-and-information/t/prevent/prevent/" TargetMode="External"/><Relationship Id="rId4" Type="http://schemas.openxmlformats.org/officeDocument/2006/relationships/hyperlink" Target="mailto:preventteam@derbyshire.pnn.police.uk" TargetMode="External"/></Relationships>
</file>

<file path=ppt/slides/_rels/slide9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2.png"/><Relationship Id="rId7" Type="http://schemas.openxmlformats.org/officeDocument/2006/relationships/hyperlink" Target="mailto:AdultsMASH@derby.gov.uk" TargetMode="External"/><Relationship Id="rId2" Type="http://schemas.openxmlformats.org/officeDocument/2006/relationships/notesSlide" Target="../notesSlides/notesSlide93.xml"/><Relationship Id="rId1" Type="http://schemas.openxmlformats.org/officeDocument/2006/relationships/slideLayout" Target="../slideLayouts/slideLayout27.xml"/><Relationship Id="rId6" Type="http://schemas.openxmlformats.org/officeDocument/2006/relationships/hyperlink" Target="https://www.derby.gov.uk/health-and-social-care/safeguarding-adults-at-risk/safeguarding-vulnerable-adults/" TargetMode="External"/><Relationship Id="rId5" Type="http://schemas.openxmlformats.org/officeDocument/2006/relationships/hyperlink" Target="https://secure.derby.gov.uk/forms/?formid=345" TargetMode="External"/><Relationship Id="rId4" Type="http://schemas.openxmlformats.org/officeDocument/2006/relationships/hyperlink" Target="https://www.derbyshire.gov.uk/social-health/care-and-health-service-providers/making-adult-care-referrals-information-for-professionals/making-an-adult-care-referral.aspx" TargetMode="External"/></Relationships>
</file>

<file path=ppt/slides/_rels/slide94.xml.rels><?xml version="1.0" encoding="UTF-8" standalone="yes"?>
<Relationships xmlns="http://schemas.openxmlformats.org/package/2006/relationships"><Relationship Id="rId8" Type="http://schemas.openxmlformats.org/officeDocument/2006/relationships/hyperlink" Target="https://www.derbyshiresab.org.uk/site-elements/documents/pdf/adult-safeguarding-decision-making-guidance.pdf" TargetMode="External"/><Relationship Id="rId3" Type="http://schemas.openxmlformats.org/officeDocument/2006/relationships/hyperlink" Target="http://www.derbysab.org.uk/" TargetMode="External"/><Relationship Id="rId7" Type="http://schemas.openxmlformats.org/officeDocument/2006/relationships/hyperlink" Target="https://www.derbyshire.gov.uk/social-health/care-and-health-service-providers/making-adult-care-referrals-information-for-professionals/making-an-adult-care-referral.aspx" TargetMode="External"/><Relationship Id="rId2" Type="http://schemas.openxmlformats.org/officeDocument/2006/relationships/notesSlide" Target="../notesSlides/notesSlide94.xml"/><Relationship Id="rId1" Type="http://schemas.openxmlformats.org/officeDocument/2006/relationships/slideLayout" Target="../slideLayouts/slideLayout25.xml"/><Relationship Id="rId6" Type="http://schemas.openxmlformats.org/officeDocument/2006/relationships/hyperlink" Target="https://www.derby.gov.uk/health-and-social-care/safeguarding-adults-at-risk/safeguarding-vulnerable-adults/" TargetMode="External"/><Relationship Id="rId5" Type="http://schemas.openxmlformats.org/officeDocument/2006/relationships/hyperlink" Target="https://secure.derby.gov.uk/forms/?formid=345" TargetMode="External"/><Relationship Id="rId10" Type="http://schemas.openxmlformats.org/officeDocument/2006/relationships/hyperlink" Target="https://www.derbyshiresab.org.uk/professionals/vulnerable-adult-risk-management.aspx" TargetMode="External"/><Relationship Id="rId4" Type="http://schemas.openxmlformats.org/officeDocument/2006/relationships/hyperlink" Target="https://www.saferderbyshire.gov.uk/what-we-do/safeguarding-adults/make-a-referral/make-a-referral.aspx" TargetMode="External"/><Relationship Id="rId9" Type="http://schemas.openxmlformats.org/officeDocument/2006/relationships/hyperlink" Target="http://derbyshirescbs.proceduresonline.com/p_adults_dis_historical.html?zoom_highlight=non+recent"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www.derbysab.org.uk/" TargetMode="External"/><Relationship Id="rId7"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2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www.derbyshiresab.org.uk/home.aspx" TargetMode="External"/></Relationships>
</file>

<file path=ppt/slides/_rels/slide96.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image" Target="../media/image61.wmf"/><Relationship Id="rId3" Type="http://schemas.openxmlformats.org/officeDocument/2006/relationships/package" Target="../embeddings/Microsoft_Word_Document2.docx"/><Relationship Id="rId7" Type="http://schemas.openxmlformats.org/officeDocument/2006/relationships/package" Target="../embeddings/Microsoft_Word_Document3.docx"/><Relationship Id="rId12" Type="http://schemas.openxmlformats.org/officeDocument/2006/relationships/package" Target="../embeddings/Microsoft_Word_Document4.docx"/><Relationship Id="rId2" Type="http://schemas.openxmlformats.org/officeDocument/2006/relationships/notesSlide" Target="../notesSlides/notesSlide96.xml"/><Relationship Id="rId1" Type="http://schemas.openxmlformats.org/officeDocument/2006/relationships/slideLayout" Target="../slideLayouts/slideLayout25.xml"/><Relationship Id="rId6" Type="http://schemas.openxmlformats.org/officeDocument/2006/relationships/image" Target="../media/image58.emf"/><Relationship Id="rId11" Type="http://schemas.openxmlformats.org/officeDocument/2006/relationships/hyperlink" Target="https://www.derbyshiresab.org.uk/site-elements/documents/pdf/derbyshire-and-derby-safeguarding-adults-policy-and-procedures.pdf" TargetMode="External"/><Relationship Id="rId5" Type="http://schemas.openxmlformats.org/officeDocument/2006/relationships/oleObject" Target="../embeddings/oleObject5.bin"/><Relationship Id="rId15" Type="http://schemas.openxmlformats.org/officeDocument/2006/relationships/image" Target="../media/image62.emf"/><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oleObject" Target="../embeddings/oleObject6.bin"/><Relationship Id="rId14" Type="http://schemas.openxmlformats.org/officeDocument/2006/relationships/oleObject" Target="../embeddings/oleObject7.bin"/></Relationships>
</file>

<file path=ppt/slides/_rels/slide9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oleObject" Target="../embeddings/oleObject13.bin"/><Relationship Id="rId18" Type="http://schemas.openxmlformats.org/officeDocument/2006/relationships/image" Target="../media/image70.e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67.emf"/><Relationship Id="rId17" Type="http://schemas.openxmlformats.org/officeDocument/2006/relationships/oleObject" Target="../embeddings/oleObject14.bin"/><Relationship Id="rId2" Type="http://schemas.openxmlformats.org/officeDocument/2006/relationships/notesSlide" Target="../notesSlides/notesSlide97.xml"/><Relationship Id="rId16" Type="http://schemas.openxmlformats.org/officeDocument/2006/relationships/image" Target="../media/image69.emf"/><Relationship Id="rId1" Type="http://schemas.openxmlformats.org/officeDocument/2006/relationships/slideLayout" Target="../slideLayouts/slideLayout25.xml"/><Relationship Id="rId6" Type="http://schemas.openxmlformats.org/officeDocument/2006/relationships/image" Target="../media/image64.e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package" Target="../embeddings/Microsoft_Word_Document5.docx"/><Relationship Id="rId10" Type="http://schemas.openxmlformats.org/officeDocument/2006/relationships/image" Target="../media/image66.emf"/><Relationship Id="rId19" Type="http://schemas.openxmlformats.org/officeDocument/2006/relationships/comments" Target="../comments/comment1.xml"/><Relationship Id="rId4" Type="http://schemas.openxmlformats.org/officeDocument/2006/relationships/image" Target="../media/image63.emf"/><Relationship Id="rId9" Type="http://schemas.openxmlformats.org/officeDocument/2006/relationships/oleObject" Target="../embeddings/oleObject11.bin"/><Relationship Id="rId14" Type="http://schemas.openxmlformats.org/officeDocument/2006/relationships/image" Target="../media/image68.e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75.emf"/><Relationship Id="rId3" Type="http://schemas.openxmlformats.org/officeDocument/2006/relationships/image" Target="../media/image40.png"/><Relationship Id="rId7" Type="http://schemas.openxmlformats.org/officeDocument/2006/relationships/image" Target="../media/image72.emf"/><Relationship Id="rId12" Type="http://schemas.openxmlformats.org/officeDocument/2006/relationships/oleObject" Target="../embeddings/oleObject19.bin"/><Relationship Id="rId2" Type="http://schemas.openxmlformats.org/officeDocument/2006/relationships/notesSlide" Target="../notesSlides/notesSlide98.xml"/><Relationship Id="rId1" Type="http://schemas.openxmlformats.org/officeDocument/2006/relationships/slideLayout" Target="../slideLayouts/slideLayout25.xml"/><Relationship Id="rId6" Type="http://schemas.openxmlformats.org/officeDocument/2006/relationships/oleObject" Target="../embeddings/oleObject16.bin"/><Relationship Id="rId11" Type="http://schemas.openxmlformats.org/officeDocument/2006/relationships/image" Target="../media/image74.emf"/><Relationship Id="rId5" Type="http://schemas.openxmlformats.org/officeDocument/2006/relationships/image" Target="../media/image71.e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73.emf"/></Relationships>
</file>

<file path=ppt/slides/_rels/slide9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9.xml"/><Relationship Id="rId1" Type="http://schemas.openxmlformats.org/officeDocument/2006/relationships/slideLayout" Target="../slideLayouts/slideLayout25.xml"/><Relationship Id="rId5" Type="http://schemas.openxmlformats.org/officeDocument/2006/relationships/image" Target="../media/image76.emf"/><Relationship Id="rId4" Type="http://schemas.openxmlformats.org/officeDocument/2006/relationships/oleObject" Target="../embeddings/oleObject2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5613658B-C0FA-4E95-8025-38A927D24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6350"/>
            <a:ext cx="3284538"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2">
            <a:extLst>
              <a:ext uri="{FF2B5EF4-FFF2-40B4-BE49-F238E27FC236}">
                <a16:creationId xmlns:a16="http://schemas.microsoft.com/office/drawing/2014/main" id="{6B803F21-01AE-43AE-9D4D-44FCFBCFEE43}"/>
              </a:ext>
            </a:extLst>
          </p:cNvPr>
          <p:cNvSpPr txBox="1">
            <a:spLocks/>
          </p:cNvSpPr>
          <p:nvPr/>
        </p:nvSpPr>
        <p:spPr>
          <a:xfrm>
            <a:off x="539552" y="1988840"/>
            <a:ext cx="7772400" cy="1686049"/>
          </a:xfrm>
          <a:prstGeom prst="rect">
            <a:avLst/>
          </a:prstGeom>
        </p:spPr>
        <p:txBody>
          <a:bodyPr>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GB" sz="3600" b="1" dirty="0">
                <a:solidFill>
                  <a:schemeClr val="bg1"/>
                </a:solidFill>
                <a:latin typeface="Arial" panose="020B0604020202020204" pitchFamily="34" charset="0"/>
                <a:cs typeface="Arial" panose="020B0604020202020204" pitchFamily="34" charset="0"/>
              </a:rPr>
              <a:t>Safeguarding Adults at Risk </a:t>
            </a:r>
            <a:br>
              <a:rPr lang="en-GB" sz="3600" b="1" dirty="0">
                <a:solidFill>
                  <a:schemeClr val="bg1"/>
                </a:solidFill>
                <a:latin typeface="Arial" panose="020B0604020202020204" pitchFamily="34" charset="0"/>
                <a:cs typeface="Arial" panose="020B0604020202020204" pitchFamily="34" charset="0"/>
              </a:rPr>
            </a:br>
            <a:r>
              <a:rPr lang="en-GB" sz="3600" b="1" dirty="0">
                <a:solidFill>
                  <a:schemeClr val="bg1"/>
                </a:solidFill>
                <a:latin typeface="Arial" panose="020B0604020202020204" pitchFamily="34" charset="0"/>
                <a:cs typeface="Arial" panose="020B0604020202020204" pitchFamily="34" charset="0"/>
              </a:rPr>
              <a:t>Level 3</a:t>
            </a:r>
            <a:br>
              <a:rPr lang="en-GB" sz="3600" dirty="0">
                <a:solidFill>
                  <a:schemeClr val="bg1"/>
                </a:solidFill>
                <a:latin typeface="Arial" panose="020B0604020202020204" pitchFamily="34" charset="0"/>
                <a:cs typeface="Arial" panose="020B0604020202020204" pitchFamily="34" charset="0"/>
              </a:rPr>
            </a:br>
            <a:r>
              <a:rPr lang="en-GB" sz="2000" dirty="0">
                <a:solidFill>
                  <a:schemeClr val="bg1"/>
                </a:solidFill>
                <a:latin typeface="Arial" panose="020B0604020202020204" pitchFamily="34" charset="0"/>
                <a:cs typeface="Arial" panose="020B0604020202020204" pitchFamily="34" charset="0"/>
              </a:rPr>
              <a:t>(Inc. Levels 1 &amp; 2), plus MCA, DoLs and Prevent (Level </a:t>
            </a:r>
            <a:r>
              <a:rPr lang="en-GB" sz="2400" dirty="0">
                <a:solidFill>
                  <a:schemeClr val="bg1"/>
                </a:solidFill>
                <a:latin typeface="Arial" panose="020B0604020202020204" pitchFamily="34" charset="0"/>
                <a:cs typeface="Arial" panose="020B0604020202020204" pitchFamily="34" charset="0"/>
              </a:rPr>
              <a:t>3)</a:t>
            </a:r>
            <a:br>
              <a:rPr lang="en-GB" sz="2400" dirty="0">
                <a:solidFill>
                  <a:schemeClr val="bg1"/>
                </a:solidFill>
                <a:latin typeface="Arial" panose="020B0604020202020204" pitchFamily="34" charset="0"/>
                <a:cs typeface="Arial" panose="020B0604020202020204" pitchFamily="34" charset="0"/>
              </a:rPr>
            </a:br>
            <a:br>
              <a:rPr lang="en-GB" sz="3000" dirty="0">
                <a:solidFill>
                  <a:schemeClr val="bg1"/>
                </a:solidFill>
                <a:latin typeface="Arial" panose="020B0604020202020204" pitchFamily="34" charset="0"/>
                <a:cs typeface="Arial" panose="020B0604020202020204" pitchFamily="34" charset="0"/>
              </a:rPr>
            </a:br>
            <a:br>
              <a:rPr lang="en-GB" sz="4500" dirty="0">
                <a:solidFill>
                  <a:schemeClr val="bg1"/>
                </a:solidFill>
                <a:latin typeface="Arial" panose="020B0604020202020204" pitchFamily="34" charset="0"/>
                <a:cs typeface="Arial" panose="020B0604020202020204" pitchFamily="34" charset="0"/>
              </a:rPr>
            </a:br>
            <a:endParaRPr lang="en-US" sz="28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25FFD3B-101C-41ED-922D-E0BC2CCFDA38}"/>
              </a:ext>
            </a:extLst>
          </p:cNvPr>
          <p:cNvSpPr txBox="1"/>
          <p:nvPr/>
        </p:nvSpPr>
        <p:spPr>
          <a:xfrm>
            <a:off x="827584" y="3717032"/>
            <a:ext cx="7840180" cy="492443"/>
          </a:xfrm>
          <a:prstGeom prst="rect">
            <a:avLst/>
          </a:prstGeom>
          <a:noFill/>
        </p:spPr>
        <p:txBody>
          <a:bodyPr wrap="square" rtlCol="0">
            <a:spAutoFit/>
          </a:bodyPr>
          <a:lstStyle/>
          <a:p>
            <a:r>
              <a:rPr lang="en-GB" sz="2600" dirty="0">
                <a:solidFill>
                  <a:schemeClr val="bg1"/>
                </a:solidFill>
                <a:latin typeface="Segoe Print" panose="02000600000000000000" pitchFamily="2" charset="0"/>
              </a:rPr>
              <a:t>Dave Ensor – Safeguarding Adults Trainer</a:t>
            </a:r>
          </a:p>
        </p:txBody>
      </p:sp>
      <p:pic>
        <p:nvPicPr>
          <p:cNvPr id="6" name="Picture 5">
            <a:extLst>
              <a:ext uri="{FF2B5EF4-FFF2-40B4-BE49-F238E27FC236}">
                <a16:creationId xmlns:a16="http://schemas.microsoft.com/office/drawing/2014/main" id="{FA63B662-BAA6-4652-8174-24744F25F7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328" y="4941168"/>
            <a:ext cx="2090470" cy="14895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19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iterate type="lt">
                                    <p:tmPct val="100000"/>
                                  </p:iterate>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par>
                                <p:cTn id="12" presetID="0" presetClass="path" presetSubtype="0" fill="hold" nodeType="withEffect">
                                  <p:stCondLst>
                                    <p:cond delay="0"/>
                                  </p:stCondLst>
                                  <p:childTnLst>
                                    <p:animMotion origin="layout" path="M -0.17622 -0.22686 L -0.17622 -0.22662 C -0.17657 -0.22454 -0.17691 -0.22199 -0.17743 -0.21945 C -0.17761 -0.21875 -0.17795 -0.21783 -0.17813 -0.21713 C -0.1783 -0.21598 -0.17848 -0.21482 -0.17865 -0.21389 C -0.17882 -0.21297 -0.17917 -0.21227 -0.17934 -0.21135 C -0.17952 -0.20996 -0.17969 -0.20857 -0.17986 -0.20718 C -0.17969 -0.20417 -0.18091 -0.20023 -0.17934 -0.19815 C -0.17917 -0.19792 -0.17778 -0.20648 -0.17743 -0.20811 L -0.17552 -0.21551 C -0.17535 -0.21621 -0.17518 -0.21713 -0.175 -0.21783 C -0.17466 -0.22061 -0.17448 -0.22338 -0.17379 -0.22616 C -0.17361 -0.22686 -0.17361 -0.22801 -0.17309 -0.22848 C -0.17275 -0.22917 -0.17188 -0.22917 -0.17136 -0.2294 C -0.16927 -0.22917 -0.16702 -0.22894 -0.16511 -0.22848 C -0.16372 -0.22824 -0.1625 -0.22732 -0.16146 -0.22616 C -0.16077 -0.22523 -0.16007 -0.22431 -0.15973 -0.22361 C -0.15903 -0.22292 -0.15816 -0.22246 -0.15782 -0.22199 C -0.15747 -0.22107 -0.1566 -0.22061 -0.1566 -0.21945 C -0.15625 -0.21551 -0.15695 -0.21436 -0.15903 -0.21204 C -0.15955 -0.21158 -0.16007 -0.21088 -0.16094 -0.21042 C -0.16181 -0.20973 -0.16459 -0.2088 -0.16459 -0.20857 C -0.1691 -0.20486 -0.1632 -0.20949 -0.16893 -0.20648 C -0.16945 -0.20602 -0.16997 -0.20533 -0.17066 -0.20486 C -0.17118 -0.2044 -0.17188 -0.2044 -0.17257 -0.20394 C -0.17327 -0.20348 -0.17379 -0.20278 -0.17431 -0.20232 C -0.17691 -0.2007 -0.1757 -0.20278 -0.17674 -0.19977 L -0.13941 -0.21713 C -0.14393 -0.21898 -0.14514 -0.22176 -0.14861 -0.21945 C -0.14931 -0.21898 -0.14983 -0.21852 -0.15052 -0.21783 C -0.15365 -0.21135 -0.1533 -0.21436 -0.15209 -0.20556 C -0.15209 -0.20463 -0.15209 -0.20371 -0.15174 -0.20324 C -0.15052 -0.20162 -0.14792 -0.19977 -0.14792 -0.19954 C -0.14636 -0.20023 -0.14462 -0.19977 -0.14306 -0.2007 C -0.14167 -0.20139 -0.1415 -0.20625 -0.14132 -0.20718 C -0.14098 -0.20811 -0.14028 -0.2088 -0.13993 -0.20973 C -0.13976 -0.21042 -0.13959 -0.21135 -0.13941 -0.21204 C -0.13924 -0.20949 -0.13907 -0.20672 -0.13872 -0.20394 C -0.13872 -0.20278 -0.13854 -0.20162 -0.1382 -0.2007 C -0.13785 -0.19977 -0.13698 -0.19815 -0.13698 -0.19792 L -0.12952 -0.22107 C -0.12882 -0.21898 -0.12795 -0.2169 -0.12709 -0.21459 C -0.12535 -0.20926 -0.12795 -0.21505 -0.12535 -0.20973 C -0.125 -0.2088 -0.12466 -0.20811 -0.12466 -0.20718 C -0.12466 -0.19885 -0.12709 -0.19676 -0.12344 -0.20139 C -0.12327 -0.20232 -0.12309 -0.20324 -0.12292 -0.20394 C -0.12188 -0.20625 -0.12032 -0.20973 -0.11858 -0.21135 C -0.11754 -0.21227 -0.1165 -0.21273 -0.11545 -0.21389 C -0.11476 -0.21459 -0.11424 -0.21551 -0.11372 -0.21621 C -0.1125 -0.21736 -0.1099 -0.21945 -0.1099 -0.21922 L -0.11059 -0.20811 C -0.10834 -0.20857 -0.10608 -0.20903 -0.10382 -0.20973 C -0.10313 -0.20996 -0.10261 -0.21019 -0.10191 -0.21042 C -0.10139 -0.21088 -0.1007 -0.21158 -0.10018 -0.21204 C -0.09948 -0.21297 -0.09896 -0.21389 -0.09827 -0.21459 C -0.09879 -0.21875 -0.09827 -0.21968 -0.1007 -0.22199 C -0.10122 -0.22246 -0.10191 -0.22246 -0.10261 -0.22292 C -0.10278 -0.22269 -0.10695 -0.22176 -0.10747 -0.22107 C -0.10816 -0.22061 -0.10834 -0.21968 -0.10868 -0.21875 C -0.1092 -0.21713 -0.10955 -0.21436 -0.1099 -0.21297 C -0.11094 -0.2088 -0.11198 -0.20486 -0.11302 -0.2007 C -0.11285 -0.19977 -0.11285 -0.19885 -0.11233 -0.19815 C -0.11198 -0.19769 -0.11129 -0.19746 -0.11059 -0.19746 C -0.10851 -0.19746 -0.10643 -0.19792 -0.10452 -0.19815 C -0.10382 -0.19885 -0.1033 -0.19954 -0.10261 -0.19977 C -0.10157 -0.20023 -0.10052 -0.20023 -0.09948 -0.2007 C -0.09896 -0.20093 -0.09827 -0.20116 -0.09775 -0.20139 L -0.09584 -0.20394 L -0.07309 -0.22848 C -0.07257 -0.21713 -0.07205 -0.21991 -0.07309 -0.21135 C -0.07327 -0.20996 -0.07344 -0.20857 -0.07379 -0.20718 C -0.07413 -0.2051 -0.075 -0.2007 -0.075 -0.20047 C -0.07431 -0.20023 -0.07379 -0.19931 -0.07309 -0.19908 C -0.06997 -0.19769 -0.0632 -0.19815 -0.06094 -0.19815 L -0.07257 -0.20973 C -0.06354 -0.21111 -0.06979 -0.20949 -0.06511 -0.21135 C -0.06441 -0.21158 -0.06337 -0.21158 -0.06268 -0.21204 C -0.06233 -0.2125 -0.06233 -0.2132 -0.06216 -0.21389 L -0.07136 -0.2294 C -0.06007 -0.23033 -0.06441 -0.2301 -0.05851 -0.2301 L -0.05104 -0.21783 C -0.05122 -0.21181 -0.05191 -0.20579 -0.05174 -0.19977 C -0.05157 -0.19885 -0.05104 -0.20162 -0.05052 -0.20232 C -0.05 -0.20301 -0.04913 -0.20348 -0.04861 -0.20394 C -0.04827 -0.20556 -0.04809 -0.20741 -0.0474 -0.2088 C -0.04705 -0.20973 -0.04653 -0.21042 -0.04618 -0.21135 C -0.04584 -0.21204 -0.04601 -0.2132 -0.04549 -0.21389 C -0.04514 -0.21436 -0.04427 -0.21412 -0.04375 -0.21459 C -0.03941 -0.21736 -0.04479 -0.21551 -0.03872 -0.21713 C -0.03837 -0.21621 -0.03768 -0.21551 -0.0375 -0.21459 C -0.03663 -0.20787 -0.03941 -0.20371 -0.03507 -0.20139 C -0.03473 -0.20139 -0.03438 -0.20139 -0.03386 -0.20139 L -0.01979 -0.22199 C -0.02153 -0.22246 -0.02344 -0.22361 -0.02535 -0.22361 C -0.02604 -0.22361 -0.02639 -0.22246 -0.02709 -0.22199 C -0.02778 -0.22153 -0.0283 -0.22153 -0.029 -0.22107 C -0.03038 -0.21829 -0.03108 -0.21806 -0.02952 -0.21389 C -0.02882 -0.21181 -0.0257 -0.21158 -0.02466 -0.21135 C -0.02344 -0.21088 -0.02101 -0.20973 -0.02101 -0.20949 C -0.02049 -0.20857 -0.01858 -0.2051 -0.01858 -0.20394 C -0.01823 -0.20116 -0.01893 -0.19908 -0.02101 -0.19815 C -0.02552 -0.1963 -0.02604 -0.19653 -0.02952 -0.19653 L -0.00139 -0.21945 C -0.00313 -0.21922 -0.00504 -0.21898 -0.00695 -0.21875 C -0.00764 -0.21852 -0.00868 -0.21852 -0.00938 -0.21783 C -0.0099 -0.21736 -0.00955 -0.21621 -0.0099 -0.21551 C -0.01042 -0.21436 -0.01111 -0.2132 -0.01181 -0.21204 C -0.01198 -0.21111 -0.0125 -0.20996 -0.01233 -0.2088 C -0.01233 -0.20672 -0.01198 -0.2044 -0.01111 -0.20232 C -0.01094 -0.20139 -0.01007 -0.20093 -0.00938 -0.2007 C -0.00712 -0.2 -0.00486 -0.20023 -0.00261 -0.19977 C -0.00104 -0.20023 0.00121 -0.19908 0.00225 -0.2007 C 0.00295 -0.20162 0.00087 -0.21042 0.00052 -0.21135 L -0.00191 -0.21621 L -0.00139 -0.21875 L 0.0085 -0.22037 C 0.00833 -0.22014 0.00712 -0.21181 0.00659 -0.20973 C 0.00625 -0.20811 0.00538 -0.20486 0.00538 -0.20463 C 0.00573 -0.20371 0.00573 -0.20093 0.00659 -0.20139 C 0.00781 -0.20232 0.00694 -0.2051 0.00781 -0.20648 L 0.00972 -0.2088 C 0.0092 -0.20973 0.0085 -0.21042 0.0085 -0.21135 C 0.0085 -0.21227 0.0092 -0.2132 0.00972 -0.21389 C 0.01076 -0.21505 0.01406 -0.21783 0.0158 -0.21875 C 0.01666 -0.21922 0.01753 -0.21922 0.01823 -0.21945 C 0.01892 -0.21968 0.01944 -0.22014 0.02014 -0.22037 C 0.02135 -0.22061 0.02257 -0.22037 0.02378 -0.22037 L 0.04531 -0.21042 L 0.06059 -0.21042 L 0.10225 -0.22686 C 0.09913 -0.22778 0.09392 -0.22963 0.09062 -0.2294 C 0.08993 -0.2294 0.08941 -0.22824 0.08889 -0.22778 C 0.08854 -0.22686 0.08854 -0.22593 0.08819 -0.22523 C 0.08576 -0.21898 0.08784 -0.22662 0.08628 -0.22037 C 0.08663 -0.21922 0.08663 -0.21806 0.08698 -0.21713 C 0.0875 -0.21505 0.08854 -0.21389 0.0901 -0.21297 C 0.0908 -0.2125 0.09166 -0.2125 0.09253 -0.21204 C 0.09305 -0.21181 0.09375 -0.21158 0.09427 -0.21135 C 0.09496 -0.21042 0.09566 -0.20973 0.09618 -0.2088 C 0.09652 -0.20811 0.09652 -0.20718 0.0967 -0.20648 C 0.09705 -0.20556 0.09757 -0.20486 0.09809 -0.20394 C 0.09774 -0.20232 0.09809 -0.20047 0.09739 -0.19908 C 0.09705 -0.19838 0.09618 -0.19861 0.09548 -0.19815 C 0.09132 -0.19537 0.09687 -0.19723 0.0901 -0.19584 C 0.08889 -0.19607 0.0875 -0.1963 0.08628 -0.19653 C 0.08333 -0.19746 0.08541 -0.19746 0.08385 -0.19746 L 0.12014 -0.21713 C 0.11545 -0.21945 0.11545 -0.22061 0.11093 -0.21875 C 0.11024 -0.21852 0.10972 -0.2176 0.10902 -0.21713 C 0.10781 -0.21459 0.10781 -0.21505 0.10729 -0.21204 C 0.10677 -0.20996 0.1059 -0.20556 0.1059 -0.20533 C 0.10694 -0.19838 0.10573 -0.19815 0.11458 -0.20139 C 0.11527 -0.20162 0.11493 -0.20324 0.11527 -0.20394 C 0.11753 -0.21042 0.11545 -0.20278 0.11701 -0.2088 C 0.11823 -0.22361 0.11701 -0.2132 0.11823 -0.20324 C 0.1184 -0.20209 0.11909 -0.20162 0.11944 -0.2007 C 0.12083 -0.19699 0.11927 -0.19931 0.12066 -0.19746 L 0.12864 -0.19977 C 0.12812 -0.20232 0.12691 -0.20463 0.12691 -0.20718 C 0.12673 -0.20903 0.1276 -0.21042 0.12812 -0.21204 C 0.12899 -0.21551 0.1283 -0.21389 0.12986 -0.21713 C 0.13038 -0.21875 0.1309 -0.22037 0.13107 -0.22199 C 0.13142 -0.22315 0.13194 -0.22662 0.13229 -0.22778 C 0.13264 -0.22871 0.13316 -0.2294 0.13368 -0.2301 C 0.13385 -0.23125 0.1342 -0.23519 0.13541 -0.23588 C 0.13611 -0.23635 0.13663 -0.23542 0.13732 -0.23519 C 0.1375 -0.23426 0.13767 -0.23334 0.13784 -0.23264 C 0.13923 -0.22917 0.13906 -0.23148 0.13906 -0.2294 L 0.12934 -0.22037 C 0.13541 -0.21945 0.13298 -0.21945 0.13663 -0.21945 L 0.14027 -0.20394 C 0.14201 -0.20486 0.14375 -0.20533 0.14531 -0.20648 L 0.15069 -0.21135 L 0.1526 -0.21297 L 0.15451 -0.21459 C 0.15486 -0.21551 0.15555 -0.21621 0.15573 -0.21713 C 0.15573 -0.21783 0.15538 -0.21875 0.15503 -0.21945 C 0.15451 -0.22061 0.15399 -0.2213 0.1533 -0.22199 C 0.15243 -0.22269 0.14948 -0.22385 0.14826 -0.22454 C 0.1467 -0.22408 0.14462 -0.22408 0.1434 -0.22199 C 0.14305 -0.2213 0.14305 -0.22037 0.14288 -0.21945 C 0.14253 -0.21852 0.14236 -0.21736 0.14218 -0.21621 C 0.14184 -0.21459 0.14097 -0.21135 0.14097 -0.21111 C 0.14114 -0.21019 0.14166 -0.20463 0.14218 -0.20324 C 0.14253 -0.20232 0.14288 -0.20139 0.1434 -0.2007 C 0.14392 -0.20023 0.14462 -0.2 0.14531 -0.19977 C 0.15069 -0.19769 0.14514 -0.20023 0.14948 -0.19815 C 0.15034 -0.19838 0.15121 -0.19838 0.15208 -0.19908 C 0.1526 -0.19954 0.15347 -0.20209 0.15382 -0.20324 L 0.17587 -0.21945 C 0.17396 -0.21922 0.17187 -0.21922 0.16979 -0.21875 C 0.16909 -0.21852 0.1684 -0.21852 0.16788 -0.21783 C 0.16406 -0.21135 0.17135 -0.21736 0.16493 -0.21297 C 0.1651 -0.21204 0.16545 -0.21135 0.16545 -0.21042 C 0.16545 -0.2088 0.16423 -0.20695 0.16371 -0.20556 C 0.16371 -0.20533 0.16267 -0.20023 0.1625 -0.19977 C 0.16198 -0.19931 0.15989 -0.19908 0.16059 -0.19908 C 0.16198 -0.19908 0.16337 -0.19954 0.16493 -0.19977 C 0.17031 -0.20695 0.16371 -0.19792 0.16788 -0.20486 C 0.17187 -0.21111 0.16805 -0.20348 0.171 -0.20973 C 0.171 -0.20996 0.17152 -0.2169 0.17343 -0.21621 C 0.1743 -0.21598 0.17396 -0.21412 0.17413 -0.21297 C 0.17361 -0.21088 0.17291 -0.20857 0.17291 -0.20648 C 0.17257 -0.20324 0.17257 -0.19977 0.17222 -0.19653 C 0.17222 -0.19537 0.17205 -0.19422 0.1717 -0.19329 C 0.16962 -0.18773 0.16909 -0.18843 0.16545 -0.18519 L 0.16371 -0.18334 C 0.16267 -0.1838 0.16163 -0.18403 0.16059 -0.18426 C 0.15989 -0.18449 0.1592 -0.18449 0.15868 -0.18519 C 0.15833 -0.18565 0.1585 -0.18681 0.15816 -0.1875 C 0.15781 -0.1882 0.15729 -0.18866 0.15694 -0.18912 L 0.18212 -0.22107 C 0.18142 -0.21898 0.1809 -0.21667 0.18021 -0.21459 C 0.17795 -0.20764 0.17986 -0.21713 0.1783 -0.2088 C 0.17934 -0.20232 0.17795 -0.20533 0.18385 -0.20324 C 0.18507 -0.20255 0.18628 -0.20209 0.1875 -0.20139 L 0.18941 -0.2007 C 0.18906 -0.20139 0.18837 -0.20209 0.18784 -0.20324 C 0.18784 -0.20394 0.18837 -0.20486 0.18889 -0.20556 C 0.18889 -0.20533 0.18975 -0.21088 0.1901 -0.21135 C 0.19045 -0.21204 0.19132 -0.21181 0.19184 -0.21204 C 0.19184 -0.21297 0.19184 -0.21436 0.19253 -0.21459 C 0.19427 -0.21528 0.19462 -0.21158 0.19479 -0.21042 C 0.19444 -0.20857 0.19375 -0.20602 0.19375 -0.20394 C 0.19375 -0.20209 0.19409 -0.20023 0.19427 -0.19815 L 0.19184 -0.19746 L 0.21649 -0.21783 C 0.21441 -0.21875 0.21319 -0.22061 0.21146 -0.22037 C 0.2085 -0.22014 0.20798 -0.21644 0.20573 -0.21459 C 0.20503 -0.21389 0.20382 -0.21366 0.20277 -0.21297 C 0.20156 -0.21204 0.20052 -0.21088 0.1993 -0.20973 L 0.19739 -0.20811 C 0.19757 -0.20695 0.19774 -0.20579 0.19809 -0.20486 C 0.19826 -0.20394 0.19809 -0.20278 0.19861 -0.20232 C 0.1993 -0.20139 0.20069 -0.20116 0.20173 -0.2007 C 0.20382 -0.20093 0.20573 -0.2007 0.20781 -0.20139 C 0.2092 -0.20209 0.21146 -0.20486 0.21146 -0.20463 C 0.21163 -0.20556 0.2125 -0.20625 0.2125 -0.20718 C 0.21319 -0.20926 0.21267 -0.21598 0.21337 -0.21389 C 0.21371 -0.20926 0.21354 -0.2044 0.21354 -0.19977 C 0.21371 -0.19908 0.21371 -0.19792 0.21441 -0.19746 C 0.21527 -0.1963 0.21805 -0.19653 0.2151 -0.19653 L 0.22534 -0.21945 C 0.22534 -0.21713 0.225 -0.21459 0.225 -0.21204 C 0.225 -0.19954 0.2276 -0.20394 0.22309 -0.19908 C 0.22222 -0.20301 0.22239 -0.20023 0.22343 -0.20394 C 0.22413 -0.20463 0.22413 -0.20556 0.2243 -0.20648 C 0.22448 -0.20718 0.22534 -0.20787 0.22534 -0.2088 C 0.22552 -0.20973 0.22552 -0.21065 0.22621 -0.21135 C 0.22639 -0.21227 0.22725 -0.2132 0.22812 -0.21389 C 0.23021 -0.21528 0.23229 -0.21551 0.23455 -0.21621 C 0.2375 -0.21713 0.23541 -0.21713 0.2375 -0.21713 L 0.25694 -0.21713 C 0.25521 -0.21783 0.25382 -0.21945 0.25191 -0.21945 C 0.25034 -0.21968 0.2493 -0.21852 0.24826 -0.21783 C 0.24531 -0.21667 0.24705 -0.21736 0.24409 -0.21551 C 0.24323 -0.21389 0.24236 -0.21181 0.24132 -0.21042 C 0.23923 -0.20741 0.24027 -0.20903 0.23837 -0.20556 C 0.23837 -0.20486 0.23837 -0.20371 0.23906 -0.20324 C 0.23993 -0.20162 0.24132 -0.20116 0.24236 -0.2007 C 0.24531 -0.20093 0.24739 -0.2007 0.25017 -0.20139 C 0.25087 -0.20186 0.25104 -0.20301 0.25121 -0.20394 C 0.25191 -0.20556 0.25225 -0.20718 0.25225 -0.2088 C 0.25243 -0.20973 0.25312 -0.21042 0.2533 -0.21135 C 0.2533 -0.21343 0.2533 -0.21598 0.25416 -0.21783 C 0.25486 -0.21875 0.25521 -0.21945 0.25538 -0.22037 C 0.25625 -0.22199 0.25625 -0.22361 0.25694 -0.22523 C 0.25712 -0.22616 0.25712 -0.22709 0.25712 -0.22778 C 0.25798 -0.22848 0.25816 -0.2294 0.25833 -0.2301 C 0.25902 -0.23102 0.26007 -0.23264 0.2592 -0.23264 C 0.25833 -0.23264 0.25816 -0.23102 0.25816 -0.2301 C 0.25798 -0.2294 0.25781 -0.22848 0.25712 -0.22778 C 0.25712 -0.22686 0.25625 -0.22616 0.25625 -0.22523 C 0.25538 -0.22361 0.25521 -0.22199 0.25503 -0.22037 L 0.25416 -0.21783 C 0.25434 -0.21273 0.25416 -0.20741 0.25503 -0.20232 C 0.25521 -0.20139 0.25625 -0.20116 0.25694 -0.2007 C 0.25885 -0.19931 0.25833 -0.19908 0.25833 -0.2007 L 0.26788 -0.21875 C 0.26805 -0.21783 0.26909 -0.20926 0.26788 -0.20718 C 0.26718 -0.20602 0.26597 -0.20625 0.26493 -0.20556 C 0.26475 -0.20417 0.26423 -0.20278 0.26406 -0.20139 C 0.26319 -0.19792 0.26337 -0.20023 0.26337 -0.19815 L 0.27309 -0.23519 L 0.27621 -0.21713 C 0.27673 -0.21436 0.27691 -0.21158 0.27708 -0.2088 C 0.27708 -0.20672 0.27691 -0.20417 0.27777 -0.20232 C 0.27812 -0.20139 0.2783 -0.20394 0.27899 -0.20486 C 0.28107 -0.21204 0.2783 -0.20764 0.28194 -0.21204 C 0.28316 -0.21783 0.28194 -0.21644 0.28507 -0.21783 C 0.28576 -0.2176 0.28628 -0.2176 0.28698 -0.21713 C 0.28819 -0.21551 0.28802 -0.21412 0.28889 -0.21204 C 0.28906 -0.21135 0.28941 -0.21042 0.2901 -0.20973 C 0.2901 -0.2088 0.29027 -0.20811 0.29062 -0.20718 C 0.2908 -0.20625 0.29097 -0.2051 0.29114 -0.20394 C 0.29184 -0.20209 0.29271 -0.20116 0.29375 -0.19977 L 0.31649 -0.21945 C 0.31458 -0.21991 0.31267 -0.22084 0.31093 -0.22037 C 0.30937 -0.21991 0.30729 -0.21713 0.30729 -0.2169 C 0.30694 -0.21621 0.30694 -0.21528 0.30659 -0.21459 C 0.30555 -0.21273 0.30295 -0.20973 0.30295 -0.20949 C 0.30277 -0.2088 0.3026 -0.20811 0.30208 -0.20718 C 0.3 -0.20093 0.30208 -0.20857 0.30034 -0.20232 C 0.30156 -0.20116 0.30208 -0.19954 0.3033 -0.19908 C 0.30416 -0.19861 0.30746 -0.20023 0.3085 -0.2007 C 0.30885 -0.20139 0.3092 -0.20232 0.30972 -0.20324 C 0.31076 -0.20486 0.31337 -0.20811 0.31337 -0.20787 L 0.31458 -0.21297 L 0.31337 -0.20811 L 0.31267 -0.20556 C 0.31267 -0.20301 0.31284 -0.19306 0.31093 -0.18912 C 0.31041 -0.18843 0.31024 -0.18727 0.30972 -0.18681 C 0.3085 -0.18588 0.3059 -0.18519 0.3059 -0.18496 C 0.29809 -0.18658 0.30416 -0.18449 0.29982 -0.1875 C 0.29913 -0.18797 0.29809 -0.1875 0.29809 -0.18843 C 0.29774 -0.18889 0.29878 -0.18889 0.29913 -0.18912 L 0.34774 -0.22778 C 0.34652 -0.225 0.34548 -0.22199 0.34409 -0.21945 C 0.34357 -0.21875 0.34253 -0.21875 0.34218 -0.21783 C 0.34132 -0.21644 0.34097 -0.21459 0.34027 -0.21297 C 0.33923 -0.21042 0.33889 -0.21019 0.33732 -0.20811 C 0.33611 -0.20371 0.33698 -0.20625 0.3342 -0.2007 C 0.33281 -0.19792 0.33298 -0.19931 0.33298 -0.19746 L 0.34583 -0.22616 C 0.3467 -0.22361 0.34739 -0.22107 0.34826 -0.21875 C 0.34861 -0.21783 0.34913 -0.21713 0.34948 -0.21621 C 0.34982 -0.21551 0.34982 -0.21459 0.35017 -0.21389 C 0.35052 -0.21273 0.35104 -0.21158 0.35139 -0.21042 C 0.35156 -0.20973 0.35173 -0.2088 0.35191 -0.20811 C 0.35277 -0.20625 0.35364 -0.20486 0.35451 -0.20324 C 0.35486 -0.20232 0.35538 -0.20162 0.35573 -0.2007 C 0.3559 -0.19977 0.3559 -0.19885 0.35625 -0.19815 C 0.35659 -0.19746 0.35712 -0.19723 0.35746 -0.19653 L 0.33663 -0.20556 C 0.33837 -0.20648 0.33993 -0.20741 0.34149 -0.20811 C 0.34253 -0.20857 0.34757 -0.20949 0.34826 -0.20973 C 0.34913 -0.21019 0.34982 -0.21088 0.35069 -0.21135 C 0.3526 -0.21227 0.3526 -0.21204 0.35382 -0.21204 L 0.37899 -0.21713 C 0.3776 -0.21875 0.37639 -0.22107 0.37465 -0.22199 C 0.37378 -0.22246 0.36927 -0.22084 0.36788 -0.22037 C 0.36771 -0.21875 0.36771 -0.21713 0.36736 -0.21551 C 0.36614 -0.20949 0.36632 -0.21204 0.36493 -0.20718 C 0.36337 -0.20255 0.36545 -0.20695 0.36302 -0.20232 C 0.36319 -0.20116 0.36319 -0.2 0.36371 -0.19908 C 0.36406 -0.19815 0.36753 -0.19607 0.36788 -0.19584 C 0.36979 -0.19607 0.3717 -0.19607 0.37343 -0.19653 C 0.37413 -0.19676 0.37482 -0.19746 0.37534 -0.19815 C 0.37621 -0.19954 0.37673 -0.20232 0.37708 -0.20394 C 0.37743 -0.20741 0.37743 -0.21111 0.37777 -0.21459 C 0.37777 -0.21551 0.37812 -0.21621 0.3783 -0.21713 C 0.37882 -0.21852 0.37916 -0.21968 0.37951 -0.22107 C 0.37986 -0.22199 0.37986 -0.22292 0.38021 -0.22361 C 0.38055 -0.22454 0.38107 -0.22523 0.38142 -0.22616 C 0.38194 -0.22778 0.38212 -0.2294 0.38264 -0.23102 C 0.38316 -0.23218 0.3835 -0.23311 0.38385 -0.23426 C 0.3842 -0.23519 0.38489 -0.23611 0.38455 -0.23681 C 0.38402 -0.23727 0.38333 -0.23611 0.38264 -0.23588 C 0.38212 -0.23519 0.38142 -0.23426 0.3809 -0.23357 C 0.38021 -0.23287 0.37951 -0.23241 0.37899 -0.23172 C 0.37777 -0.23033 0.3776 -0.22894 0.37708 -0.22686 C 0.37743 -0.21991 0.37743 -0.21273 0.37777 -0.20556 C 0.37777 -0.20371 0.3783 -0.19977 0.3783 -0.19954 L 0.38871 -0.22199 C 0.38906 -0.21598 0.38906 -0.20996 0.38941 -0.20394 C 0.38958 -0.20232 0.38941 -0.20047 0.3901 -0.19908 C 0.39027 -0.19815 0.39132 -0.19792 0.39184 -0.19746 C 0.39271 -0.19769 0.39357 -0.19769 0.39427 -0.19815 C 0.39566 -0.19908 0.39652 -0.20162 0.39739 -0.20324 C 0.39774 -0.20486 0.39791 -0.20672 0.39861 -0.20811 C 0.40017 -0.21111 0.39965 -0.20949 0.40052 -0.21297 C 0.40052 -0.21273 0.40121 -0.20162 0.40173 -0.19977 C 0.40191 -0.19908 0.40243 -0.19885 0.40295 -0.19815 L 0.4151 -0.23357 C 0.41441 -0.23102 0.41354 -0.22848 0.41267 -0.22616 C 0.41059 -0.22037 0.41215 -0.22709 0.41093 -0.22037 C 0.41076 -0.2176 0.41024 -0.21482 0.41024 -0.21204 C 0.41024 -0.20741 0.41093 -0.19815 0.41093 -0.19792 L 0.42552 -0.2301 C 0.42448 -0.22246 0.42465 -0.22107 0.42187 -0.21389 C 0.42118 -0.21158 0.41996 -0.20949 0.41944 -0.20718 L 0.41823 -0.20232 C 0.41857 -0.20139 0.41875 -0.20023 0.41944 -0.19977 C 0.421 -0.19885 0.4243 -0.19815 0.4243 -0.19792 C 0.42899 -0.20023 0.42326 -0.19746 0.42812 -0.2007 C 0.42864 -0.20116 0.42934 -0.20116 0.42986 -0.20139 C 0.43194 -0.20278 0.43177 -0.20232 0.43177 -0.20394 L 0.41944 -0.21945 C 0.42378 -0.21991 0.42812 -0.21991 0.43229 -0.22037 C 0.43316 -0.22037 0.43472 -0.22107 0.43472 -0.22084 L 0.44826 -0.22292 C 0.44444 -0.22223 0.44288 -0.22315 0.44027 -0.21945 C 0.43941 -0.21806 0.43784 -0.21459 0.43784 -0.21436 C 0.43854 -0.21135 0.43802 -0.21111 0.44027 -0.20973 C 0.44149 -0.20903 0.44409 -0.20811 0.44409 -0.20787 L 0.44531 -0.20324 L 0.44583 -0.2007 C 0.44566 -0.19954 0.446 -0.19792 0.44531 -0.19746 C 0.44409 -0.19676 0.44288 -0.19815 0.44149 -0.19815 C 0.43993 -0.19838 0.43837 -0.19815 0.43663 -0.19815 L 0.46614 -0.22686 C 0.4776 -0.22547 0.47014 -0.22616 0.48819 -0.22616 L 0.47708 -0.22454 L 0.47708 -0.19584 L 0.49427 -0.22037 C 0.49409 -0.21783 0.49392 -0.21551 0.49375 -0.21297 C 0.4934 -0.20834 0.49305 -0.20371 0.49305 -0.19908 C 0.49305 -0.19746 0.4934 -0.20232 0.49375 -0.20394 C 0.49375 -0.2044 0.49462 -0.21065 0.49496 -0.21135 C 0.49531 -0.2125 0.49618 -0.21366 0.4967 -0.21459 C 0.49739 -0.21551 0.49791 -0.21644 0.49861 -0.21713 C 0.50017 -0.21875 0.50364 -0.22199 0.5059 -0.22199 L 0.50712 -0.22199 L 0.525 -0.21713 C 0.52291 -0.21783 0.521 -0.21922 0.51892 -0.21945 C 0.51788 -0.21968 0.51684 -0.21922 0.5158 -0.21875 C 0.5151 -0.21829 0.51458 -0.2176 0.51389 -0.21713 C 0.51319 -0.21644 0.51267 -0.21551 0.51215 -0.21459 C 0.50642 -0.20533 0.51684 -0.22061 0.50902 -0.2088 C 0.50486 -0.20255 0.50798 -0.20834 0.50538 -0.20324 C 0.50555 -0.20232 0.50555 -0.20139 0.5059 -0.2007 C 0.50798 -0.19746 0.51076 -0.19954 0.51337 -0.19977 C 0.51354 -0.2 0.51718 -0.20116 0.51771 -0.20139 C 0.51823 -0.20209 0.5184 -0.20324 0.51892 -0.20394 C 0.51944 -0.20463 0.52014 -0.2051 0.52066 -0.20556 C 0.52257 -0.20949 0.5217 -0.20718 0.52309 -0.21297 C 0.52396 -0.21621 0.5243 -0.21574 0.52187 -0.21459 C 0.52066 -0.20926 0.52066 -0.21065 0.52187 -0.20139 C 0.52222 -0.19885 0.52413 -0.19838 0.52552 -0.19746 C 0.52621 -0.19699 0.52743 -0.19584 0.52743 -0.19561 L 0.53177 -0.22037 C 0.53281 -0.20811 0.53229 -0.21551 0.53229 -0.19815 L 0.53663 -0.23519 L 0.54218 -0.21713 C 0.54218 -0.21459 0.54218 -0.21204 0.54271 -0.20973 C 0.54305 -0.20695 0.54218 -0.20371 0.5434 -0.20139 C 0.54375 -0.20093 0.54479 -0.20787 0.54514 -0.2088 C 0.546 -0.21042 0.54618 -0.21273 0.54774 -0.21389 C 0.55191 -0.2176 0.55 -0.21644 0.55312 -0.21783 C 0.55399 -0.2176 0.55503 -0.21783 0.55573 -0.21713 C 0.55607 -0.21574 0.55694 -0.21204 0.55694 -0.21181 C 0.55712 -0.20996 0.55694 -0.20394 0.55816 -0.2007 C 0.5592 -0.19792 0.55868 -0.19815 0.55989 -0.19815 L 0.56666 -0.2088 C 0.56996 -0.20996 0.57205 -0.20903 0.57396 -0.21297 C 0.57448 -0.21366 0.57396 -0.21459 0.57465 -0.21551 C 0.575 -0.21621 0.57552 -0.2169 0.57587 -0.21783 C 0.57639 -0.21945 0.57708 -0.22292 0.57708 -0.22269 C 0.57396 -0.22408 0.57448 -0.22431 0.56979 -0.22292 C 0.56909 -0.22246 0.56857 -0.22176 0.56788 -0.22107 C 0.56753 -0.22014 0.56701 -0.21898 0.56666 -0.21783 C 0.56649 -0.21713 0.56632 -0.21621 0.56614 -0.21551 C 0.5658 -0.21459 0.56527 -0.21389 0.56493 -0.21297 C 0.56354 -0.20764 0.56302 -0.20672 0.56493 -0.19815 C 0.5651 -0.19746 0.56805 -0.19607 0.56909 -0.19584 C 0.571 -0.19607 0.57326 -0.19561 0.575 -0.19653 C 0.57604 -0.19699 0.57621 -0.19815 0.57656 -0.19908 C 0.57708 -0.2007 0.57777 -0.20394 0.57777 -0.20371 L 0.58489 -0.22107 C 0.58489 -0.21482 0.58489 -0.20857 0.58576 -0.20232 C 0.58593 -0.2007 0.58593 -0.20579 0.58698 -0.20718 C 0.58784 -0.2088 0.58784 -0.21158 0.58941 -0.21204 C 0.5908 -0.2125 0.59462 -0.21389 0.59548 -0.21459 C 0.59583 -0.21505 0.5967 -0.21574 0.59739 -0.21621 C 0.59791 -0.21667 0.59878 -0.21713 0.59878 -0.2169 L 0.53177 -0.21297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13" dur="17500" fill="hold"/>
                                        <p:tgtEl>
                                          <p:spTgt spid="6"/>
                                        </p:tgtEl>
                                        <p:attrNameLst>
                                          <p:attrName>ppt_x</p:attrName>
                                          <p:attrName>ppt_y</p:attrName>
                                        </p:attrNameLst>
                                      </p:cBhvr>
                                      <p:rCtr x="38542" y="1667"/>
                                    </p:animMotion>
                                  </p:childTnLst>
                                </p:cTn>
                              </p:par>
                            </p:childTnLst>
                          </p:cTn>
                        </p:par>
                        <p:par>
                          <p:cTn id="14" fill="hold">
                            <p:stCondLst>
                              <p:cond delay="17500"/>
                            </p:stCondLst>
                            <p:childTnLst>
                              <p:par>
                                <p:cTn id="15" presetID="2" presetClass="exit" presetSubtype="4" fill="hold" nodeType="afterEffect">
                                  <p:stCondLst>
                                    <p:cond delay="0"/>
                                  </p:stCondLst>
                                  <p:childTnLst>
                                    <p:anim calcmode="lin" valueType="num">
                                      <p:cBhvr additive="base">
                                        <p:cTn id="16" dur="1000"/>
                                        <p:tgtEl>
                                          <p:spTgt spid="6"/>
                                        </p:tgtEl>
                                        <p:attrNameLst>
                                          <p:attrName>ppt_x</p:attrName>
                                        </p:attrNameLst>
                                      </p:cBhvr>
                                      <p:tavLst>
                                        <p:tav tm="0">
                                          <p:val>
                                            <p:strVal val="ppt_x"/>
                                          </p:val>
                                        </p:tav>
                                        <p:tav tm="100000">
                                          <p:val>
                                            <p:strVal val="ppt_x"/>
                                          </p:val>
                                        </p:tav>
                                      </p:tavLst>
                                    </p:anim>
                                    <p:anim calcmode="lin" valueType="num">
                                      <p:cBhvr additive="base">
                                        <p:cTn id="17" dur="1000"/>
                                        <p:tgtEl>
                                          <p:spTgt spid="6"/>
                                        </p:tgtEl>
                                        <p:attrNameLst>
                                          <p:attrName>ppt_y</p:attrName>
                                        </p:attrNameLst>
                                      </p:cBhvr>
                                      <p:tavLst>
                                        <p:tav tm="0">
                                          <p:val>
                                            <p:strVal val="ppt_y"/>
                                          </p:val>
                                        </p:tav>
                                        <p:tav tm="100000">
                                          <p:val>
                                            <p:strVal val="1+ppt_h/2"/>
                                          </p:val>
                                        </p:tav>
                                      </p:tavLst>
                                    </p:anim>
                                    <p:set>
                                      <p:cBhvr>
                                        <p:cTn id="18"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864096"/>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a:normAutofit/>
          </a:bodyPr>
          <a:lstStyle/>
          <a:p>
            <a:pPr lvl="0" eaLnBrk="0" fontAlgn="base" hangingPunct="0">
              <a:spcBef>
                <a:spcPct val="20000"/>
              </a:spcBef>
              <a:spcAft>
                <a:spcPct val="0"/>
              </a:spcAft>
              <a:defRPr/>
            </a:pPr>
            <a:r>
              <a:rPr lang="en-GB" sz="2800" b="1" dirty="0">
                <a:solidFill>
                  <a:schemeClr val="tx2">
                    <a:lumMod val="50000"/>
                  </a:schemeClr>
                </a:solidFill>
                <a:latin typeface="Arial" panose="020B0604020202020204" pitchFamily="34" charset="0"/>
                <a:cs typeface="Arial" panose="020B0604020202020204" pitchFamily="34" charset="0"/>
              </a:rPr>
              <a:t>S.42 of the Care Act, 2014</a:t>
            </a:r>
            <a:endParaRPr lang="en-GB" sz="2800"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1520" y="1409735"/>
            <a:ext cx="8640960" cy="5112568"/>
          </a:xfrm>
        </p:spPr>
        <p:txBody>
          <a:bodyPr>
            <a:normAutofit fontScale="25000" lnSpcReduction="20000"/>
          </a:bodyPr>
          <a:lstStyle/>
          <a:p>
            <a:pPr marL="0" indent="0" algn="ctr" defTabSz="914400" eaLnBrk="0" fontAlgn="base" hangingPunct="0">
              <a:spcAft>
                <a:spcPct val="0"/>
              </a:spcAft>
              <a:buNone/>
              <a:defRPr/>
            </a:pPr>
            <a:endParaRPr lang="en-GB" altLang="en-US" sz="1700" b="1" u="sng" dirty="0">
              <a:solidFill>
                <a:prstClr val="black"/>
              </a:solidFill>
            </a:endParaRPr>
          </a:p>
          <a:p>
            <a:pPr marL="0" lvl="0" indent="0" defTabSz="914400" eaLnBrk="0" fontAlgn="base" hangingPunct="0">
              <a:spcAft>
                <a:spcPct val="0"/>
              </a:spcAft>
              <a:buNone/>
              <a:defRPr/>
            </a:pPr>
            <a:r>
              <a:rPr lang="en-GB" altLang="en-US" sz="7200" dirty="0">
                <a:solidFill>
                  <a:schemeClr val="tx2">
                    <a:lumMod val="50000"/>
                  </a:schemeClr>
                </a:solidFill>
              </a:rPr>
              <a:t>There are safeguarding duties placed on the Local Authority and other agencies under Section 42 of the Care Act 2014.</a:t>
            </a:r>
          </a:p>
          <a:p>
            <a:pPr marL="0" lvl="0" indent="0" defTabSz="914400" eaLnBrk="0" fontAlgn="base" hangingPunct="0">
              <a:spcAft>
                <a:spcPct val="0"/>
              </a:spcAft>
              <a:buNone/>
              <a:defRPr/>
            </a:pPr>
            <a:endParaRPr lang="en-GB" altLang="en-US" sz="4800" dirty="0">
              <a:solidFill>
                <a:schemeClr val="tx2">
                  <a:lumMod val="50000"/>
                </a:schemeClr>
              </a:solidFill>
              <a:latin typeface="Arial" panose="020B0604020202020204" pitchFamily="34" charset="0"/>
              <a:cs typeface="Arial" panose="020B0604020202020204" pitchFamily="34" charset="0"/>
            </a:endParaRPr>
          </a:p>
          <a:p>
            <a:pPr marL="0" lvl="0" indent="0" defTabSz="914400" eaLnBrk="0" fontAlgn="base" hangingPunct="0">
              <a:spcAft>
                <a:spcPct val="0"/>
              </a:spcAft>
              <a:buNone/>
              <a:defRPr/>
            </a:pPr>
            <a:r>
              <a:rPr lang="en-GB" altLang="en-US" sz="7200" b="1" dirty="0">
                <a:solidFill>
                  <a:schemeClr val="tx2">
                    <a:lumMod val="50000"/>
                  </a:schemeClr>
                </a:solidFill>
              </a:rPr>
              <a:t>Section 42 sets out: </a:t>
            </a:r>
          </a:p>
          <a:p>
            <a:pPr lvl="0" defTabSz="914400" eaLnBrk="0" fontAlgn="base" hangingPunct="0">
              <a:spcAft>
                <a:spcPct val="0"/>
              </a:spcAft>
              <a:defRPr/>
            </a:pPr>
            <a:r>
              <a:rPr lang="en-GB" altLang="en-US" sz="7200" dirty="0">
                <a:solidFill>
                  <a:schemeClr val="tx2">
                    <a:lumMod val="50000"/>
                  </a:schemeClr>
                </a:solidFill>
              </a:rPr>
              <a:t>The eligibility criteria for safeguarding </a:t>
            </a:r>
          </a:p>
          <a:p>
            <a:pPr lvl="1">
              <a:buFont typeface="Arial" panose="020B0604020202020204" pitchFamily="34" charset="0"/>
              <a:buChar char="•"/>
            </a:pPr>
            <a:r>
              <a:rPr lang="en-GB" altLang="en-US" sz="7200" dirty="0">
                <a:solidFill>
                  <a:prstClr val="black"/>
                </a:solidFill>
              </a:rPr>
              <a:t> </a:t>
            </a:r>
            <a:r>
              <a:rPr lang="en-GB" sz="7200" u="sng" dirty="0">
                <a:solidFill>
                  <a:srgbClr val="7030A0"/>
                </a:solidFill>
              </a:rPr>
              <a:t>Adult at risk (18 years +):</a:t>
            </a:r>
          </a:p>
          <a:p>
            <a:pPr lvl="1">
              <a:buFont typeface="Arial" panose="020B0604020202020204" pitchFamily="34" charset="0"/>
              <a:buChar char="•"/>
            </a:pPr>
            <a:r>
              <a:rPr lang="en-GB" sz="7200" dirty="0">
                <a:solidFill>
                  <a:srgbClr val="7030A0"/>
                </a:solidFill>
              </a:rPr>
              <a:t>Has needs for </a:t>
            </a:r>
            <a:r>
              <a:rPr lang="en-GB" sz="7200" b="1" dirty="0">
                <a:solidFill>
                  <a:srgbClr val="7030A0"/>
                </a:solidFill>
              </a:rPr>
              <a:t>care and support </a:t>
            </a:r>
            <a:r>
              <a:rPr lang="en-GB" sz="7200" dirty="0">
                <a:solidFill>
                  <a:srgbClr val="7030A0"/>
                </a:solidFill>
              </a:rPr>
              <a:t>(whether or not the local authority is meeting any of those needs) </a:t>
            </a:r>
            <a:r>
              <a:rPr lang="en-GB" sz="7200" b="1" u="sng" dirty="0">
                <a:solidFill>
                  <a:srgbClr val="7030A0"/>
                </a:solidFill>
              </a:rPr>
              <a:t>AND</a:t>
            </a:r>
            <a:r>
              <a:rPr lang="en-GB" sz="7200" dirty="0">
                <a:solidFill>
                  <a:srgbClr val="7030A0"/>
                </a:solidFill>
              </a:rPr>
              <a:t>;</a:t>
            </a:r>
          </a:p>
          <a:p>
            <a:pPr lvl="1">
              <a:buFont typeface="Arial" panose="020B0604020202020204" pitchFamily="34" charset="0"/>
              <a:buChar char="•"/>
            </a:pPr>
            <a:r>
              <a:rPr lang="en-GB" sz="7200" dirty="0">
                <a:solidFill>
                  <a:srgbClr val="7030A0"/>
                </a:solidFill>
              </a:rPr>
              <a:t>Is experiencing, or at risk of abuse or neglect; </a:t>
            </a:r>
            <a:r>
              <a:rPr lang="en-GB" sz="7200" b="1" u="sng" dirty="0">
                <a:solidFill>
                  <a:srgbClr val="7030A0"/>
                </a:solidFill>
              </a:rPr>
              <a:t>AND</a:t>
            </a:r>
          </a:p>
          <a:p>
            <a:pPr lvl="1">
              <a:buFont typeface="Arial" panose="020B0604020202020204" pitchFamily="34" charset="0"/>
              <a:buChar char="•"/>
            </a:pPr>
            <a:r>
              <a:rPr lang="en-GB" sz="7200" dirty="0">
                <a:solidFill>
                  <a:srgbClr val="7030A0"/>
                </a:solidFill>
              </a:rPr>
              <a:t>As a result of those care and support needs is unable to protect themselves from either the risk of, or the experience of abuse or neglect.</a:t>
            </a:r>
          </a:p>
          <a:p>
            <a:pPr marL="0" indent="0">
              <a:lnSpc>
                <a:spcPct val="124000"/>
              </a:lnSpc>
              <a:spcBef>
                <a:spcPts val="600"/>
              </a:spcBef>
              <a:spcAft>
                <a:spcPts val="600"/>
              </a:spcAft>
              <a:buClr>
                <a:srgbClr val="0070C0"/>
              </a:buClr>
              <a:buNone/>
            </a:pPr>
            <a:endParaRPr lang="en-GB" sz="6400" dirty="0">
              <a:solidFill>
                <a:schemeClr val="tx2">
                  <a:lumMod val="50000"/>
                </a:schemeClr>
              </a:solidFill>
            </a:endParaRPr>
          </a:p>
          <a:p>
            <a:pPr marL="0" indent="0">
              <a:lnSpc>
                <a:spcPct val="124000"/>
              </a:lnSpc>
              <a:spcBef>
                <a:spcPts val="600"/>
              </a:spcBef>
              <a:spcAft>
                <a:spcPts val="600"/>
              </a:spcAft>
              <a:buClr>
                <a:srgbClr val="0070C0"/>
              </a:buClr>
              <a:buNone/>
            </a:pPr>
            <a:r>
              <a:rPr lang="en-GB" sz="7200" dirty="0">
                <a:solidFill>
                  <a:schemeClr val="tx2">
                    <a:lumMod val="50000"/>
                  </a:schemeClr>
                </a:solidFill>
              </a:rPr>
              <a:t>Question:</a:t>
            </a:r>
          </a:p>
          <a:p>
            <a:pPr marL="0" indent="0">
              <a:lnSpc>
                <a:spcPct val="124000"/>
              </a:lnSpc>
              <a:spcBef>
                <a:spcPts val="600"/>
              </a:spcBef>
              <a:spcAft>
                <a:spcPts val="600"/>
              </a:spcAft>
              <a:buClr>
                <a:srgbClr val="0070C0"/>
              </a:buClr>
              <a:buNone/>
            </a:pPr>
            <a:r>
              <a:rPr lang="en-GB" sz="7200" dirty="0">
                <a:solidFill>
                  <a:schemeClr val="tx2">
                    <a:lumMod val="50000"/>
                  </a:schemeClr>
                </a:solidFill>
              </a:rPr>
              <a:t>What kinds of needs might be care and support needs that would have an impact on an individual’s ability to keep themselves safe from harm or the risk of harm?</a:t>
            </a:r>
          </a:p>
          <a:p>
            <a:pPr defTabSz="914400" eaLnBrk="0" fontAlgn="base" hangingPunct="0">
              <a:spcAft>
                <a:spcPct val="0"/>
              </a:spcAft>
              <a:defRPr/>
            </a:pPr>
            <a:endParaRPr lang="en-GB" altLang="en-US" sz="7200" dirty="0">
              <a:solidFill>
                <a:schemeClr val="tx2">
                  <a:lumMod val="50000"/>
                </a:schemeClr>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304" y="6274653"/>
            <a:ext cx="1699260" cy="495300"/>
          </a:xfrm>
          <a:prstGeom prst="rect">
            <a:avLst/>
          </a:prstGeom>
          <a:noFill/>
          <a:ln>
            <a:noFill/>
          </a:ln>
        </p:spPr>
      </p:pic>
    </p:spTree>
    <p:extLst>
      <p:ext uri="{BB962C8B-B14F-4D97-AF65-F5344CB8AC3E}">
        <p14:creationId xmlns:p14="http://schemas.microsoft.com/office/powerpoint/2010/main" val="3929236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10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10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10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10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10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8760"/>
            <a:ext cx="8229600" cy="4857403"/>
          </a:xfrm>
        </p:spPr>
        <p:txBody>
          <a:bodyPr>
            <a:normAutofit/>
          </a:bodyPr>
          <a:lstStyle/>
          <a:p>
            <a:pPr marL="57150" indent="0">
              <a:buNone/>
            </a:pPr>
            <a:r>
              <a:rPr lang="en-GB" b="1" dirty="0">
                <a:solidFill>
                  <a:schemeClr val="tx2">
                    <a:lumMod val="50000"/>
                  </a:schemeClr>
                </a:solidFill>
              </a:rPr>
              <a:t>References:</a:t>
            </a:r>
          </a:p>
          <a:p>
            <a:pPr marL="57150" indent="0">
              <a:buNone/>
            </a:pPr>
            <a:r>
              <a:rPr lang="en-GB" sz="1100" dirty="0">
                <a:solidFill>
                  <a:schemeClr val="tx2">
                    <a:lumMod val="50000"/>
                  </a:schemeClr>
                </a:solidFill>
              </a:rPr>
              <a:t>Social Care Institute for Excellence (SCIE): </a:t>
            </a:r>
            <a:r>
              <a:rPr lang="en-GB" sz="1100" dirty="0">
                <a:solidFill>
                  <a:schemeClr val="tx2">
                    <a:lumMod val="50000"/>
                  </a:schemeClr>
                </a:solidFill>
                <a:hlinkClick r:id="rId3"/>
              </a:rPr>
              <a:t>https://www.scie.org.uk/</a:t>
            </a:r>
            <a:endParaRPr lang="en-GB" sz="1100" dirty="0">
              <a:solidFill>
                <a:schemeClr val="tx2">
                  <a:lumMod val="50000"/>
                </a:schemeClr>
              </a:solidFill>
            </a:endParaRPr>
          </a:p>
          <a:p>
            <a:pPr marL="57150" indent="0">
              <a:buNone/>
            </a:pPr>
            <a:r>
              <a:rPr lang="en-GB" sz="1100" dirty="0">
                <a:hlinkClick r:id="rId4"/>
              </a:rPr>
              <a:t>Safeguarding adults at risk of harm: a legal guide for practitioners - Social Care Online (scie-socialcareonline.org.uk)</a:t>
            </a:r>
            <a:endParaRPr lang="en-GB" sz="1100" dirty="0">
              <a:solidFill>
                <a:schemeClr val="tx2">
                  <a:lumMod val="50000"/>
                </a:schemeClr>
              </a:solidFill>
            </a:endParaRPr>
          </a:p>
          <a:p>
            <a:pPr marL="57150" indent="0">
              <a:buNone/>
            </a:pPr>
            <a:endParaRPr lang="en-GB" sz="1100" dirty="0"/>
          </a:p>
          <a:p>
            <a:pPr marL="57150" indent="0">
              <a:buNone/>
            </a:pPr>
            <a:r>
              <a:rPr lang="en-GB" sz="1100" dirty="0">
                <a:solidFill>
                  <a:schemeClr val="tx2">
                    <a:lumMod val="50000"/>
                  </a:schemeClr>
                </a:solidFill>
              </a:rPr>
              <a:t>Advocacy in Mental Health:</a:t>
            </a:r>
          </a:p>
          <a:p>
            <a:pPr marL="57150" indent="0">
              <a:buNone/>
            </a:pPr>
            <a:r>
              <a:rPr lang="en-GB" sz="1100" dirty="0">
                <a:solidFill>
                  <a:schemeClr val="tx2">
                    <a:lumMod val="50000"/>
                  </a:schemeClr>
                </a:solidFill>
                <a:hlinkClick r:id="rId5"/>
              </a:rPr>
              <a:t>https://www.mind.org.uk/media-a/2901/advocacy-2018.pdf</a:t>
            </a:r>
            <a:endParaRPr lang="en-GB" sz="1100" dirty="0">
              <a:solidFill>
                <a:schemeClr val="tx2">
                  <a:lumMod val="50000"/>
                </a:schemeClr>
              </a:solidFill>
            </a:endParaRPr>
          </a:p>
          <a:p>
            <a:pPr marL="57150" indent="0">
              <a:buNone/>
            </a:pPr>
            <a:r>
              <a:rPr lang="en-GB" sz="1100" dirty="0">
                <a:solidFill>
                  <a:schemeClr val="tx2">
                    <a:lumMod val="50000"/>
                  </a:schemeClr>
                </a:solidFill>
              </a:rPr>
              <a:t>Making Decisions: The Independent Mental Capacity Advocate (IMCA) Service</a:t>
            </a:r>
          </a:p>
          <a:p>
            <a:pPr marL="57150" indent="0">
              <a:buNone/>
            </a:pPr>
            <a:r>
              <a:rPr lang="en-GB" sz="1100" dirty="0">
                <a:solidFill>
                  <a:schemeClr val="tx2">
                    <a:lumMod val="50000"/>
                  </a:schemeClr>
                </a:solidFill>
                <a:hlinkClick r:id="rId6"/>
              </a:rPr>
              <a:t>https://assets.publishing.service.gov.uk/government/uploads/system/uploads/attachment_data/file/365629/making-decisions-opg606-1207.pdf</a:t>
            </a:r>
            <a:endParaRPr lang="en-GB" sz="1100" dirty="0">
              <a:solidFill>
                <a:schemeClr val="tx2">
                  <a:lumMod val="50000"/>
                </a:schemeClr>
              </a:solidFill>
            </a:endParaRPr>
          </a:p>
          <a:p>
            <a:pPr marL="57150" indent="0">
              <a:buNone/>
            </a:pPr>
            <a:r>
              <a:rPr lang="en-GB" sz="1100" dirty="0">
                <a:solidFill>
                  <a:schemeClr val="tx2">
                    <a:lumMod val="50000"/>
                  </a:schemeClr>
                </a:solidFill>
              </a:rPr>
              <a:t>Mental Capacity Act (2005) IMCA) (General) Regulations 2006:</a:t>
            </a:r>
          </a:p>
          <a:p>
            <a:pPr marL="57150" indent="0">
              <a:buNone/>
            </a:pPr>
            <a:r>
              <a:rPr lang="en-GB" sz="1100" dirty="0">
                <a:solidFill>
                  <a:schemeClr val="tx2">
                    <a:lumMod val="50000"/>
                  </a:schemeClr>
                </a:solidFill>
                <a:hlinkClick r:id="rId7"/>
              </a:rPr>
              <a:t>https://www.legislation.gov.uk/uksi/2006/1832/pdfs/uksi_20061832_en.pdf</a:t>
            </a:r>
            <a:endParaRPr lang="en-GB" sz="1100" dirty="0">
              <a:solidFill>
                <a:schemeClr val="tx2">
                  <a:lumMod val="50000"/>
                </a:schemeClr>
              </a:solidFill>
            </a:endParaRPr>
          </a:p>
          <a:p>
            <a:pPr marL="57150" indent="0">
              <a:buNone/>
            </a:pPr>
            <a:r>
              <a:rPr lang="en-GB" sz="1100" dirty="0">
                <a:solidFill>
                  <a:schemeClr val="tx2">
                    <a:lumMod val="50000"/>
                  </a:schemeClr>
                </a:solidFill>
              </a:rPr>
              <a:t>The Mental Capacity Act (2005) (MCA) and deprivation of liberty safeguards (DoLS) during the coronavirus (COVID-19) pandemic:</a:t>
            </a:r>
          </a:p>
          <a:p>
            <a:pPr marL="57150" indent="0">
              <a:buNone/>
            </a:pPr>
            <a:r>
              <a:rPr lang="en-GB" sz="1100" dirty="0">
                <a:hlinkClick r:id="rId8"/>
              </a:rPr>
              <a:t>https://www.gov.uk/government/publications/coronavirus-covid-19-looking-after-people-who-lack-mental-capacity/the-mental-capacity-act-2005-mca-and-deprivation-of-liberty-safeguards-dols-during-the-coronavirus-covid-19-pandemic</a:t>
            </a:r>
            <a:endParaRPr lang="en-GB" sz="1100" dirty="0"/>
          </a:p>
          <a:p>
            <a:pPr marL="0" indent="0">
              <a:buNone/>
            </a:pPr>
            <a:r>
              <a:rPr lang="en-GB" sz="1100" dirty="0">
                <a:solidFill>
                  <a:schemeClr val="tx2">
                    <a:lumMod val="50000"/>
                  </a:schemeClr>
                </a:solidFill>
              </a:rPr>
              <a:t>  Responding to Covid 19: The ethical framework for adult social care June 2020: </a:t>
            </a:r>
            <a:r>
              <a:rPr lang="en-GB" sz="1100" dirty="0">
                <a:hlinkClick r:id="rId9"/>
              </a:rPr>
              <a:t>https://assets.publishing.service.gov.uk/government/uploads/system/uploads/attachment_data/file/898138/Ethical_framework_Easy_Read.pdf</a:t>
            </a:r>
            <a:endParaRPr lang="en-GB" sz="1100" dirty="0"/>
          </a:p>
          <a:p>
            <a:pPr marL="0" indent="0">
              <a:buNone/>
            </a:pPr>
            <a:r>
              <a:rPr lang="en-GB" sz="1100" dirty="0">
                <a:solidFill>
                  <a:schemeClr val="tx2">
                    <a:lumMod val="50000"/>
                  </a:schemeClr>
                </a:solidFill>
              </a:rPr>
              <a:t> Care Act Easements: A guidance for local authorities: </a:t>
            </a:r>
            <a:r>
              <a:rPr lang="en-GB" sz="1100" dirty="0">
                <a:solidFill>
                  <a:schemeClr val="tx2">
                    <a:lumMod val="50000"/>
                  </a:schemeClr>
                </a:solidFill>
                <a:hlinkClick r:id="rId10"/>
              </a:rPr>
              <a:t>https://www.gov.uk/government/publications/coronavirus-covid-19-changes-to-the-care-act-2014/care-act-easements-guidance-for-local-authorities#annex-d-safeguarding-guidance</a:t>
            </a:r>
            <a:endParaRPr lang="en-GB" sz="1100" dirty="0">
              <a:solidFill>
                <a:schemeClr val="tx2">
                  <a:lumMod val="50000"/>
                </a:schemeClr>
              </a:solidFill>
            </a:endParaRPr>
          </a:p>
          <a:p>
            <a:pPr marL="0" indent="0">
              <a:buNone/>
            </a:pPr>
            <a:r>
              <a:rPr lang="en-GB" sz="1100" dirty="0">
                <a:solidFill>
                  <a:schemeClr val="tx2">
                    <a:lumMod val="50000"/>
                  </a:schemeClr>
                </a:solidFill>
              </a:rPr>
              <a:t>Legislation relating to Infectious people (The Coronavirus Act 2020)</a:t>
            </a:r>
          </a:p>
          <a:p>
            <a:pPr marL="0" indent="0">
              <a:buNone/>
            </a:pPr>
            <a:r>
              <a:rPr lang="en-GB" sz="1100" dirty="0">
                <a:solidFill>
                  <a:schemeClr val="tx2">
                    <a:lumMod val="50000"/>
                  </a:schemeClr>
                </a:solidFill>
                <a:hlinkClick r:id="rId11"/>
              </a:rPr>
              <a:t>https://www.legislation.gov.uk/ukpga/2020/7/schedule/21</a:t>
            </a:r>
            <a:endParaRPr lang="en-GB" sz="1100" dirty="0">
              <a:solidFill>
                <a:schemeClr val="tx2">
                  <a:lumMod val="50000"/>
                </a:schemeClr>
              </a:solidFill>
            </a:endParaRPr>
          </a:p>
          <a:p>
            <a:pPr marL="0" indent="0">
              <a:buNone/>
            </a:pPr>
            <a:r>
              <a:rPr lang="en-GB" sz="1100" dirty="0">
                <a:solidFill>
                  <a:schemeClr val="tx2">
                    <a:lumMod val="50000"/>
                  </a:schemeClr>
                </a:solidFill>
                <a:hlinkClick r:id="rId12"/>
              </a:rPr>
              <a:t>https://www.youtube.com/watch?v=XruYsAmKLyU</a:t>
            </a:r>
            <a:endParaRPr lang="en-GB" sz="1100" dirty="0">
              <a:solidFill>
                <a:schemeClr val="tx2">
                  <a:lumMod val="50000"/>
                </a:schemeClr>
              </a:solidFill>
            </a:endParaRPr>
          </a:p>
          <a:p>
            <a:pPr marL="0" indent="0">
              <a:buNone/>
            </a:pPr>
            <a:endParaRPr lang="en-GB" sz="1100" dirty="0">
              <a:solidFill>
                <a:schemeClr val="tx2">
                  <a:lumMod val="50000"/>
                </a:schemeClr>
              </a:solidFill>
            </a:endParaRPr>
          </a:p>
          <a:p>
            <a:pPr marL="57150" indent="0">
              <a:buNone/>
            </a:pPr>
            <a:endParaRPr lang="en-GB" sz="1100" dirty="0">
              <a:solidFill>
                <a:schemeClr val="tx2">
                  <a:lumMod val="50000"/>
                </a:schemeClr>
              </a:solidFill>
            </a:endParaRPr>
          </a:p>
        </p:txBody>
      </p:sp>
      <p:sp>
        <p:nvSpPr>
          <p:cNvPr id="7" name="Title 1"/>
          <p:cNvSpPr>
            <a:spLocks noGrp="1"/>
          </p:cNvSpPr>
          <p:nvPr>
            <p:ph type="title"/>
          </p:nvPr>
        </p:nvSpPr>
        <p:spPr>
          <a:xfrm>
            <a:off x="635707" y="260648"/>
            <a:ext cx="7772400" cy="1008111"/>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lstStyle/>
          <a:p>
            <a:r>
              <a:rPr lang="en-GB" dirty="0">
                <a:solidFill>
                  <a:schemeClr val="bg1"/>
                </a:solidFill>
              </a:rPr>
              <a:t>Contacts</a:t>
            </a:r>
          </a:p>
        </p:txBody>
      </p:sp>
      <p:sp>
        <p:nvSpPr>
          <p:cNvPr id="2" name="TextBox 1"/>
          <p:cNvSpPr txBox="1"/>
          <p:nvPr/>
        </p:nvSpPr>
        <p:spPr>
          <a:xfrm>
            <a:off x="3923928" y="5641920"/>
            <a:ext cx="1264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rPr>
              <a:t>Thank you. </a:t>
            </a:r>
          </a:p>
        </p:txBody>
      </p:sp>
    </p:spTree>
    <p:extLst>
      <p:ext uri="{BB962C8B-B14F-4D97-AF65-F5344CB8AC3E}">
        <p14:creationId xmlns:p14="http://schemas.microsoft.com/office/powerpoint/2010/main" val="1182888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4"/>
          <p:cNvSpPr>
            <a:spLocks noGrp="1"/>
          </p:cNvSpPr>
          <p:nvPr>
            <p:ph type="title"/>
          </p:nvPr>
        </p:nvSpPr>
        <p:spPr>
          <a:xfrm>
            <a:off x="683568" y="188640"/>
            <a:ext cx="7848872" cy="864096"/>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GB" altLang="en-US" sz="2800" b="1" dirty="0">
                <a:solidFill>
                  <a:schemeClr val="tx2">
                    <a:lumMod val="50000"/>
                  </a:schemeClr>
                </a:solidFill>
                <a:latin typeface="Arial" panose="020B0604020202020204" pitchFamily="34" charset="0"/>
                <a:cs typeface="Arial" panose="020B0604020202020204" pitchFamily="34" charset="0"/>
              </a:rPr>
              <a:t>The Objectives of an Enquiry</a:t>
            </a:r>
          </a:p>
        </p:txBody>
      </p:sp>
      <p:sp>
        <p:nvSpPr>
          <p:cNvPr id="19461" name="Content Placeholder 2"/>
          <p:cNvSpPr>
            <a:spLocks noGrp="1"/>
          </p:cNvSpPr>
          <p:nvPr>
            <p:ph idx="1"/>
          </p:nvPr>
        </p:nvSpPr>
        <p:spPr>
          <a:xfrm>
            <a:off x="395536" y="2493963"/>
            <a:ext cx="8229600" cy="3168352"/>
          </a:xfrm>
          <a:extLst>
            <a:ext uri="{91240B29-F687-4F45-9708-019B960494DF}">
              <a14:hiddenLine xmlns:a14="http://schemas.microsoft.com/office/drawing/2010/main" w="76200">
                <a:solidFill>
                  <a:srgbClr val="000000"/>
                </a:solidFill>
                <a:miter lim="800000"/>
                <a:headEnd/>
                <a:tailEnd/>
              </a14:hiddenLine>
            </a:ext>
          </a:extLst>
        </p:spPr>
        <p:txBody>
          <a:bodyPr>
            <a:normAutofit/>
          </a:bodyPr>
          <a:lstStyle/>
          <a:p>
            <a:pPr lvl="1">
              <a:buFont typeface="Arial" pitchFamily="34" charset="0"/>
              <a:buChar char="•"/>
            </a:pPr>
            <a:r>
              <a:rPr lang="en-GB" altLang="en-US" sz="2000" dirty="0">
                <a:solidFill>
                  <a:schemeClr val="tx2">
                    <a:lumMod val="50000"/>
                  </a:schemeClr>
                </a:solidFill>
                <a:cs typeface="Arial" panose="020B0604020202020204" pitchFamily="34" charset="0"/>
              </a:rPr>
              <a:t>establishing and recording the </a:t>
            </a:r>
            <a:r>
              <a:rPr lang="en-GB" altLang="en-US" sz="2000" b="1" dirty="0">
                <a:solidFill>
                  <a:schemeClr val="tx2">
                    <a:lumMod val="50000"/>
                  </a:schemeClr>
                </a:solidFill>
                <a:cs typeface="Arial" panose="020B0604020202020204" pitchFamily="34" charset="0"/>
              </a:rPr>
              <a:t>facts</a:t>
            </a:r>
            <a:r>
              <a:rPr lang="en-GB" altLang="en-US" sz="2000" dirty="0">
                <a:solidFill>
                  <a:schemeClr val="tx2">
                    <a:lumMod val="50000"/>
                  </a:schemeClr>
                </a:solidFill>
                <a:cs typeface="Arial" panose="020B0604020202020204" pitchFamily="34" charset="0"/>
              </a:rPr>
              <a:t>; </a:t>
            </a:r>
          </a:p>
          <a:p>
            <a:pPr lvl="1">
              <a:buFont typeface="Arial" pitchFamily="34" charset="0"/>
              <a:buChar char="•"/>
            </a:pPr>
            <a:r>
              <a:rPr lang="en-GB" altLang="en-US" sz="2000" dirty="0">
                <a:solidFill>
                  <a:schemeClr val="tx2">
                    <a:lumMod val="50000"/>
                  </a:schemeClr>
                </a:solidFill>
                <a:cs typeface="Arial" panose="020B0604020202020204" pitchFamily="34" charset="0"/>
              </a:rPr>
              <a:t>ascertaining and recording the </a:t>
            </a:r>
            <a:r>
              <a:rPr lang="en-GB" altLang="en-US" sz="2000" b="1" dirty="0">
                <a:solidFill>
                  <a:schemeClr val="tx2">
                    <a:lumMod val="50000"/>
                  </a:schemeClr>
                </a:solidFill>
                <a:cs typeface="Arial" panose="020B0604020202020204" pitchFamily="34" charset="0"/>
              </a:rPr>
              <a:t>adult’s views,</a:t>
            </a:r>
            <a:r>
              <a:rPr lang="en-GB" altLang="en-US" sz="2000" dirty="0">
                <a:solidFill>
                  <a:schemeClr val="tx2">
                    <a:lumMod val="50000"/>
                  </a:schemeClr>
                </a:solidFill>
                <a:cs typeface="Arial" panose="020B0604020202020204" pitchFamily="34" charset="0"/>
              </a:rPr>
              <a:t> </a:t>
            </a:r>
            <a:r>
              <a:rPr lang="en-GB" altLang="en-US" sz="2000" b="1" dirty="0">
                <a:solidFill>
                  <a:schemeClr val="tx2">
                    <a:lumMod val="50000"/>
                  </a:schemeClr>
                </a:solidFill>
                <a:cs typeface="Arial" panose="020B0604020202020204" pitchFamily="34" charset="0"/>
              </a:rPr>
              <a:t>wishes</a:t>
            </a:r>
            <a:r>
              <a:rPr lang="en-GB" altLang="en-US" sz="2000" dirty="0">
                <a:solidFill>
                  <a:schemeClr val="tx2">
                    <a:lumMod val="50000"/>
                  </a:schemeClr>
                </a:solidFill>
                <a:cs typeface="Arial" panose="020B0604020202020204" pitchFamily="34" charset="0"/>
              </a:rPr>
              <a:t> and </a:t>
            </a:r>
            <a:r>
              <a:rPr lang="en-GB" altLang="en-US" sz="2000" b="1" dirty="0">
                <a:solidFill>
                  <a:schemeClr val="tx2">
                    <a:lumMod val="50000"/>
                  </a:schemeClr>
                </a:solidFill>
                <a:cs typeface="Arial" panose="020B0604020202020204" pitchFamily="34" charset="0"/>
              </a:rPr>
              <a:t>seeking consent</a:t>
            </a:r>
            <a:r>
              <a:rPr lang="en-GB" altLang="en-US" sz="2000" dirty="0">
                <a:solidFill>
                  <a:schemeClr val="tx2">
                    <a:lumMod val="50000"/>
                  </a:schemeClr>
                </a:solidFill>
                <a:cs typeface="Arial" panose="020B0604020202020204" pitchFamily="34" charset="0"/>
              </a:rPr>
              <a:t>;</a:t>
            </a:r>
          </a:p>
          <a:p>
            <a:pPr lvl="1">
              <a:buFont typeface="Arial" pitchFamily="34" charset="0"/>
              <a:buChar char="•"/>
            </a:pPr>
            <a:r>
              <a:rPr lang="en-GB" altLang="en-US" sz="2000" dirty="0">
                <a:solidFill>
                  <a:schemeClr val="tx2">
                    <a:lumMod val="50000"/>
                  </a:schemeClr>
                </a:solidFill>
                <a:cs typeface="Arial" panose="020B0604020202020204" pitchFamily="34" charset="0"/>
              </a:rPr>
              <a:t>assessing and recording the </a:t>
            </a:r>
            <a:r>
              <a:rPr lang="en-GB" altLang="en-US" sz="2000" b="1" dirty="0">
                <a:solidFill>
                  <a:schemeClr val="tx2">
                    <a:lumMod val="50000"/>
                  </a:schemeClr>
                </a:solidFill>
                <a:cs typeface="Arial" panose="020B0604020202020204" pitchFamily="34" charset="0"/>
              </a:rPr>
              <a:t>risks</a:t>
            </a:r>
            <a:r>
              <a:rPr lang="en-GB" altLang="en-US" sz="2000" dirty="0">
                <a:solidFill>
                  <a:schemeClr val="tx2">
                    <a:lumMod val="50000"/>
                  </a:schemeClr>
                </a:solidFill>
                <a:cs typeface="Arial" panose="020B0604020202020204" pitchFamily="34" charset="0"/>
              </a:rPr>
              <a:t> for the adult; </a:t>
            </a:r>
          </a:p>
          <a:p>
            <a:pPr lvl="1">
              <a:buFont typeface="Arial" pitchFamily="34" charset="0"/>
              <a:buChar char="•"/>
            </a:pPr>
            <a:r>
              <a:rPr lang="en-GB" altLang="en-US" sz="2000" dirty="0">
                <a:solidFill>
                  <a:schemeClr val="tx2">
                    <a:lumMod val="50000"/>
                  </a:schemeClr>
                </a:solidFill>
                <a:cs typeface="Arial" panose="020B0604020202020204" pitchFamily="34" charset="0"/>
              </a:rPr>
              <a:t>enabling and recording ongoing </a:t>
            </a:r>
            <a:r>
              <a:rPr lang="en-GB" altLang="en-US" sz="2000" b="1" dirty="0">
                <a:solidFill>
                  <a:schemeClr val="tx2">
                    <a:lumMod val="50000"/>
                  </a:schemeClr>
                </a:solidFill>
                <a:cs typeface="Arial" panose="020B0604020202020204" pitchFamily="34" charset="0"/>
              </a:rPr>
              <a:t>review</a:t>
            </a:r>
            <a:r>
              <a:rPr lang="en-GB" altLang="en-US" sz="2000" dirty="0">
                <a:solidFill>
                  <a:schemeClr val="tx2">
                    <a:lumMod val="50000"/>
                  </a:schemeClr>
                </a:solidFill>
                <a:cs typeface="Arial" panose="020B0604020202020204" pitchFamily="34" charset="0"/>
              </a:rPr>
              <a:t> of any initial safety plans that may be in place;</a:t>
            </a:r>
          </a:p>
          <a:p>
            <a:pPr lvl="1">
              <a:buFont typeface="Arial" pitchFamily="34" charset="0"/>
              <a:buChar char="•"/>
            </a:pPr>
            <a:r>
              <a:rPr lang="en-GB" altLang="en-US" sz="2000" dirty="0">
                <a:solidFill>
                  <a:schemeClr val="tx2">
                    <a:lumMod val="50000"/>
                  </a:schemeClr>
                </a:solidFill>
                <a:cs typeface="Arial" panose="020B0604020202020204" pitchFamily="34" charset="0"/>
              </a:rPr>
              <a:t>deciding what </a:t>
            </a:r>
            <a:r>
              <a:rPr lang="en-GB" altLang="en-US" sz="2000" b="1" dirty="0">
                <a:solidFill>
                  <a:schemeClr val="tx2">
                    <a:lumMod val="50000"/>
                  </a:schemeClr>
                </a:solidFill>
                <a:cs typeface="Arial" panose="020B0604020202020204" pitchFamily="34" charset="0"/>
              </a:rPr>
              <a:t>action </a:t>
            </a:r>
            <a:r>
              <a:rPr lang="en-GB" altLang="en-US" sz="2000" dirty="0">
                <a:solidFill>
                  <a:schemeClr val="tx2">
                    <a:lumMod val="50000"/>
                  </a:schemeClr>
                </a:solidFill>
                <a:cs typeface="Arial" panose="020B0604020202020204" pitchFamily="34" charset="0"/>
              </a:rPr>
              <a:t>should be taken, </a:t>
            </a:r>
            <a:r>
              <a:rPr lang="en-GB" altLang="en-US" sz="2000" b="1" dirty="0">
                <a:solidFill>
                  <a:schemeClr val="tx2">
                    <a:lumMod val="50000"/>
                  </a:schemeClr>
                </a:solidFill>
                <a:cs typeface="Arial" panose="020B0604020202020204" pitchFamily="34" charset="0"/>
              </a:rPr>
              <a:t>who</a:t>
            </a:r>
            <a:r>
              <a:rPr lang="en-GB" altLang="en-US" sz="2000" dirty="0">
                <a:solidFill>
                  <a:schemeClr val="tx2">
                    <a:lumMod val="50000"/>
                  </a:schemeClr>
                </a:solidFill>
                <a:cs typeface="Arial" panose="020B0604020202020204" pitchFamily="34" charset="0"/>
              </a:rPr>
              <a:t> will do it…AND RECORDING!</a:t>
            </a:r>
          </a:p>
          <a:p>
            <a:pPr marL="457200" lvl="1" indent="0">
              <a:buNone/>
            </a:pPr>
            <a:endParaRPr lang="en-GB" altLang="en-US" sz="2200" dirty="0">
              <a:solidFill>
                <a:schemeClr val="tx2">
                  <a:lumMod val="50000"/>
                </a:schemeClr>
              </a:solidFill>
            </a:endParaRPr>
          </a:p>
        </p:txBody>
      </p:sp>
      <p:sp>
        <p:nvSpPr>
          <p:cNvPr id="133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EFCD475-D29C-4F1C-880A-ED9BAD14963A}" type="slidenum">
              <a:rPr kumimoji="0" lang="en-GB" altLang="en-US" sz="1200" b="0" i="0" u="none" strike="noStrike" kern="1200" cap="none" spc="0" normalizeH="0" baseline="0" noProof="0" smtClean="0">
                <a:ln>
                  <a:noFill/>
                </a:ln>
                <a:solidFill>
                  <a:srgbClr val="898989"/>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11</a:t>
            </a:fld>
            <a:endParaRPr kumimoji="0" lang="en-GB" altLang="en-US" sz="1200" b="0" i="0" u="none" strike="noStrike" kern="1200" cap="none" spc="0" normalizeH="0" baseline="0" noProof="0" dirty="0">
              <a:ln>
                <a:noFill/>
              </a:ln>
              <a:solidFill>
                <a:srgbClr val="898989"/>
              </a:solidFill>
              <a:effectLst/>
              <a:uLnTx/>
              <a:uFillTx/>
              <a:latin typeface="Arial" pitchFamily="34" charset="0"/>
              <a:ea typeface="+mn-ea"/>
              <a:cs typeface="+mn-cs"/>
            </a:endParaRPr>
          </a:p>
        </p:txBody>
      </p:sp>
      <p:sp>
        <p:nvSpPr>
          <p:cNvPr id="13318" name="Rectangle 1"/>
          <p:cNvSpPr>
            <a:spLocks noChangeArrowheads="1"/>
          </p:cNvSpPr>
          <p:nvPr/>
        </p:nvSpPr>
        <p:spPr bwMode="auto">
          <a:xfrm>
            <a:off x="4197350" y="1903413"/>
            <a:ext cx="18573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3319" name="Rectangle 4"/>
          <p:cNvSpPr>
            <a:spLocks noChangeArrowheads="1"/>
          </p:cNvSpPr>
          <p:nvPr/>
        </p:nvSpPr>
        <p:spPr bwMode="auto">
          <a:xfrm>
            <a:off x="229508" y="5424557"/>
            <a:ext cx="87852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600" b="1" i="0" u="none" strike="noStrike" kern="1200" cap="none" spc="0" normalizeH="0" baseline="0" noProof="0" dirty="0">
                <a:ln>
                  <a:noFill/>
                </a:ln>
                <a:solidFill>
                  <a:srgbClr val="FF0000"/>
                </a:solidFill>
                <a:effectLst/>
                <a:uLnTx/>
                <a:uFillTx/>
                <a:latin typeface="Arial" pitchFamily="34" charset="0"/>
                <a:ea typeface="+mn-ea"/>
                <a:cs typeface="Arial" pitchFamily="34" charset="0"/>
              </a:rPr>
              <a:t>Remember: Making Safeguarding Personal - take the time to maximise the involvement of the adult and record their wishes and feelings</a:t>
            </a:r>
            <a:endParaRPr kumimoji="0" lang="en-GB" altLang="en-US" sz="16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5" name="TextBox 4"/>
          <p:cNvSpPr txBox="1"/>
          <p:nvPr/>
        </p:nvSpPr>
        <p:spPr>
          <a:xfrm>
            <a:off x="229508" y="1202902"/>
            <a:ext cx="8691562" cy="923330"/>
          </a:xfrm>
          <a:prstGeom prst="rect">
            <a:avLst/>
          </a:prstGeom>
          <a:noFill/>
          <a:ln w="76200">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rPr>
              <a:t>Is to decide whether or not the Local Authority or another organisation or person, </a:t>
            </a:r>
            <a:r>
              <a:rPr kumimoji="0" lang="en-GB" b="1"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rPr>
              <a:t>should do something </a:t>
            </a:r>
            <a:r>
              <a:rPr kumimoji="0" lang="en-GB" b="0"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rPr>
              <a:t>to protect the adult from any actual, or risk of, abuse or neglect.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rPr>
              <a:t>This is achieved by (Care Act 2014 guidance):</a:t>
            </a:r>
          </a:p>
        </p:txBody>
      </p:sp>
    </p:spTree>
    <p:extLst>
      <p:ext uri="{BB962C8B-B14F-4D97-AF65-F5344CB8AC3E}">
        <p14:creationId xmlns:p14="http://schemas.microsoft.com/office/powerpoint/2010/main" val="4097910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animEffect transition="in" filter="fade">
                                      <p:cBhvr>
                                        <p:cTn id="7" dur="1000"/>
                                        <p:tgtEl>
                                          <p:spTgt spid="19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461">
                                            <p:txEl>
                                              <p:pRg st="1" end="1"/>
                                            </p:txEl>
                                          </p:spTgt>
                                        </p:tgtEl>
                                        <p:attrNameLst>
                                          <p:attrName>style.visibility</p:attrName>
                                        </p:attrNameLst>
                                      </p:cBhvr>
                                      <p:to>
                                        <p:strVal val="visible"/>
                                      </p:to>
                                    </p:set>
                                    <p:animEffect transition="in" filter="fade">
                                      <p:cBhvr>
                                        <p:cTn id="12" dur="1000"/>
                                        <p:tgtEl>
                                          <p:spTgt spid="194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461">
                                            <p:txEl>
                                              <p:pRg st="2" end="2"/>
                                            </p:txEl>
                                          </p:spTgt>
                                        </p:tgtEl>
                                        <p:attrNameLst>
                                          <p:attrName>style.visibility</p:attrName>
                                        </p:attrNameLst>
                                      </p:cBhvr>
                                      <p:to>
                                        <p:strVal val="visible"/>
                                      </p:to>
                                    </p:set>
                                    <p:animEffect transition="in" filter="fade">
                                      <p:cBhvr>
                                        <p:cTn id="17" dur="1000"/>
                                        <p:tgtEl>
                                          <p:spTgt spid="194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61">
                                            <p:txEl>
                                              <p:pRg st="3" end="3"/>
                                            </p:txEl>
                                          </p:spTgt>
                                        </p:tgtEl>
                                        <p:attrNameLst>
                                          <p:attrName>style.visibility</p:attrName>
                                        </p:attrNameLst>
                                      </p:cBhvr>
                                      <p:to>
                                        <p:strVal val="visible"/>
                                      </p:to>
                                    </p:set>
                                    <p:animEffect transition="in" filter="fade">
                                      <p:cBhvr>
                                        <p:cTn id="22" dur="1000"/>
                                        <p:tgtEl>
                                          <p:spTgt spid="194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461">
                                            <p:txEl>
                                              <p:pRg st="4" end="4"/>
                                            </p:txEl>
                                          </p:spTgt>
                                        </p:tgtEl>
                                        <p:attrNameLst>
                                          <p:attrName>style.visibility</p:attrName>
                                        </p:attrNameLst>
                                      </p:cBhvr>
                                      <p:to>
                                        <p:strVal val="visible"/>
                                      </p:to>
                                    </p:set>
                                    <p:animEffect transition="in" filter="fade">
                                      <p:cBhvr>
                                        <p:cTn id="27" dur="1000"/>
                                        <p:tgtEl>
                                          <p:spTgt spid="194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319"/>
                                        </p:tgtEl>
                                        <p:attrNameLst>
                                          <p:attrName>style.visibility</p:attrName>
                                        </p:attrNameLst>
                                      </p:cBhvr>
                                      <p:to>
                                        <p:strVal val="visible"/>
                                      </p:to>
                                    </p:set>
                                    <p:animEffect transition="in" filter="fade">
                                      <p:cBhvr>
                                        <p:cTn id="32" dur="10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uiExpand="1" build="p"/>
      <p:bldP spid="133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8813" y="4724400"/>
            <a:ext cx="8261350" cy="10795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531" name="Title 1"/>
          <p:cNvSpPr>
            <a:spLocks noGrp="1"/>
          </p:cNvSpPr>
          <p:nvPr>
            <p:ph type="title"/>
          </p:nvPr>
        </p:nvSpPr>
        <p:spPr>
          <a:xfrm>
            <a:off x="539552" y="214958"/>
            <a:ext cx="8229600" cy="720080"/>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a:normAutofit/>
          </a:bodyPr>
          <a:lstStyle/>
          <a:p>
            <a:r>
              <a:rPr lang="en-GB" altLang="en-US" sz="3200"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S42 Procedures</a:t>
            </a:r>
            <a:endParaRPr lang="en-US" altLang="en-US" sz="3200"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436" name="Content Placeholder 2"/>
          <p:cNvSpPr>
            <a:spLocks noGrp="1"/>
          </p:cNvSpPr>
          <p:nvPr>
            <p:ph idx="1"/>
          </p:nvPr>
        </p:nvSpPr>
        <p:spPr>
          <a:xfrm>
            <a:off x="313664" y="1427481"/>
            <a:ext cx="8642350" cy="5139954"/>
          </a:xfrm>
          <a:ln w="76200">
            <a:solidFill>
              <a:schemeClr val="bg1"/>
            </a:solidFill>
          </a:ln>
        </p:spPr>
        <p:txBody>
          <a:bodyPr>
            <a:normAutofit/>
          </a:bodyPr>
          <a:lstStyle/>
          <a:p>
            <a:pPr marL="0" indent="0" algn="ctr" eaLnBrk="1" fontAlgn="auto" hangingPunct="1">
              <a:spcAft>
                <a:spcPts val="0"/>
              </a:spcAft>
              <a:buNone/>
              <a:defRPr/>
            </a:pPr>
            <a:r>
              <a:rPr lang="en-GB" sz="2000" b="1" dirty="0">
                <a:solidFill>
                  <a:srgbClr val="FF0000"/>
                </a:solidFill>
                <a:cs typeface="Arial" panose="020B0604020202020204" pitchFamily="34" charset="0"/>
              </a:rPr>
              <a:t>S.42 enquiries- </a:t>
            </a:r>
            <a:r>
              <a:rPr lang="en-GB" sz="2000" dirty="0">
                <a:solidFill>
                  <a:srgbClr val="FF0000"/>
                </a:solidFill>
                <a:cs typeface="Arial" panose="020B0604020202020204" pitchFamily="34" charset="0"/>
              </a:rPr>
              <a:t>must be made for </a:t>
            </a:r>
            <a:r>
              <a:rPr lang="en-GB" sz="2000" b="1" dirty="0">
                <a:solidFill>
                  <a:srgbClr val="FF0000"/>
                </a:solidFill>
                <a:cs typeface="Arial" panose="020B0604020202020204" pitchFamily="34" charset="0"/>
              </a:rPr>
              <a:t>ALL </a:t>
            </a:r>
            <a:r>
              <a:rPr lang="en-GB" sz="2000" dirty="0">
                <a:solidFill>
                  <a:srgbClr val="FF0000"/>
                </a:solidFill>
                <a:cs typeface="Arial" panose="020B0604020202020204" pitchFamily="34" charset="0"/>
              </a:rPr>
              <a:t>referrals which meet the criteria. </a:t>
            </a:r>
          </a:p>
          <a:p>
            <a:pPr marL="0" indent="0" algn="ctr" eaLnBrk="1" fontAlgn="auto" hangingPunct="1">
              <a:spcAft>
                <a:spcPts val="0"/>
              </a:spcAft>
              <a:buNone/>
              <a:defRPr/>
            </a:pPr>
            <a:endParaRPr lang="en-GB" sz="2000" b="1" dirty="0">
              <a:latin typeface="Arial" panose="020B0604020202020204" pitchFamily="34" charset="0"/>
              <a:cs typeface="Arial" panose="020B0604020202020204" pitchFamily="34" charset="0"/>
            </a:endParaRPr>
          </a:p>
          <a:p>
            <a:pPr>
              <a:buFont typeface="Wingdings" panose="05000000000000000000" pitchFamily="2" charset="2"/>
              <a:buChar char="ü"/>
              <a:defRPr/>
            </a:pPr>
            <a:r>
              <a:rPr lang="en-GB" sz="2400" b="1" dirty="0">
                <a:solidFill>
                  <a:schemeClr val="tx2">
                    <a:lumMod val="50000"/>
                  </a:schemeClr>
                </a:solidFill>
                <a:cs typeface="Arial" panose="020B0604020202020204" pitchFamily="34" charset="0"/>
              </a:rPr>
              <a:t>Next Steps Meeting – </a:t>
            </a:r>
            <a:r>
              <a:rPr lang="en-GB" sz="2400" i="1" dirty="0">
                <a:solidFill>
                  <a:schemeClr val="tx2">
                    <a:lumMod val="50000"/>
                  </a:schemeClr>
                </a:solidFill>
                <a:cs typeface="Arial" panose="020B0604020202020204" pitchFamily="34" charset="0"/>
              </a:rPr>
              <a:t>held</a:t>
            </a:r>
            <a:r>
              <a:rPr lang="en-GB" sz="2400" b="1" i="1" dirty="0">
                <a:solidFill>
                  <a:schemeClr val="tx2">
                    <a:lumMod val="50000"/>
                  </a:schemeClr>
                </a:solidFill>
                <a:cs typeface="Arial" panose="020B0604020202020204" pitchFamily="34" charset="0"/>
              </a:rPr>
              <a:t> </a:t>
            </a:r>
            <a:r>
              <a:rPr lang="en-GB" sz="2400" i="1" dirty="0">
                <a:solidFill>
                  <a:schemeClr val="tx2">
                    <a:lumMod val="50000"/>
                  </a:schemeClr>
                </a:solidFill>
                <a:cs typeface="Arial" panose="020B0604020202020204" pitchFamily="34" charset="0"/>
              </a:rPr>
              <a:t>after s.42 enquiries if the safety plan can’t be done, agreeing actions to enable  the safety plan to be completed.</a:t>
            </a:r>
          </a:p>
          <a:p>
            <a:pPr>
              <a:buFont typeface="Wingdings" panose="05000000000000000000" pitchFamily="2" charset="2"/>
              <a:buChar char="ü"/>
              <a:defRPr/>
            </a:pPr>
            <a:r>
              <a:rPr lang="en-GB" sz="2400" b="1" dirty="0">
                <a:solidFill>
                  <a:schemeClr val="tx2">
                    <a:lumMod val="50000"/>
                  </a:schemeClr>
                </a:solidFill>
                <a:cs typeface="Arial" panose="020B0604020202020204" pitchFamily="34" charset="0"/>
              </a:rPr>
              <a:t>Safety Planning Meeting- </a:t>
            </a:r>
            <a:r>
              <a:rPr lang="en-GB" sz="2400" i="1" dirty="0">
                <a:solidFill>
                  <a:schemeClr val="tx2">
                    <a:lumMod val="50000"/>
                  </a:schemeClr>
                </a:solidFill>
                <a:cs typeface="Arial" panose="020B0604020202020204" pitchFamily="34" charset="0"/>
              </a:rPr>
              <a:t>where a safety plan needs multi-agency involvement, must involve the adult/their representative</a:t>
            </a:r>
          </a:p>
          <a:p>
            <a:pPr>
              <a:buFont typeface="Wingdings" panose="05000000000000000000" pitchFamily="2" charset="2"/>
              <a:buChar char="ü"/>
              <a:defRPr/>
            </a:pPr>
            <a:r>
              <a:rPr lang="en-GB" sz="2400" b="1" dirty="0">
                <a:solidFill>
                  <a:schemeClr val="tx2">
                    <a:lumMod val="50000"/>
                  </a:schemeClr>
                </a:solidFill>
                <a:cs typeface="Arial" panose="020B0604020202020204" pitchFamily="34" charset="0"/>
              </a:rPr>
              <a:t>Safety Plan- </a:t>
            </a:r>
            <a:r>
              <a:rPr lang="en-GB" sz="2400" i="1" dirty="0">
                <a:solidFill>
                  <a:schemeClr val="tx2">
                    <a:lumMod val="50000"/>
                  </a:schemeClr>
                </a:solidFill>
                <a:cs typeface="Arial" panose="020B0604020202020204" pitchFamily="34" charset="0"/>
              </a:rPr>
              <a:t>can be done at any point, but must be done with the adult/their representative</a:t>
            </a:r>
          </a:p>
          <a:p>
            <a:pPr>
              <a:buFont typeface="Wingdings" panose="05000000000000000000" pitchFamily="2" charset="2"/>
              <a:buChar char="ü"/>
              <a:defRPr/>
            </a:pPr>
            <a:r>
              <a:rPr lang="en-GB" sz="2400" b="1" dirty="0">
                <a:solidFill>
                  <a:schemeClr val="tx2">
                    <a:lumMod val="50000"/>
                  </a:schemeClr>
                </a:solidFill>
                <a:cs typeface="Arial" panose="020B0604020202020204" pitchFamily="34" charset="0"/>
              </a:rPr>
              <a:t>Review</a:t>
            </a:r>
            <a:r>
              <a:rPr lang="en-GB" sz="2400" dirty="0">
                <a:solidFill>
                  <a:schemeClr val="tx2">
                    <a:lumMod val="50000"/>
                  </a:schemeClr>
                </a:solidFill>
                <a:cs typeface="Arial" panose="020B0604020202020204" pitchFamily="34" charset="0"/>
              </a:rPr>
              <a:t>- </a:t>
            </a:r>
            <a:r>
              <a:rPr lang="en-GB" sz="2400" i="1" dirty="0">
                <a:solidFill>
                  <a:schemeClr val="tx2">
                    <a:lumMod val="50000"/>
                  </a:schemeClr>
                </a:solidFill>
                <a:cs typeface="Arial" panose="020B0604020202020204" pitchFamily="34" charset="0"/>
              </a:rPr>
              <a:t>can be part of a process already in place, may not be needed, should be considered as part of safety plan</a:t>
            </a:r>
          </a:p>
          <a:p>
            <a:pPr>
              <a:buFont typeface="Arial" charset="0"/>
              <a:buChar char="•"/>
              <a:defRPr/>
            </a:pPr>
            <a:endParaRPr lang="en-GB" sz="2000" dirty="0">
              <a:solidFill>
                <a:schemeClr val="tx2">
                  <a:lumMod val="50000"/>
                </a:schemeClr>
              </a:solidFill>
              <a:latin typeface="Arial" panose="020B0604020202020204" pitchFamily="34" charset="0"/>
              <a:cs typeface="Arial" panose="020B0604020202020204" pitchFamily="34" charset="0"/>
            </a:endParaRPr>
          </a:p>
        </p:txBody>
      </p:sp>
      <p:sp>
        <p:nvSpPr>
          <p:cNvPr id="22533" name="Rectangle 1"/>
          <p:cNvSpPr>
            <a:spLocks noChangeArrowheads="1"/>
          </p:cNvSpPr>
          <p:nvPr/>
        </p:nvSpPr>
        <p:spPr bwMode="auto">
          <a:xfrm>
            <a:off x="865188" y="-184150"/>
            <a:ext cx="8207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alt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2534" name="Rectangle 2"/>
          <p:cNvSpPr>
            <a:spLocks noChangeArrowheads="1"/>
          </p:cNvSpPr>
          <p:nvPr/>
        </p:nvSpPr>
        <p:spPr bwMode="auto">
          <a:xfrm flipV="1">
            <a:off x="4216400" y="1844675"/>
            <a:ext cx="1219200"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6" name="Rectangle 5"/>
          <p:cNvSpPr/>
          <p:nvPr/>
        </p:nvSpPr>
        <p:spPr>
          <a:xfrm>
            <a:off x="323850" y="935038"/>
            <a:ext cx="8496622"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600" b="1" i="0" u="none" strike="noStrike" kern="1200" cap="none" spc="0" normalizeH="0" baseline="0" noProof="0" dirty="0">
                <a:ln>
                  <a:noFill/>
                </a:ln>
                <a:solidFill>
                  <a:srgbClr val="1F497D">
                    <a:lumMod val="50000"/>
                  </a:srgbClr>
                </a:solidFill>
                <a:effectLst/>
                <a:uLnTx/>
                <a:uFillTx/>
                <a:latin typeface="Calibri"/>
                <a:ea typeface="+mn-ea"/>
                <a:cs typeface="+mn-cs"/>
              </a:rPr>
              <a:t>1. Alert   2. Referral   3. Initial Enquiries</a:t>
            </a:r>
          </a:p>
        </p:txBody>
      </p:sp>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73303" y="6237312"/>
            <a:ext cx="1699260" cy="495300"/>
          </a:xfrm>
          <a:prstGeom prst="rect">
            <a:avLst/>
          </a:prstGeom>
          <a:noFill/>
          <a:ln>
            <a:noFill/>
          </a:ln>
        </p:spPr>
      </p:pic>
    </p:spTree>
    <p:extLst>
      <p:ext uri="{BB962C8B-B14F-4D97-AF65-F5344CB8AC3E}">
        <p14:creationId xmlns:p14="http://schemas.microsoft.com/office/powerpoint/2010/main" val="336052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6">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8813" y="4724400"/>
            <a:ext cx="8261350" cy="10795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531" name="Title 1"/>
          <p:cNvSpPr>
            <a:spLocks noGrp="1"/>
          </p:cNvSpPr>
          <p:nvPr>
            <p:ph type="title"/>
          </p:nvPr>
        </p:nvSpPr>
        <p:spPr>
          <a:xfrm>
            <a:off x="539552" y="214958"/>
            <a:ext cx="8229600" cy="720080"/>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a:normAutofit/>
          </a:bodyPr>
          <a:lstStyle/>
          <a:p>
            <a:r>
              <a:rPr lang="en-GB" altLang="en-US" sz="3200"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might this mean for agencies?</a:t>
            </a:r>
            <a:endParaRPr lang="en-US" altLang="en-US" sz="3200"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2533" name="Rectangle 1"/>
          <p:cNvSpPr>
            <a:spLocks noChangeArrowheads="1"/>
          </p:cNvSpPr>
          <p:nvPr/>
        </p:nvSpPr>
        <p:spPr bwMode="auto">
          <a:xfrm>
            <a:off x="865188" y="-184150"/>
            <a:ext cx="8207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alt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22534" name="Rectangle 2"/>
          <p:cNvSpPr>
            <a:spLocks noChangeArrowheads="1"/>
          </p:cNvSpPr>
          <p:nvPr/>
        </p:nvSpPr>
        <p:spPr bwMode="auto">
          <a:xfrm flipV="1">
            <a:off x="4216400" y="1844675"/>
            <a:ext cx="1219200"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itchFamily="34" charset="0"/>
              <a:ea typeface="+mn-ea"/>
              <a:cs typeface="+mn-cs"/>
            </a:endParaRPr>
          </a:p>
        </p:txBody>
      </p:sp>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73303" y="6237312"/>
            <a:ext cx="1699260" cy="495300"/>
          </a:xfrm>
          <a:prstGeom prst="rect">
            <a:avLst/>
          </a:prstGeom>
          <a:noFill/>
          <a:ln>
            <a:noFill/>
          </a:ln>
        </p:spPr>
      </p:pic>
      <p:sp>
        <p:nvSpPr>
          <p:cNvPr id="12" name="Content Placeholder 2">
            <a:extLst>
              <a:ext uri="{FF2B5EF4-FFF2-40B4-BE49-F238E27FC236}">
                <a16:creationId xmlns:a16="http://schemas.microsoft.com/office/drawing/2014/main" id="{71A29B88-0ACC-4BB0-A32B-5B656F7FB2AD}"/>
              </a:ext>
            </a:extLst>
          </p:cNvPr>
          <p:cNvSpPr>
            <a:spLocks noGrp="1"/>
          </p:cNvSpPr>
          <p:nvPr>
            <p:ph idx="1"/>
          </p:nvPr>
        </p:nvSpPr>
        <p:spPr>
          <a:xfrm>
            <a:off x="457200" y="1600200"/>
            <a:ext cx="8229600" cy="4525963"/>
          </a:xfrm>
          <a:ln w="76200"/>
        </p:spPr>
        <p:txBody>
          <a:bodyPr>
            <a:normAutofit lnSpcReduction="10000"/>
          </a:bodyPr>
          <a:lstStyle/>
          <a:p>
            <a:pPr marL="0" indent="0">
              <a:buFont typeface="Arial" panose="020B0604020202020204" pitchFamily="34" charset="0"/>
              <a:buNone/>
              <a:defRPr/>
            </a:pPr>
            <a:r>
              <a:rPr lang="en-GB" sz="2700" b="1" dirty="0">
                <a:solidFill>
                  <a:schemeClr val="tx2">
                    <a:lumMod val="50000"/>
                  </a:schemeClr>
                </a:solidFill>
              </a:rPr>
              <a:t>Partner agencies </a:t>
            </a:r>
            <a:r>
              <a:rPr lang="en-GB" sz="2700" b="1" dirty="0">
                <a:solidFill>
                  <a:srgbClr val="FF0000"/>
                </a:solidFill>
              </a:rPr>
              <a:t>may</a:t>
            </a:r>
            <a:r>
              <a:rPr lang="en-GB" sz="2700" dirty="0">
                <a:solidFill>
                  <a:srgbClr val="FF0000"/>
                </a:solidFill>
              </a:rPr>
              <a:t> </a:t>
            </a:r>
            <a:r>
              <a:rPr lang="en-GB" sz="2700" b="1" dirty="0">
                <a:solidFill>
                  <a:schemeClr val="tx2">
                    <a:lumMod val="50000"/>
                  </a:schemeClr>
                </a:solidFill>
              </a:rPr>
              <a:t>need to:</a:t>
            </a:r>
          </a:p>
          <a:p>
            <a:pPr>
              <a:defRPr/>
            </a:pPr>
            <a:r>
              <a:rPr lang="en-GB" sz="2700" dirty="0">
                <a:solidFill>
                  <a:schemeClr val="tx2">
                    <a:lumMod val="50000"/>
                  </a:schemeClr>
                </a:solidFill>
              </a:rPr>
              <a:t>Check their records;</a:t>
            </a:r>
          </a:p>
          <a:p>
            <a:pPr>
              <a:defRPr/>
            </a:pPr>
            <a:r>
              <a:rPr lang="en-GB" sz="2700" dirty="0">
                <a:solidFill>
                  <a:schemeClr val="tx2">
                    <a:lumMod val="50000"/>
                  </a:schemeClr>
                </a:solidFill>
              </a:rPr>
              <a:t>Speak to any colleagues who may have information; </a:t>
            </a:r>
          </a:p>
          <a:p>
            <a:pPr>
              <a:defRPr/>
            </a:pPr>
            <a:r>
              <a:rPr lang="en-GB" sz="2700" dirty="0">
                <a:solidFill>
                  <a:schemeClr val="tx2">
                    <a:lumMod val="50000"/>
                  </a:schemeClr>
                </a:solidFill>
              </a:rPr>
              <a:t>Arrange to meet with the adult and/or their representative;</a:t>
            </a:r>
          </a:p>
          <a:p>
            <a:pPr>
              <a:defRPr/>
            </a:pPr>
            <a:r>
              <a:rPr lang="en-GB" sz="2700" dirty="0">
                <a:solidFill>
                  <a:schemeClr val="tx2">
                    <a:lumMod val="50000"/>
                  </a:schemeClr>
                </a:solidFill>
              </a:rPr>
              <a:t>Identify what the agency could do to reduce the risks;</a:t>
            </a:r>
          </a:p>
          <a:p>
            <a:pPr>
              <a:defRPr/>
            </a:pPr>
            <a:r>
              <a:rPr lang="en-GB" sz="2700" dirty="0">
                <a:solidFill>
                  <a:schemeClr val="tx2">
                    <a:lumMod val="50000"/>
                  </a:schemeClr>
                </a:solidFill>
              </a:rPr>
              <a:t>If any additional risks are identified, flag them up to relevant organisations for help;</a:t>
            </a:r>
          </a:p>
          <a:p>
            <a:pPr>
              <a:defRPr/>
            </a:pPr>
            <a:r>
              <a:rPr lang="en-GB" sz="2700" dirty="0">
                <a:solidFill>
                  <a:schemeClr val="tx2">
                    <a:lumMod val="50000"/>
                  </a:schemeClr>
                </a:solidFill>
              </a:rPr>
              <a:t>Record what was said and done and share it with the Local Authority.</a:t>
            </a:r>
          </a:p>
        </p:txBody>
      </p:sp>
    </p:spTree>
    <p:extLst>
      <p:ext uri="{BB962C8B-B14F-4D97-AF65-F5344CB8AC3E}">
        <p14:creationId xmlns:p14="http://schemas.microsoft.com/office/powerpoint/2010/main" val="1044415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20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20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20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fade">
                                      <p:cBhvr>
                                        <p:cTn id="22" dur="2000"/>
                                        <p:tgtEl>
                                          <p:spTgt spid="1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Effect transition="in" filter="fade">
                                      <p:cBhvr>
                                        <p:cTn id="27" dur="2000"/>
                                        <p:tgtEl>
                                          <p:spTgt spid="1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6" end="6"/>
                                            </p:txEl>
                                          </p:spTgt>
                                        </p:tgtEl>
                                        <p:attrNameLst>
                                          <p:attrName>style.visibility</p:attrName>
                                        </p:attrNameLst>
                                      </p:cBhvr>
                                      <p:to>
                                        <p:strVal val="visible"/>
                                      </p:to>
                                    </p:set>
                                    <p:animEffect transition="in" filter="fade">
                                      <p:cBhvr>
                                        <p:cTn id="32" dur="20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37652" y="188640"/>
            <a:ext cx="7966795" cy="1224136"/>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GB" altLang="en-US" sz="2800" dirty="0">
                <a:solidFill>
                  <a:schemeClr val="tx2">
                    <a:lumMod val="50000"/>
                  </a:schemeClr>
                </a:solidFill>
                <a:effectLst>
                  <a:outerShdw blurRad="38100" dist="38100" dir="2700000" algn="tl">
                    <a:srgbClr val="000000">
                      <a:alpha val="43137"/>
                    </a:srgbClr>
                  </a:outerShdw>
                </a:effectLst>
                <a:latin typeface="+mn-lt"/>
                <a:cs typeface="Arial" panose="020B0604020202020204" pitchFamily="34" charset="0"/>
              </a:rPr>
              <a:t>Possible outcomes of a S.42 enquiry for the </a:t>
            </a:r>
            <a:r>
              <a:rPr lang="en-GB" altLang="en-US" sz="2800" b="1" i="1" dirty="0">
                <a:solidFill>
                  <a:schemeClr val="tx2">
                    <a:lumMod val="50000"/>
                  </a:schemeClr>
                </a:solidFill>
                <a:effectLst>
                  <a:outerShdw blurRad="38100" dist="38100" dir="2700000" algn="tl">
                    <a:srgbClr val="000000">
                      <a:alpha val="43137"/>
                    </a:srgbClr>
                  </a:outerShdw>
                </a:effectLst>
                <a:latin typeface="+mn-lt"/>
                <a:cs typeface="Arial" panose="020B0604020202020204" pitchFamily="34" charset="0"/>
              </a:rPr>
              <a:t>adult…</a:t>
            </a:r>
          </a:p>
        </p:txBody>
      </p:sp>
      <p:sp>
        <p:nvSpPr>
          <p:cNvPr id="33795" name="Content Placeholder 2"/>
          <p:cNvSpPr>
            <a:spLocks noGrp="1"/>
          </p:cNvSpPr>
          <p:nvPr>
            <p:ph idx="1"/>
          </p:nvPr>
        </p:nvSpPr>
        <p:spPr>
          <a:xfrm>
            <a:off x="940742" y="1893317"/>
            <a:ext cx="7262515" cy="3287390"/>
          </a:xfrm>
        </p:spPr>
        <p:txBody>
          <a:bodyPr>
            <a:normAutofit fontScale="92500" lnSpcReduction="20000"/>
          </a:bodyPr>
          <a:lstStyle/>
          <a:p>
            <a:pPr>
              <a:defRPr/>
            </a:pPr>
            <a:r>
              <a:rPr lang="en-GB" altLang="en-US" sz="2600" dirty="0">
                <a:solidFill>
                  <a:schemeClr val="tx2">
                    <a:lumMod val="50000"/>
                  </a:schemeClr>
                </a:solidFill>
                <a:latin typeface="Arial" panose="020B0604020202020204" pitchFamily="34" charset="0"/>
                <a:cs typeface="Arial" panose="020B0604020202020204" pitchFamily="34" charset="0"/>
              </a:rPr>
              <a:t>The adult achieves the outcomes they hope for, or is supported to be closer to those outcomes</a:t>
            </a:r>
          </a:p>
          <a:p>
            <a:pPr marL="0" indent="0">
              <a:buNone/>
              <a:defRPr/>
            </a:pPr>
            <a:r>
              <a:rPr lang="en-GB" altLang="en-US" sz="2000" b="1" dirty="0">
                <a:solidFill>
                  <a:schemeClr val="tx2">
                    <a:lumMod val="50000"/>
                  </a:schemeClr>
                </a:solidFill>
                <a:latin typeface="Arial" panose="020B0604020202020204" pitchFamily="34" charset="0"/>
                <a:cs typeface="Arial" panose="020B0604020202020204" pitchFamily="34" charset="0"/>
              </a:rPr>
              <a:t>OR</a:t>
            </a:r>
          </a:p>
          <a:p>
            <a:pPr>
              <a:defRPr/>
            </a:pPr>
            <a:r>
              <a:rPr lang="en-GB" altLang="en-US" sz="2600" dirty="0">
                <a:solidFill>
                  <a:schemeClr val="tx2">
                    <a:lumMod val="50000"/>
                  </a:schemeClr>
                </a:solidFill>
                <a:latin typeface="Arial" panose="020B0604020202020204" pitchFamily="34" charset="0"/>
                <a:cs typeface="Arial" panose="020B0604020202020204" pitchFamily="34" charset="0"/>
              </a:rPr>
              <a:t>The adult partially achieves their desired outcomes</a:t>
            </a:r>
          </a:p>
          <a:p>
            <a:pPr marL="0" indent="0">
              <a:buNone/>
              <a:defRPr/>
            </a:pPr>
            <a:r>
              <a:rPr lang="en-GB" altLang="en-US" sz="2000" b="1" dirty="0">
                <a:solidFill>
                  <a:schemeClr val="tx2">
                    <a:lumMod val="50000"/>
                  </a:schemeClr>
                </a:solidFill>
                <a:latin typeface="Arial" panose="020B0604020202020204" pitchFamily="34" charset="0"/>
                <a:cs typeface="Arial" panose="020B0604020202020204" pitchFamily="34" charset="0"/>
              </a:rPr>
              <a:t>OR</a:t>
            </a:r>
          </a:p>
          <a:p>
            <a:pPr>
              <a:defRPr/>
            </a:pPr>
            <a:r>
              <a:rPr lang="en-GB" altLang="en-US" sz="2600" dirty="0">
                <a:solidFill>
                  <a:schemeClr val="tx2">
                    <a:lumMod val="50000"/>
                  </a:schemeClr>
                </a:solidFill>
                <a:cs typeface="Arial" panose="020B0604020202020204" pitchFamily="34" charset="0"/>
              </a:rPr>
              <a:t>Nothing</a:t>
            </a:r>
            <a:r>
              <a:rPr lang="en-GB" altLang="en-US" sz="2600" dirty="0">
                <a:solidFill>
                  <a:schemeClr val="tx2">
                    <a:lumMod val="50000"/>
                  </a:schemeClr>
                </a:solidFill>
                <a:latin typeface="Arial" panose="020B0604020202020204" pitchFamily="34" charset="0"/>
                <a:cs typeface="Arial" panose="020B0604020202020204" pitchFamily="34" charset="0"/>
              </a:rPr>
              <a:t> may change for the adult, but information is shared so that any future response from professionals can lead to a better experience for the adult.</a:t>
            </a:r>
          </a:p>
          <a:p>
            <a:pPr marL="0" indent="0">
              <a:buFont typeface="Arial" pitchFamily="34" charset="0"/>
              <a:buNone/>
              <a:defRPr/>
            </a:pPr>
            <a:endParaRPr lang="en-GB" altLang="en-US" sz="1200" dirty="0">
              <a:latin typeface="Arial" panose="020B0604020202020204" pitchFamily="34" charset="0"/>
              <a:cs typeface="Arial" panose="020B0604020202020204" pitchFamily="34" charset="0"/>
            </a:endParaRPr>
          </a:p>
          <a:p>
            <a:pPr>
              <a:defRPr/>
            </a:pPr>
            <a:endParaRPr lang="en-GB" altLang="en-US" sz="2800" dirty="0">
              <a:latin typeface="Arial" panose="020B0604020202020204" pitchFamily="34" charset="0"/>
              <a:cs typeface="Arial" panose="020B0604020202020204" pitchFamily="34" charset="0"/>
            </a:endParaRPr>
          </a:p>
        </p:txBody>
      </p:sp>
      <p:sp>
        <p:nvSpPr>
          <p:cNvPr id="2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7B88AAD9-358D-4AB2-8489-EFE99D542981}" type="slidenum">
              <a:rPr kumimoji="0" lang="en-GB" altLang="en-US" sz="1200" b="0" i="0" u="none" strike="noStrike" kern="1200" cap="none" spc="0" normalizeH="0" baseline="0" noProof="0" smtClean="0">
                <a:ln>
                  <a:noFill/>
                </a:ln>
                <a:solidFill>
                  <a:srgbClr val="898989"/>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14</a:t>
            </a:fld>
            <a:endParaRPr kumimoji="0" lang="en-GB" altLang="en-US" sz="1200" b="0" i="0" u="none" strike="noStrike" kern="1200" cap="none" spc="0" normalizeH="0" baseline="0" noProof="0" dirty="0">
              <a:ln>
                <a:noFill/>
              </a:ln>
              <a:solidFill>
                <a:srgbClr val="898989"/>
              </a:solidFill>
              <a:effectLst/>
              <a:uLnTx/>
              <a:uFillTx/>
              <a:latin typeface="Arial" pitchFamily="34" charset="0"/>
              <a:ea typeface="+mn-ea"/>
              <a:cs typeface="+mn-cs"/>
            </a:endParaRPr>
          </a:p>
        </p:txBody>
      </p:sp>
      <p:sp>
        <p:nvSpPr>
          <p:cNvPr id="2" name="TextBox 1">
            <a:extLst>
              <a:ext uri="{FF2B5EF4-FFF2-40B4-BE49-F238E27FC236}">
                <a16:creationId xmlns:a16="http://schemas.microsoft.com/office/drawing/2014/main" id="{1A4CEC48-F10F-4B67-8C66-6AAAAF1C1EA1}"/>
              </a:ext>
            </a:extLst>
          </p:cNvPr>
          <p:cNvSpPr txBox="1"/>
          <p:nvPr/>
        </p:nvSpPr>
        <p:spPr>
          <a:xfrm>
            <a:off x="1358104" y="5661248"/>
            <a:ext cx="6525889" cy="369332"/>
          </a:xfrm>
          <a:prstGeom prst="rect">
            <a:avLst/>
          </a:prstGeom>
          <a:noFill/>
        </p:spPr>
        <p:txBody>
          <a:bodyPr wrap="none" rtlCol="0">
            <a:spAutoFit/>
          </a:bodyPr>
          <a:lstStyle/>
          <a:p>
            <a:r>
              <a:rPr lang="en-GB" dirty="0">
                <a:solidFill>
                  <a:schemeClr val="tx2">
                    <a:lumMod val="50000"/>
                  </a:schemeClr>
                </a:solidFill>
              </a:rPr>
              <a:t>Remember Making safeguarding Personal </a:t>
            </a:r>
            <a:r>
              <a:rPr lang="en-GB" dirty="0">
                <a:solidFill>
                  <a:srgbClr val="7030A0"/>
                </a:solidFill>
              </a:rPr>
              <a:t>(Care Act 2014 Guidance)</a:t>
            </a:r>
          </a:p>
        </p:txBody>
      </p:sp>
    </p:spTree>
    <p:extLst>
      <p:ext uri="{BB962C8B-B14F-4D97-AF65-F5344CB8AC3E}">
        <p14:creationId xmlns:p14="http://schemas.microsoft.com/office/powerpoint/2010/main" val="246358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fade">
                                      <p:cBhvr>
                                        <p:cTn id="7" dur="10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fade">
                                      <p:cBhvr>
                                        <p:cTn id="12" dur="500"/>
                                        <p:tgtEl>
                                          <p:spTgt spid="33795">
                                            <p:txEl>
                                              <p:pRg st="1" end="1"/>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33795">
                                            <p:txEl>
                                              <p:pRg st="2" end="2"/>
                                            </p:txEl>
                                          </p:spTgt>
                                        </p:tgtEl>
                                        <p:attrNameLst>
                                          <p:attrName>style.visibility</p:attrName>
                                        </p:attrNameLst>
                                      </p:cBhvr>
                                      <p:to>
                                        <p:strVal val="visible"/>
                                      </p:to>
                                    </p:set>
                                    <p:animEffect transition="in" filter="fade">
                                      <p:cBhvr>
                                        <p:cTn id="15" dur="1000"/>
                                        <p:tgtEl>
                                          <p:spTgt spid="3379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795">
                                            <p:txEl>
                                              <p:pRg st="3" end="3"/>
                                            </p:txEl>
                                          </p:spTgt>
                                        </p:tgtEl>
                                        <p:attrNameLst>
                                          <p:attrName>style.visibility</p:attrName>
                                        </p:attrNameLst>
                                      </p:cBhvr>
                                      <p:to>
                                        <p:strVal val="visible"/>
                                      </p:to>
                                    </p:set>
                                    <p:animEffect transition="in" filter="fade">
                                      <p:cBhvr>
                                        <p:cTn id="20" dur="500"/>
                                        <p:tgtEl>
                                          <p:spTgt spid="33795">
                                            <p:txEl>
                                              <p:pRg st="3" end="3"/>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33795">
                                            <p:txEl>
                                              <p:pRg st="4" end="4"/>
                                            </p:txEl>
                                          </p:spTgt>
                                        </p:tgtEl>
                                        <p:attrNameLst>
                                          <p:attrName>style.visibility</p:attrName>
                                        </p:attrNameLst>
                                      </p:cBhvr>
                                      <p:to>
                                        <p:strVal val="visible"/>
                                      </p:to>
                                    </p:set>
                                    <p:animEffect transition="in" filter="fade">
                                      <p:cBhvr>
                                        <p:cTn id="23" dur="1000"/>
                                        <p:tgtEl>
                                          <p:spTgt spid="337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6"/>
          <p:cNvSpPr>
            <a:spLocks noGrp="1"/>
          </p:cNvSpPr>
          <p:nvPr>
            <p:ph type="title"/>
          </p:nvPr>
        </p:nvSpPr>
        <p:spPr>
          <a:xfrm>
            <a:off x="611560" y="116633"/>
            <a:ext cx="7848872" cy="1296143"/>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GB" altLang="en-US" sz="2800"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Possible outcomes of a S.42 enquiry for the </a:t>
            </a:r>
            <a:r>
              <a:rPr lang="en-GB" altLang="en-US" sz="2800" b="1"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professional and agencies…</a:t>
            </a:r>
          </a:p>
        </p:txBody>
      </p:sp>
      <p:sp>
        <p:nvSpPr>
          <p:cNvPr id="2458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8F7CD93B-81A3-4637-A298-095EB2C8766C}" type="slidenum">
              <a:rPr kumimoji="0" lang="en-GB" altLang="en-US" sz="1200" b="0" i="0" u="none" strike="noStrike" kern="1200" cap="none" spc="0" normalizeH="0" baseline="0" noProof="0" smtClean="0">
                <a:ln>
                  <a:noFill/>
                </a:ln>
                <a:solidFill>
                  <a:srgbClr val="898989"/>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15</a:t>
            </a:fld>
            <a:endParaRPr kumimoji="0" lang="en-GB" altLang="en-US" sz="1200" b="0" i="0" u="none" strike="noStrike" kern="1200" cap="none" spc="0" normalizeH="0" baseline="0" noProof="0" dirty="0">
              <a:ln>
                <a:noFill/>
              </a:ln>
              <a:solidFill>
                <a:srgbClr val="898989"/>
              </a:solidFill>
              <a:effectLst/>
              <a:uLnTx/>
              <a:uFillTx/>
              <a:latin typeface="Arial" pitchFamily="34" charset="0"/>
              <a:ea typeface="+mn-ea"/>
              <a:cs typeface="+mn-cs"/>
            </a:endParaRPr>
          </a:p>
        </p:txBody>
      </p:sp>
      <p:sp>
        <p:nvSpPr>
          <p:cNvPr id="7" name="Content Placeholder 7">
            <a:extLst>
              <a:ext uri="{FF2B5EF4-FFF2-40B4-BE49-F238E27FC236}">
                <a16:creationId xmlns:a16="http://schemas.microsoft.com/office/drawing/2014/main" id="{FE1D9377-EF32-477B-A8AD-B57D4118C788}"/>
              </a:ext>
            </a:extLst>
          </p:cNvPr>
          <p:cNvSpPr>
            <a:spLocks noGrp="1"/>
          </p:cNvSpPr>
          <p:nvPr/>
        </p:nvSpPr>
        <p:spPr>
          <a:xfrm>
            <a:off x="611560" y="1715588"/>
            <a:ext cx="7597130" cy="4640762"/>
          </a:xfrm>
          <a:prstGeom prst="rect">
            <a:avLst/>
          </a:prstGeom>
        </p:spPr>
        <p:txBody>
          <a:bodyPr vert="horz" lIns="91440" tIns="45720" rIns="91440" bIns="45720" rtlCol="0">
            <a:noAutofit/>
          </a:bodyPr>
          <a:lstStyle>
            <a:lvl1pPr marL="342900" indent="-342900" algn="l" defTabSz="457200" rtl="0" eaLnBrk="1" latinLnBrk="0" hangingPunct="1">
              <a:lnSpc>
                <a:spcPct val="114000"/>
              </a:lnSpc>
              <a:spcBef>
                <a:spcPts val="600"/>
              </a:spcBef>
              <a:spcAft>
                <a:spcPts val="600"/>
              </a:spcAft>
              <a:buClr>
                <a:schemeClr val="accent1"/>
              </a:buClr>
              <a:buFont typeface="Wingdings 3"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lnSpc>
                <a:spcPct val="114000"/>
              </a:lnSpc>
              <a:spcBef>
                <a:spcPts val="600"/>
              </a:spcBef>
              <a:spcAft>
                <a:spcPts val="600"/>
              </a:spcAft>
              <a:buClr>
                <a:schemeClr val="accent1"/>
              </a:buClr>
              <a:buFont typeface="Wingdings 3"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lnSpc>
                <a:spcPct val="114000"/>
              </a:lnSpc>
              <a:spcBef>
                <a:spcPts val="600"/>
              </a:spcBef>
              <a:spcAft>
                <a:spcPts val="600"/>
              </a:spcAft>
              <a:buClr>
                <a:schemeClr val="accent1"/>
              </a:buClr>
              <a:buFont typeface="Wingdings 3"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lnSpc>
                <a:spcPct val="114000"/>
              </a:lnSpc>
              <a:spcBef>
                <a:spcPts val="600"/>
              </a:spcBef>
              <a:spcAft>
                <a:spcPts val="600"/>
              </a:spcAft>
              <a:buClr>
                <a:schemeClr val="accent1"/>
              </a:buClr>
              <a:buFont typeface="Wingdings 3"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lnSpc>
                <a:spcPct val="114000"/>
              </a:lnSpc>
              <a:spcBef>
                <a:spcPts val="600"/>
              </a:spcBef>
              <a:spcAft>
                <a:spcPts val="600"/>
              </a:spcAft>
              <a:buClr>
                <a:schemeClr val="accent1"/>
              </a:buClr>
              <a:buFont typeface="Wingdings 3"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14000"/>
              </a:lnSpc>
              <a:spcBef>
                <a:spcPts val="600"/>
              </a:spcBef>
              <a:spcAft>
                <a:spcPts val="600"/>
              </a:spcAft>
              <a:buClr>
                <a:srgbClr val="4F81BD"/>
              </a:buClr>
              <a:buSzTx/>
              <a:buFont typeface="Arial" panose="020B0604020202020204" pitchFamily="34" charset="0"/>
              <a:buChar char="•"/>
              <a:tabLst/>
              <a:defRPr/>
            </a:pPr>
            <a:r>
              <a:rPr kumimoji="0" lang="en-GB" altLang="en-US" sz="2000" b="0"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rPr>
              <a:t>As a professional you are supported in the management of risk to individuals. You are not alone…</a:t>
            </a:r>
          </a:p>
          <a:p>
            <a:pPr marL="342900" marR="0" lvl="0" indent="-342900" algn="l" defTabSz="457200" rtl="0" eaLnBrk="1" fontAlgn="auto" latinLnBrk="0" hangingPunct="1">
              <a:lnSpc>
                <a:spcPct val="114000"/>
              </a:lnSpc>
              <a:spcBef>
                <a:spcPts val="600"/>
              </a:spcBef>
              <a:spcAft>
                <a:spcPts val="600"/>
              </a:spcAft>
              <a:buClr>
                <a:srgbClr val="4F81BD"/>
              </a:buClr>
              <a:buSzTx/>
              <a:buFont typeface="Arial" panose="020B0604020202020204" pitchFamily="34" charset="0"/>
              <a:buChar char="•"/>
              <a:tabLst/>
              <a:defRPr/>
            </a:pPr>
            <a:r>
              <a:rPr kumimoji="0" lang="en-GB" altLang="en-US" sz="2000" b="0"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rPr>
              <a:t>Changes can be made to improve wellbeing for the individual, family/carers </a:t>
            </a:r>
          </a:p>
          <a:p>
            <a:pPr marL="342900" marR="0" lvl="0" indent="-342900" algn="l" defTabSz="457200" rtl="0" eaLnBrk="1" fontAlgn="auto" latinLnBrk="0" hangingPunct="1">
              <a:lnSpc>
                <a:spcPct val="114000"/>
              </a:lnSpc>
              <a:spcBef>
                <a:spcPts val="600"/>
              </a:spcBef>
              <a:spcAft>
                <a:spcPts val="600"/>
              </a:spcAft>
              <a:buClr>
                <a:srgbClr val="4F81BD"/>
              </a:buClr>
              <a:buSzTx/>
              <a:buFont typeface="Arial" panose="020B0604020202020204" pitchFamily="34" charset="0"/>
              <a:buChar char="•"/>
              <a:tabLst/>
              <a:defRPr/>
            </a:pPr>
            <a:r>
              <a:rPr kumimoji="0" lang="en-GB" sz="2000" b="0"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rPr>
              <a:t>Demonstration of accountability and evidence their responsibilities have been met. </a:t>
            </a:r>
          </a:p>
          <a:p>
            <a:pPr marL="342900" marR="0" lvl="0" indent="-342900" algn="l" defTabSz="457200" rtl="0" eaLnBrk="1" fontAlgn="auto" latinLnBrk="0" hangingPunct="1">
              <a:lnSpc>
                <a:spcPct val="114000"/>
              </a:lnSpc>
              <a:spcBef>
                <a:spcPts val="600"/>
              </a:spcBef>
              <a:spcAft>
                <a:spcPts val="600"/>
              </a:spcAft>
              <a:buClr>
                <a:srgbClr val="4F81BD"/>
              </a:buClr>
              <a:buSzTx/>
              <a:buFont typeface="Arial" panose="020B0604020202020204" pitchFamily="34" charset="0"/>
              <a:buChar char="•"/>
              <a:tabLst/>
              <a:defRPr/>
            </a:pPr>
            <a:r>
              <a:rPr kumimoji="0" lang="en-GB" altLang="en-US" sz="2000" b="0"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rPr>
              <a:t>Co-operative working, as multi-agency partners, to support the adult and meet statutory requirements</a:t>
            </a:r>
          </a:p>
          <a:p>
            <a:pPr marL="342900" marR="0" lvl="0" indent="-342900" algn="l" defTabSz="457200" rtl="0" eaLnBrk="1" fontAlgn="auto" latinLnBrk="0" hangingPunct="1">
              <a:lnSpc>
                <a:spcPct val="114000"/>
              </a:lnSpc>
              <a:spcBef>
                <a:spcPts val="600"/>
              </a:spcBef>
              <a:spcAft>
                <a:spcPts val="600"/>
              </a:spcAft>
              <a:buClr>
                <a:srgbClr val="4F81BD"/>
              </a:buClr>
              <a:buSzTx/>
              <a:buFont typeface="Arial" panose="020B0604020202020204" pitchFamily="34" charset="0"/>
              <a:buChar char="•"/>
              <a:tabLst/>
              <a:defRPr/>
            </a:pPr>
            <a:r>
              <a:rPr kumimoji="0" lang="en-GB" altLang="en-US" sz="2000" b="0"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rPr>
              <a:t>You have information to enable you to risk assess, and manage risks through safety planning</a:t>
            </a:r>
          </a:p>
          <a:p>
            <a:pPr marL="342900" marR="0" lvl="0" indent="-342900" algn="l" defTabSz="457200" rtl="0" eaLnBrk="1" fontAlgn="auto" latinLnBrk="0" hangingPunct="1">
              <a:lnSpc>
                <a:spcPct val="114000"/>
              </a:lnSpc>
              <a:spcBef>
                <a:spcPts val="600"/>
              </a:spcBef>
              <a:spcAft>
                <a:spcPts val="600"/>
              </a:spcAft>
              <a:buClr>
                <a:srgbClr val="4F81BD"/>
              </a:buClr>
              <a:buSzTx/>
              <a:buFont typeface="Arial" panose="020B0604020202020204" pitchFamily="34" charset="0"/>
              <a:buChar char="•"/>
              <a:tabLst/>
              <a:defRPr/>
            </a:pPr>
            <a:r>
              <a:rPr lang="en-GB" altLang="en-US" sz="2000" dirty="0">
                <a:solidFill>
                  <a:srgbClr val="1F497D">
                    <a:lumMod val="50000"/>
                  </a:srgbClr>
                </a:solidFill>
                <a:latin typeface="Calibri"/>
              </a:rPr>
              <a:t>A co-ordinated response to the identification of risk</a:t>
            </a:r>
            <a:endParaRPr kumimoji="0" lang="en-GB" altLang="en-US" sz="2000" b="0" i="0" u="none" strike="noStrike" kern="1200" cap="none" spc="0" normalizeH="0" baseline="0" noProof="0" dirty="0">
              <a:ln>
                <a:noFill/>
              </a:ln>
              <a:solidFill>
                <a:srgbClr val="1F497D">
                  <a:lumMod val="50000"/>
                </a:srgbClr>
              </a:solidFill>
              <a:effectLst/>
              <a:uLnTx/>
              <a:uFillTx/>
              <a:latin typeface="Calibri"/>
            </a:endParaRPr>
          </a:p>
          <a:p>
            <a:pPr marL="342900" marR="0" lvl="0" indent="-342900" algn="l" defTabSz="457200" rtl="0" eaLnBrk="1" fontAlgn="auto" latinLnBrk="0" hangingPunct="1">
              <a:lnSpc>
                <a:spcPct val="114000"/>
              </a:lnSpc>
              <a:spcBef>
                <a:spcPts val="600"/>
              </a:spcBef>
              <a:spcAft>
                <a:spcPts val="600"/>
              </a:spcAft>
              <a:buClr>
                <a:srgbClr val="4F81BD"/>
              </a:buClr>
              <a:buSzTx/>
              <a:buFont typeface="Arial" panose="020B0604020202020204" pitchFamily="34" charset="0"/>
              <a:buChar char="•"/>
              <a:tabLst/>
              <a:defRPr/>
            </a:pPr>
            <a:endParaRPr kumimoji="0" lang="en-GB" altLang="en-US" sz="2400" b="0"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endParaRPr>
          </a:p>
          <a:p>
            <a:pPr marL="342900" marR="0" lvl="0" indent="-342900" algn="r" defTabSz="457200" rtl="0" eaLnBrk="1" fontAlgn="auto" latinLnBrk="0" hangingPunct="1">
              <a:lnSpc>
                <a:spcPct val="114000"/>
              </a:lnSpc>
              <a:spcBef>
                <a:spcPts val="600"/>
              </a:spcBef>
              <a:spcAft>
                <a:spcPts val="600"/>
              </a:spcAft>
              <a:buClr>
                <a:srgbClr val="4F81BD"/>
              </a:buClr>
              <a:buSzTx/>
              <a:buFont typeface="Wingdings 3" charset="2"/>
              <a:buChar char=""/>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4554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10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10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3">
            <a:schemeClr val="accent6"/>
          </a:fillRef>
          <a:effectRef idx="2">
            <a:schemeClr val="accent6"/>
          </a:effectRef>
          <a:fontRef idx="minor">
            <a:schemeClr val="lt1"/>
          </a:fontRef>
        </p:style>
        <p:txBody>
          <a:bodyPr>
            <a:normAutofit/>
          </a:bodyPr>
          <a:lstStyle/>
          <a:p>
            <a:r>
              <a:rPr lang="en-GB" sz="2800" b="1" dirty="0">
                <a:solidFill>
                  <a:schemeClr val="tx2">
                    <a:lumMod val="50000"/>
                  </a:schemeClr>
                </a:solidFill>
                <a:latin typeface="Arial" panose="020B0604020202020204" pitchFamily="34" charset="0"/>
                <a:cs typeface="Arial" panose="020B0604020202020204" pitchFamily="34" charset="0"/>
              </a:rPr>
              <a:t>Learning from serious case reviews</a:t>
            </a:r>
          </a:p>
        </p:txBody>
      </p:sp>
      <p:sp>
        <p:nvSpPr>
          <p:cNvPr id="5" name="Picture 7"/>
          <p:cNvSpPr>
            <a:spLocks noChangeAspect="1" noChangeArrowheads="1"/>
          </p:cNvSpPr>
          <p:nvPr/>
        </p:nvSpPr>
        <p:spPr bwMode="auto">
          <a:xfrm rot="5400000">
            <a:off x="3362325" y="1438275"/>
            <a:ext cx="1989138"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Arial" charset="0"/>
            </a:endParaRPr>
          </a:p>
        </p:txBody>
      </p:sp>
      <p:sp>
        <p:nvSpPr>
          <p:cNvPr id="6" name="Picture 8"/>
          <p:cNvSpPr>
            <a:spLocks noChangeAspect="1" noChangeArrowheads="1"/>
          </p:cNvSpPr>
          <p:nvPr/>
        </p:nvSpPr>
        <p:spPr bwMode="auto">
          <a:xfrm>
            <a:off x="6248400" y="1524000"/>
            <a:ext cx="2012950" cy="201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Arial" charset="0"/>
            </a:endParaRPr>
          </a:p>
        </p:txBody>
      </p:sp>
      <p:pic>
        <p:nvPicPr>
          <p:cNvPr id="8" name="Picture 10" descr="steven-hosk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523" y="3731141"/>
            <a:ext cx="2528741" cy="22754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766" y="1410969"/>
            <a:ext cx="2605501" cy="14970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92621" y="3057725"/>
            <a:ext cx="1648729"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b="1" i="0" u="none" strike="noStrike" kern="1200" cap="none" spc="0" normalizeH="0" baseline="0" noProof="0" dirty="0">
                <a:ln>
                  <a:noFill/>
                </a:ln>
                <a:solidFill>
                  <a:srgbClr val="1F497D">
                    <a:lumMod val="50000"/>
                  </a:srgbClr>
                </a:solidFill>
                <a:effectLst/>
                <a:uLnTx/>
                <a:uFillTx/>
                <a:latin typeface="Calibri"/>
                <a:ea typeface="+mn-ea"/>
                <a:cs typeface="Arial" charset="0"/>
              </a:rPr>
              <a:t>Winterbourne View </a:t>
            </a:r>
          </a:p>
        </p:txBody>
      </p:sp>
      <p:sp>
        <p:nvSpPr>
          <p:cNvPr id="12" name="TextBox 11"/>
          <p:cNvSpPr txBox="1"/>
          <p:nvPr/>
        </p:nvSpPr>
        <p:spPr>
          <a:xfrm>
            <a:off x="3292511" y="6252485"/>
            <a:ext cx="2225402"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1F497D">
                    <a:lumMod val="50000"/>
                  </a:srgbClr>
                </a:solidFill>
                <a:effectLst/>
                <a:uLnTx/>
                <a:uFillTx/>
                <a:latin typeface="Calibri"/>
                <a:ea typeface="+mn-ea"/>
                <a:cs typeface="Arial" charset="0"/>
              </a:rPr>
              <a:t>Steven Hoskins</a:t>
            </a:r>
          </a:p>
        </p:txBody>
      </p:sp>
      <p:pic>
        <p:nvPicPr>
          <p:cNvPr id="9218" name="Picture 2" descr="Whorlton Hall hospital">
            <a:extLst>
              <a:ext uri="{FF2B5EF4-FFF2-40B4-BE49-F238E27FC236}">
                <a16:creationId xmlns:a16="http://schemas.microsoft.com/office/drawing/2014/main" id="{A3FB5B13-9875-47FF-AF13-9FE81D44BE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8108" y="1429881"/>
            <a:ext cx="2627784" cy="14781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3C7DBB-9066-4A95-9DFA-8099B2983EA4}"/>
              </a:ext>
            </a:extLst>
          </p:cNvPr>
          <p:cNvSpPr txBox="1"/>
          <p:nvPr/>
        </p:nvSpPr>
        <p:spPr>
          <a:xfrm>
            <a:off x="3566210" y="3075174"/>
            <a:ext cx="1517723" cy="369332"/>
          </a:xfrm>
          <a:prstGeom prst="rect">
            <a:avLst/>
          </a:prstGeom>
          <a:noFill/>
        </p:spPr>
        <p:txBody>
          <a:bodyPr wrap="none" rtlCol="0">
            <a:spAutoFit/>
          </a:bodyPr>
          <a:lstStyle/>
          <a:p>
            <a:r>
              <a:rPr lang="en-GB" b="1" dirty="0"/>
              <a:t>Whorlton Hall</a:t>
            </a:r>
          </a:p>
        </p:txBody>
      </p:sp>
      <p:pic>
        <p:nvPicPr>
          <p:cNvPr id="9220" name="Picture 4" descr="Muckamore Abbey staff member says hospital &amp;quot;won&amp;#39;t survive another year&amp;quot; -  Belfast Live">
            <a:extLst>
              <a:ext uri="{FF2B5EF4-FFF2-40B4-BE49-F238E27FC236}">
                <a16:creationId xmlns:a16="http://schemas.microsoft.com/office/drawing/2014/main" id="{1F68E36B-B90F-416A-84D1-C8D4D608DA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70172" y="1440006"/>
            <a:ext cx="2270521" cy="15099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2200CD3-823C-4472-AED4-C270D3D41F6D}"/>
              </a:ext>
            </a:extLst>
          </p:cNvPr>
          <p:cNvSpPr txBox="1"/>
          <p:nvPr/>
        </p:nvSpPr>
        <p:spPr>
          <a:xfrm>
            <a:off x="6270172" y="3092577"/>
            <a:ext cx="1994970" cy="369332"/>
          </a:xfrm>
          <a:prstGeom prst="rect">
            <a:avLst/>
          </a:prstGeom>
          <a:noFill/>
        </p:spPr>
        <p:txBody>
          <a:bodyPr wrap="none" rtlCol="0">
            <a:spAutoFit/>
          </a:bodyPr>
          <a:lstStyle/>
          <a:p>
            <a:r>
              <a:rPr lang="en-GB" b="1" dirty="0"/>
              <a:t>Muckamore Abbey</a:t>
            </a:r>
          </a:p>
        </p:txBody>
      </p:sp>
    </p:spTree>
    <p:extLst>
      <p:ext uri="{BB962C8B-B14F-4D97-AF65-F5344CB8AC3E}">
        <p14:creationId xmlns:p14="http://schemas.microsoft.com/office/powerpoint/2010/main" val="385135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3">
            <a:schemeClr val="accent6"/>
          </a:fillRef>
          <a:effectRef idx="2">
            <a:schemeClr val="accent6"/>
          </a:effectRef>
          <a:fontRef idx="minor">
            <a:schemeClr val="lt1"/>
          </a:fontRef>
        </p:style>
        <p:txBody>
          <a:bodyPr>
            <a:normAutofit/>
          </a:bodyPr>
          <a:lstStyle/>
          <a:p>
            <a:r>
              <a:rPr lang="en-GB" sz="2800" b="1" dirty="0">
                <a:solidFill>
                  <a:schemeClr val="tx2">
                    <a:lumMod val="50000"/>
                  </a:schemeClr>
                </a:solidFill>
                <a:latin typeface="Arial" panose="020B0604020202020204" pitchFamily="34" charset="0"/>
                <a:cs typeface="Arial" panose="020B0604020202020204" pitchFamily="34" charset="0"/>
              </a:rPr>
              <a:t>Learning from Serious Case Reviews</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442958"/>
            <a:ext cx="3788659" cy="19902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493569" y="3491716"/>
            <a:ext cx="178933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1F497D">
                    <a:lumMod val="50000"/>
                  </a:srgbClr>
                </a:solidFill>
                <a:effectLst/>
                <a:uLnTx/>
                <a:uFillTx/>
                <a:latin typeface="Calibri"/>
                <a:ea typeface="+mn-ea"/>
                <a:cs typeface="+mn-cs"/>
              </a:rPr>
              <a:t>Harold</a:t>
            </a:r>
            <a:r>
              <a:rPr kumimoji="0" lang="en-GB" sz="1800" b="1" i="0" u="none" strike="noStrike" kern="1200" cap="none" spc="0" normalizeH="0" baseline="0" noProof="0" dirty="0">
                <a:ln>
                  <a:noFill/>
                </a:ln>
                <a:solidFill>
                  <a:srgbClr val="1F497D">
                    <a:lumMod val="50000"/>
                  </a:srgbClr>
                </a:solidFill>
                <a:effectLst/>
                <a:uLnTx/>
                <a:uFillTx/>
                <a:latin typeface="Calibri"/>
                <a:ea typeface="+mn-ea"/>
                <a:cs typeface="+mn-cs"/>
              </a:rPr>
              <a:t> Shipman</a:t>
            </a:r>
            <a:endPar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endParaRPr>
          </a:p>
        </p:txBody>
      </p:sp>
      <p:sp>
        <p:nvSpPr>
          <p:cNvPr id="4" name="TextBox 3"/>
          <p:cNvSpPr txBox="1"/>
          <p:nvPr/>
        </p:nvSpPr>
        <p:spPr>
          <a:xfrm>
            <a:off x="7591083" y="2478003"/>
            <a:ext cx="1291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1F497D">
                    <a:lumMod val="50000"/>
                  </a:srgbClr>
                </a:solidFill>
                <a:effectLst/>
                <a:uLnTx/>
                <a:uFillTx/>
                <a:latin typeface="Calibri"/>
                <a:ea typeface="+mn-ea"/>
                <a:cs typeface="+mn-cs"/>
              </a:rPr>
              <a:t>Victor Chua</a:t>
            </a:r>
            <a:endPar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endParaRPr>
          </a:p>
        </p:txBody>
      </p:sp>
      <p:pic>
        <p:nvPicPr>
          <p:cNvPr id="16388" name="Picture 4" descr="Victorino Chua">
            <a:extLst>
              <a:ext uri="{FF2B5EF4-FFF2-40B4-BE49-F238E27FC236}">
                <a16:creationId xmlns:a16="http://schemas.microsoft.com/office/drawing/2014/main" id="{D543D642-DAE9-417D-9726-4E4DA17D37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44" r="24185"/>
          <a:stretch/>
        </p:blipFill>
        <p:spPr bwMode="auto">
          <a:xfrm>
            <a:off x="5823353" y="1464290"/>
            <a:ext cx="1767730" cy="23967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7" name="Object 6">
            <a:extLst>
              <a:ext uri="{FF2B5EF4-FFF2-40B4-BE49-F238E27FC236}">
                <a16:creationId xmlns:a16="http://schemas.microsoft.com/office/drawing/2014/main" id="{FECAA349-76CE-493F-9C15-65DB7AAA85D1}"/>
              </a:ext>
            </a:extLst>
          </p:cNvPr>
          <p:cNvGraphicFramePr>
            <a:graphicFrameLocks noChangeAspect="1"/>
          </p:cNvGraphicFramePr>
          <p:nvPr>
            <p:extLst>
              <p:ext uri="{D42A27DB-BD31-4B8C-83A1-F6EECF244321}">
                <p14:modId xmlns:p14="http://schemas.microsoft.com/office/powerpoint/2010/main" val="2020163851"/>
              </p:ext>
            </p:extLst>
          </p:nvPr>
        </p:nvGraphicFramePr>
        <p:xfrm>
          <a:off x="3779254" y="4175317"/>
          <a:ext cx="1585492" cy="2479450"/>
        </p:xfrm>
        <a:graphic>
          <a:graphicData uri="http://schemas.openxmlformats.org/presentationml/2006/ole">
            <mc:AlternateContent xmlns:mc="http://schemas.openxmlformats.org/markup-compatibility/2006">
              <mc:Choice xmlns:v="urn:schemas-microsoft-com:vml" Requires="v">
                <p:oleObj name="Document" r:id="rId5" imgW="5731988" imgH="8963242" progId="Word.Document.12">
                  <p:embed/>
                </p:oleObj>
              </mc:Choice>
              <mc:Fallback>
                <p:oleObj name="Document" r:id="rId5" imgW="5731988" imgH="8963242" progId="Word.Document.12">
                  <p:embed/>
                  <p:pic>
                    <p:nvPicPr>
                      <p:cNvPr id="7" name="Object 6">
                        <a:extLst>
                          <a:ext uri="{FF2B5EF4-FFF2-40B4-BE49-F238E27FC236}">
                            <a16:creationId xmlns:a16="http://schemas.microsoft.com/office/drawing/2014/main" id="{FECAA349-76CE-493F-9C15-65DB7AAA85D1}"/>
                          </a:ext>
                        </a:extLst>
                      </p:cNvPr>
                      <p:cNvPicPr/>
                      <p:nvPr/>
                    </p:nvPicPr>
                    <p:blipFill>
                      <a:blip r:embed="rId6"/>
                      <a:stretch>
                        <a:fillRect/>
                      </a:stretch>
                    </p:blipFill>
                    <p:spPr>
                      <a:xfrm>
                        <a:off x="3779254" y="4175317"/>
                        <a:ext cx="1585492" cy="2479450"/>
                      </a:xfrm>
                      <a:prstGeom prst="rect">
                        <a:avLst/>
                      </a:prstGeom>
                      <a:ln w="57150">
                        <a:solidFill>
                          <a:srgbClr val="C00000"/>
                        </a:solidFill>
                      </a:ln>
                    </p:spPr>
                  </p:pic>
                </p:oleObj>
              </mc:Fallback>
            </mc:AlternateContent>
          </a:graphicData>
        </a:graphic>
      </p:graphicFrame>
      <p:sp>
        <p:nvSpPr>
          <p:cNvPr id="6" name="TextBox 5">
            <a:extLst>
              <a:ext uri="{FF2B5EF4-FFF2-40B4-BE49-F238E27FC236}">
                <a16:creationId xmlns:a16="http://schemas.microsoft.com/office/drawing/2014/main" id="{1FD0A63D-91A4-43FC-AE55-43498ED9BB65}"/>
              </a:ext>
            </a:extLst>
          </p:cNvPr>
          <p:cNvSpPr txBox="1"/>
          <p:nvPr/>
        </p:nvSpPr>
        <p:spPr>
          <a:xfrm>
            <a:off x="1493569" y="5230375"/>
            <a:ext cx="2138791" cy="369332"/>
          </a:xfrm>
          <a:prstGeom prst="rect">
            <a:avLst/>
          </a:prstGeom>
          <a:noFill/>
        </p:spPr>
        <p:txBody>
          <a:bodyPr wrap="none" rtlCol="0">
            <a:spAutoFit/>
          </a:bodyPr>
          <a:lstStyle/>
          <a:p>
            <a:r>
              <a:rPr lang="en-GB" dirty="0"/>
              <a:t>Derbyshire - SAR 18a</a:t>
            </a:r>
          </a:p>
        </p:txBody>
      </p:sp>
    </p:spTree>
    <p:extLst>
      <p:ext uri="{BB962C8B-B14F-4D97-AF65-F5344CB8AC3E}">
        <p14:creationId xmlns:p14="http://schemas.microsoft.com/office/powerpoint/2010/main" val="157988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E27FD0-8574-4839-8594-A471A25B65AD}"/>
              </a:ext>
            </a:extLst>
          </p:cNvPr>
          <p:cNvSpPr/>
          <p:nvPr/>
        </p:nvSpPr>
        <p:spPr>
          <a:xfrm>
            <a:off x="3538736" y="5301208"/>
            <a:ext cx="2066528" cy="648072"/>
          </a:xfrm>
          <a:prstGeom prst="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57200" y="116632"/>
            <a:ext cx="8229600" cy="720080"/>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a:normAutofit/>
          </a:bodyPr>
          <a:lstStyle/>
          <a:p>
            <a:r>
              <a:rPr lang="en-GB" sz="2800" b="1" dirty="0">
                <a:solidFill>
                  <a:schemeClr val="tx2">
                    <a:lumMod val="50000"/>
                  </a:schemeClr>
                </a:solidFill>
                <a:latin typeface="Arial" panose="020B0604020202020204" pitchFamily="34" charset="0"/>
                <a:cs typeface="Arial" panose="020B0604020202020204" pitchFamily="34" charset="0"/>
              </a:rPr>
              <a:t>DATIX Reporting with s.42 of the Care Act</a:t>
            </a:r>
            <a:endParaRPr lang="en-GB" sz="2800"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9370" y="6362700"/>
            <a:ext cx="1699260" cy="495300"/>
          </a:xfrm>
          <a:prstGeom prst="rect">
            <a:avLst/>
          </a:prstGeom>
          <a:noFill/>
          <a:ln>
            <a:noFill/>
          </a:ln>
        </p:spPr>
      </p:pic>
      <p:sp>
        <p:nvSpPr>
          <p:cNvPr id="3" name="Content Placeholder 2"/>
          <p:cNvSpPr>
            <a:spLocks noGrp="1"/>
          </p:cNvSpPr>
          <p:nvPr>
            <p:ph idx="1"/>
          </p:nvPr>
        </p:nvSpPr>
        <p:spPr>
          <a:xfrm>
            <a:off x="457200" y="908720"/>
            <a:ext cx="8229600" cy="5861233"/>
          </a:xfrm>
        </p:spPr>
        <p:txBody>
          <a:bodyPr>
            <a:normAutofit/>
          </a:bodyPr>
          <a:lstStyle/>
          <a:p>
            <a:pPr marL="0" indent="0">
              <a:buNone/>
            </a:pPr>
            <a:r>
              <a:rPr lang="en-GB" sz="2100" b="1" dirty="0">
                <a:solidFill>
                  <a:schemeClr val="tx2">
                    <a:lumMod val="50000"/>
                  </a:schemeClr>
                </a:solidFill>
                <a:cs typeface="Arial" panose="020B0604020202020204" pitchFamily="34" charset="0"/>
              </a:rPr>
              <a:t>Incident Reporting</a:t>
            </a:r>
            <a:r>
              <a:rPr lang="en-GB" sz="2100" dirty="0">
                <a:solidFill>
                  <a:schemeClr val="tx2">
                    <a:lumMod val="50000"/>
                  </a:schemeClr>
                </a:solidFill>
                <a:cs typeface="Arial" panose="020B0604020202020204" pitchFamily="34" charset="0"/>
              </a:rPr>
              <a:t> - If the patient/service user is at risk of or has suffered significant harm and/or abuse or neglect a safeguarding referral must be made as outlined in this policy.</a:t>
            </a:r>
          </a:p>
          <a:p>
            <a:pPr marL="0" indent="0">
              <a:buNone/>
            </a:pPr>
            <a:endParaRPr lang="en-GB" sz="1200" dirty="0">
              <a:solidFill>
                <a:schemeClr val="tx2">
                  <a:lumMod val="50000"/>
                </a:schemeClr>
              </a:solidFill>
              <a:cs typeface="Arial" panose="020B0604020202020204" pitchFamily="34" charset="0"/>
            </a:endParaRPr>
          </a:p>
          <a:p>
            <a:pPr marL="0" indent="0">
              <a:buNone/>
            </a:pPr>
            <a:r>
              <a:rPr lang="en-GB" sz="1400" dirty="0">
                <a:solidFill>
                  <a:schemeClr val="tx2">
                    <a:lumMod val="50000"/>
                  </a:schemeClr>
                </a:solidFill>
                <a:cs typeface="Arial" panose="020B0604020202020204" pitchFamily="34" charset="0"/>
              </a:rPr>
              <a:t>If the abuse and/or neglect involves a patient/service user currently in contact with services and is of a serious nature, then an untoward incident/accident form (Datix) must also be completed.  Examples include:</a:t>
            </a:r>
          </a:p>
          <a:p>
            <a:pPr lvl="0"/>
            <a:r>
              <a:rPr lang="en-GB" sz="1400" dirty="0">
                <a:solidFill>
                  <a:schemeClr val="tx2">
                    <a:lumMod val="50000"/>
                  </a:schemeClr>
                </a:solidFill>
                <a:cs typeface="Arial" panose="020B0604020202020204" pitchFamily="34" charset="0"/>
              </a:rPr>
              <a:t>Death/suicide.</a:t>
            </a:r>
          </a:p>
          <a:p>
            <a:pPr lvl="0"/>
            <a:r>
              <a:rPr lang="en-GB" sz="1400" dirty="0">
                <a:solidFill>
                  <a:schemeClr val="tx2">
                    <a:lumMod val="50000"/>
                  </a:schemeClr>
                </a:solidFill>
                <a:cs typeface="Arial" panose="020B0604020202020204" pitchFamily="34" charset="0"/>
              </a:rPr>
              <a:t>Life threatening self-harm. </a:t>
            </a:r>
          </a:p>
          <a:p>
            <a:pPr lvl="0"/>
            <a:r>
              <a:rPr lang="en-GB" sz="1400" dirty="0">
                <a:solidFill>
                  <a:schemeClr val="tx2">
                    <a:lumMod val="50000"/>
                  </a:schemeClr>
                </a:solidFill>
                <a:cs typeface="Arial" panose="020B0604020202020204" pitchFamily="34" charset="0"/>
              </a:rPr>
              <a:t>Alleged or actual abuse / mistreatment by anyone employed by the Trust, or working for the Trust in any role (such as a contractor)</a:t>
            </a:r>
          </a:p>
          <a:p>
            <a:pPr lvl="0"/>
            <a:r>
              <a:rPr lang="en-GB" sz="1400" dirty="0">
                <a:solidFill>
                  <a:schemeClr val="tx2">
                    <a:lumMod val="50000"/>
                  </a:schemeClr>
                </a:solidFill>
                <a:cs typeface="Arial" panose="020B0604020202020204" pitchFamily="34" charset="0"/>
              </a:rPr>
              <a:t>Alleged or actual abuse involving a third person, taking place on Trust premises</a:t>
            </a:r>
          </a:p>
          <a:p>
            <a:pPr lvl="0"/>
            <a:r>
              <a:rPr lang="en-GB" sz="1400" dirty="0">
                <a:solidFill>
                  <a:schemeClr val="tx2">
                    <a:lumMod val="50000"/>
                  </a:schemeClr>
                </a:solidFill>
                <a:cs typeface="Arial" panose="020B0604020202020204" pitchFamily="34" charset="0"/>
              </a:rPr>
              <a:t>Missing with concerns that they are at risk of harm.</a:t>
            </a:r>
          </a:p>
          <a:p>
            <a:pPr lvl="0"/>
            <a:r>
              <a:rPr lang="en-GB" sz="1400" dirty="0">
                <a:solidFill>
                  <a:schemeClr val="tx2">
                    <a:lumMod val="50000"/>
                  </a:schemeClr>
                </a:solidFill>
                <a:cs typeface="Arial" panose="020B0604020202020204" pitchFamily="34" charset="0"/>
              </a:rPr>
              <a:t>Relating to a treatment or intervention</a:t>
            </a:r>
          </a:p>
          <a:p>
            <a:pPr lvl="0"/>
            <a:r>
              <a:rPr lang="en-GB" sz="1400" dirty="0">
                <a:solidFill>
                  <a:schemeClr val="tx2">
                    <a:lumMod val="50000"/>
                  </a:schemeClr>
                </a:solidFill>
                <a:cs typeface="Arial" panose="020B0604020202020204" pitchFamily="34" charset="0"/>
              </a:rPr>
              <a:t>Sexual abuse/exploitation.</a:t>
            </a:r>
          </a:p>
          <a:p>
            <a:pPr lvl="0"/>
            <a:r>
              <a:rPr lang="en-GB" sz="1400" dirty="0">
                <a:solidFill>
                  <a:schemeClr val="tx2">
                    <a:lumMod val="50000"/>
                  </a:schemeClr>
                </a:solidFill>
                <a:cs typeface="Arial" panose="020B0604020202020204" pitchFamily="34" charset="0"/>
              </a:rPr>
              <a:t>Risk of FGM, slavery and/or honour base violence.</a:t>
            </a:r>
          </a:p>
          <a:p>
            <a:pPr lvl="0"/>
            <a:r>
              <a:rPr lang="en-GB" sz="1400" dirty="0">
                <a:solidFill>
                  <a:schemeClr val="tx2">
                    <a:lumMod val="50000"/>
                  </a:schemeClr>
                </a:solidFill>
                <a:cs typeface="Arial" panose="020B0604020202020204" pitchFamily="34" charset="0"/>
              </a:rPr>
              <a:t>Organisational abuse </a:t>
            </a:r>
          </a:p>
          <a:p>
            <a:pPr marL="0" indent="0">
              <a:buNone/>
            </a:pPr>
            <a:endParaRPr lang="en-GB" sz="1400" dirty="0">
              <a:solidFill>
                <a:schemeClr val="tx2">
                  <a:lumMod val="50000"/>
                </a:schemeClr>
              </a:solidFill>
              <a:cs typeface="Arial" panose="020B0604020202020204" pitchFamily="34" charset="0"/>
            </a:endParaRPr>
          </a:p>
          <a:p>
            <a:pPr marL="0" indent="0" algn="ctr">
              <a:buNone/>
            </a:pPr>
            <a:r>
              <a:rPr lang="en-GB" sz="2000" b="1" u="sng" dirty="0">
                <a:solidFill>
                  <a:srgbClr val="002060"/>
                </a:solidFill>
                <a:hlinkClick r:id="rId4">
                  <a:extLst>
                    <a:ext uri="{A12FA001-AC4F-418D-AE19-62706E023703}">
                      <ahyp:hlinkClr xmlns:ahyp="http://schemas.microsoft.com/office/drawing/2018/hyperlinkcolor" val="tx"/>
                    </a:ext>
                  </a:extLst>
                </a:hlinkClick>
              </a:rPr>
              <a:t>Datix incident form</a:t>
            </a:r>
            <a:r>
              <a:rPr lang="en-GB" sz="2000" b="1" dirty="0">
                <a:solidFill>
                  <a:srgbClr val="002060"/>
                </a:solidFill>
              </a:rPr>
              <a:t> </a:t>
            </a:r>
            <a:endParaRPr lang="en-GB" sz="2000" b="1" dirty="0">
              <a:solidFill>
                <a:srgbClr val="002060"/>
              </a:solidFill>
              <a:cs typeface="Arial" panose="020B0604020202020204" pitchFamily="34" charset="0"/>
            </a:endParaRPr>
          </a:p>
        </p:txBody>
      </p:sp>
    </p:spTree>
    <p:extLst>
      <p:ext uri="{BB962C8B-B14F-4D97-AF65-F5344CB8AC3E}">
        <p14:creationId xmlns:p14="http://schemas.microsoft.com/office/powerpoint/2010/main" val="453281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10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10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10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1500"/>
                                        <p:tgtEl>
                                          <p:spTgt spid="3">
                                            <p:txEl>
                                              <p:pRg st="13" end="1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67544" y="1556792"/>
            <a:ext cx="8229600" cy="4104456"/>
          </a:xfrm>
        </p:spPr>
        <p:txBody>
          <a:bodyPr>
            <a:normAutofit fontScale="92500" lnSpcReduction="10000"/>
          </a:bodyPr>
          <a:lstStyle/>
          <a:p>
            <a:pPr marL="0" indent="0">
              <a:buNone/>
            </a:pPr>
            <a:endParaRPr lang="en-GB" sz="1600" dirty="0">
              <a:solidFill>
                <a:schemeClr val="tx2">
                  <a:lumMod val="50000"/>
                </a:schemeClr>
              </a:solidFill>
              <a:latin typeface="Arial" panose="020B0604020202020204" pitchFamily="34" charset="0"/>
              <a:cs typeface="Arial" panose="020B0604020202020204" pitchFamily="34" charset="0"/>
            </a:endParaRPr>
          </a:p>
          <a:p>
            <a:pPr marL="0" indent="0">
              <a:buNone/>
            </a:pPr>
            <a:r>
              <a:rPr lang="en-GB" sz="1800" dirty="0">
                <a:solidFill>
                  <a:schemeClr val="tx2">
                    <a:lumMod val="50000"/>
                  </a:schemeClr>
                </a:solidFill>
              </a:rPr>
              <a:t>Mrs Smith sits next to Mr Taylor in a Residential Home. Mr Taylor keeps thinking Mrs Smith is his wife and tries to hold her hand. This upsets Mrs Smith and she slapped Mr Taylor on his leg. No marks noted.</a:t>
            </a:r>
          </a:p>
          <a:p>
            <a:pPr marL="0" indent="0">
              <a:buNone/>
            </a:pPr>
            <a:r>
              <a:rPr lang="en-GB" sz="1800" dirty="0">
                <a:solidFill>
                  <a:schemeClr val="tx2">
                    <a:lumMod val="50000"/>
                  </a:schemeClr>
                </a:solidFill>
              </a:rPr>
              <a:t>The Care Home ask if this meets the safeguarding criteria even though they have now put in a measure to sit them apart.</a:t>
            </a:r>
          </a:p>
          <a:p>
            <a:pPr marL="0" indent="0">
              <a:buNone/>
            </a:pPr>
            <a:r>
              <a:rPr lang="en-GB" sz="1800" dirty="0">
                <a:solidFill>
                  <a:schemeClr val="tx2">
                    <a:lumMod val="50000"/>
                  </a:schemeClr>
                </a:solidFill>
              </a:rPr>
              <a:t>(No need to refer in as the situation has been resolved and the harm was low level)</a:t>
            </a:r>
          </a:p>
          <a:p>
            <a:pPr marL="0" indent="0">
              <a:buNone/>
            </a:pPr>
            <a:endParaRPr lang="en-GB" sz="1600" dirty="0">
              <a:solidFill>
                <a:schemeClr val="tx2">
                  <a:lumMod val="50000"/>
                </a:schemeClr>
              </a:solidFill>
            </a:endParaRPr>
          </a:p>
          <a:p>
            <a:pPr marL="0" lvl="0" indent="0">
              <a:buNone/>
            </a:pPr>
            <a:r>
              <a:rPr lang="en-GB" sz="1800" dirty="0">
                <a:solidFill>
                  <a:schemeClr val="tx2">
                    <a:lumMod val="50000"/>
                  </a:schemeClr>
                </a:solidFill>
              </a:rPr>
              <a:t>EMAS were called out by a neighbour when Barry slipped in the bath. He was unhurt but ambulance crew felt he was lonely and slightly unkempt. There seemed little healthy food within the house.</a:t>
            </a:r>
          </a:p>
          <a:p>
            <a:pPr marL="0" indent="0">
              <a:buNone/>
            </a:pPr>
            <a:r>
              <a:rPr lang="en-GB" sz="1800" dirty="0">
                <a:solidFill>
                  <a:schemeClr val="tx2">
                    <a:lumMod val="50000"/>
                  </a:schemeClr>
                </a:solidFill>
              </a:rPr>
              <a:t>(Its appropriate for EMAS to refer through as a concern but not a safeguarding referral)</a:t>
            </a:r>
          </a:p>
          <a:p>
            <a:pPr marL="0" indent="0">
              <a:buNone/>
            </a:pPr>
            <a:endParaRPr lang="en-GB" sz="1200" dirty="0">
              <a:solidFill>
                <a:schemeClr val="tx2">
                  <a:lumMod val="50000"/>
                </a:schemeClr>
              </a:solidFill>
            </a:endParaRPr>
          </a:p>
          <a:p>
            <a:pPr marL="0" indent="0">
              <a:buNone/>
            </a:pPr>
            <a:endParaRPr lang="en-GB" sz="1600" dirty="0">
              <a:solidFill>
                <a:schemeClr val="tx2">
                  <a:lumMod val="50000"/>
                </a:schemeClr>
              </a:solidFill>
              <a:latin typeface="Arial" panose="020B0604020202020204" pitchFamily="34" charset="0"/>
              <a:cs typeface="Arial" panose="020B0604020202020204" pitchFamily="34" charset="0"/>
            </a:endParaRPr>
          </a:p>
          <a:p>
            <a:pPr marL="0" indent="0">
              <a:buNone/>
            </a:pPr>
            <a:r>
              <a:rPr lang="en-GB" sz="1900" dirty="0"/>
              <a:t>Reflection: Does the person refuse services and have capacity to make this decision?</a:t>
            </a:r>
          </a:p>
          <a:p>
            <a:pPr marL="0" indent="0">
              <a:buNone/>
            </a:pPr>
            <a:endParaRPr lang="en-GB" sz="1600" dirty="0">
              <a:solidFill>
                <a:schemeClr val="tx2">
                  <a:lumMod val="50000"/>
                </a:schemeClr>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467544" y="274638"/>
            <a:ext cx="8219256" cy="1138138"/>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a:normAutofit/>
          </a:bodyPr>
          <a:lstStyle/>
          <a:p>
            <a:pPr marL="0" indent="0"/>
            <a:r>
              <a:rPr lang="en-GB" sz="2800" b="1" dirty="0">
                <a:solidFill>
                  <a:schemeClr val="tx2">
                    <a:lumMod val="50000"/>
                  </a:schemeClr>
                </a:solidFill>
                <a:latin typeface="Arial" panose="020B0604020202020204" pitchFamily="34" charset="0"/>
                <a:cs typeface="Arial" panose="020B0604020202020204" pitchFamily="34" charset="0"/>
              </a:rPr>
              <a:t>Safeguarding Adult referrals</a:t>
            </a:r>
            <a:br>
              <a:rPr lang="en-GB" sz="2800" b="1" dirty="0">
                <a:solidFill>
                  <a:schemeClr val="tx2">
                    <a:lumMod val="50000"/>
                  </a:schemeClr>
                </a:solidFill>
                <a:latin typeface="Arial" panose="020B0604020202020204" pitchFamily="34" charset="0"/>
                <a:cs typeface="Arial" panose="020B0604020202020204" pitchFamily="34" charset="0"/>
              </a:rPr>
            </a:br>
            <a:r>
              <a:rPr lang="en-GB" sz="2800" b="1" dirty="0">
                <a:solidFill>
                  <a:schemeClr val="tx2">
                    <a:lumMod val="50000"/>
                  </a:schemeClr>
                </a:solidFill>
                <a:latin typeface="Arial" panose="020B0604020202020204" pitchFamily="34" charset="0"/>
                <a:cs typeface="Arial" panose="020B0604020202020204" pitchFamily="34" charset="0"/>
              </a:rPr>
              <a:t>Reflection</a:t>
            </a:r>
            <a:endParaRPr lang="en-GB" sz="2800" dirty="0">
              <a:solidFill>
                <a:schemeClr val="tx2">
                  <a:lumMod val="50000"/>
                </a:schemeClr>
              </a:solidFill>
              <a:latin typeface="Arial" panose="020B0604020202020204" pitchFamily="34" charset="0"/>
              <a:cs typeface="Arial" panose="020B0604020202020204" pitchFamily="34" charset="0"/>
            </a:endParaRPr>
          </a:p>
        </p:txBody>
      </p:sp>
      <p:sp>
        <p:nvSpPr>
          <p:cNvPr id="2" name="TextBox 1"/>
          <p:cNvSpPr txBox="1"/>
          <p:nvPr/>
        </p:nvSpPr>
        <p:spPr>
          <a:xfrm>
            <a:off x="2375953" y="6093296"/>
            <a:ext cx="417646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17.11.2020  - Wendy Holehouse (Adult Social Care and Health) </a:t>
            </a:r>
            <a:r>
              <a:rPr kumimoji="0" lang="en-US" sz="800" b="0" i="0" u="sng" strike="noStrike" kern="1200" cap="none" spc="0" normalizeH="0" baseline="0" noProof="0" dirty="0">
                <a:ln>
                  <a:noFill/>
                </a:ln>
                <a:solidFill>
                  <a:prstClr val="black"/>
                </a:solidFill>
                <a:effectLst/>
                <a:uLnTx/>
                <a:uFillTx/>
                <a:latin typeface="Calibri"/>
                <a:ea typeface="+mn-ea"/>
                <a:cs typeface="+mn-cs"/>
                <a:hlinkClick r:id="rId3"/>
              </a:rPr>
              <a:t>Wendy.Holehouse@derbyshire.gov.uk</a:t>
            </a:r>
            <a:r>
              <a:rPr kumimoji="0" lang="en-US" sz="800" b="0" i="0" u="none" strike="noStrike" kern="1200" cap="none" spc="0" normalizeH="0" baseline="0" noProof="0" dirty="0">
                <a:ln>
                  <a:noFill/>
                </a:ln>
                <a:solidFill>
                  <a:prstClr val="black"/>
                </a:solidFill>
                <a:effectLst/>
                <a:uLnTx/>
                <a:uFillTx/>
                <a:latin typeface="Calibri"/>
                <a:ea typeface="+mn-ea"/>
                <a:cs typeface="+mn-cs"/>
              </a:rPr>
              <a:t> </a:t>
            </a:r>
            <a:r>
              <a:rPr kumimoji="0" lang="en-GB" sz="800" b="0" i="0" u="none" strike="noStrike" kern="1200" cap="none" spc="0" normalizeH="0" baseline="0" noProof="0" dirty="0">
                <a:ln>
                  <a:noFill/>
                </a:ln>
                <a:solidFill>
                  <a:prstClr val="black"/>
                </a:solidFill>
                <a:effectLst/>
                <a:uLnTx/>
                <a:uFillTx/>
                <a:latin typeface="Calibri"/>
                <a:ea typeface="+mn-ea"/>
                <a:cs typeface="+mn-cs"/>
              </a:rPr>
              <a:t>Natalie Gee (Adult Social Care and Health)  </a:t>
            </a:r>
            <a:r>
              <a:rPr kumimoji="0" lang="en-GB" sz="800" b="0" i="0" u="none" strike="noStrike" kern="1200" cap="none" spc="0" normalizeH="0" baseline="0" noProof="0" dirty="0">
                <a:ln>
                  <a:noFill/>
                </a:ln>
                <a:solidFill>
                  <a:prstClr val="black"/>
                </a:solidFill>
                <a:effectLst/>
                <a:uLnTx/>
                <a:uFillTx/>
                <a:latin typeface="Calibri"/>
                <a:ea typeface="+mn-ea"/>
                <a:cs typeface="+mn-cs"/>
                <a:hlinkClick r:id="rId4"/>
              </a:rPr>
              <a:t>natalie.gee@derbyshire.gov.uk</a:t>
            </a:r>
            <a:endParaRPr kumimoji="0" lang="en-GB" sz="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2238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10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10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10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10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1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David_ensor\AppData\Local\Microsoft\Windows\INetCache\IE\ZOK9M2MC\3d_character_stock_photo_hello_welcome[1].jpg"/>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235349" y="2165648"/>
            <a:ext cx="4692352" cy="46923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74" name="Rectangle 2"/>
          <p:cNvSpPr>
            <a:spLocks noGrp="1" noChangeArrowheads="1"/>
          </p:cNvSpPr>
          <p:nvPr>
            <p:ph type="title" idx="4294967295"/>
          </p:nvPr>
        </p:nvSpPr>
        <p:spPr>
          <a:xfrm>
            <a:off x="251520" y="188640"/>
            <a:ext cx="8640960" cy="165618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a:normAutofit/>
          </a:bodyPr>
          <a:lstStyle/>
          <a:p>
            <a:r>
              <a:rPr lang="en-GB" sz="3600" b="1" dirty="0">
                <a:solidFill>
                  <a:prstClr val="white"/>
                </a:solidFill>
                <a:latin typeface="Arial" panose="020B0604020202020204" pitchFamily="34" charset="0"/>
                <a:ea typeface="+mj-ea"/>
                <a:cs typeface="Arial" panose="020B0604020202020204" pitchFamily="34" charset="0"/>
              </a:rPr>
              <a:t>Safeguarding Adults at Risk Level 3</a:t>
            </a:r>
            <a:br>
              <a:rPr lang="en-GB" sz="3600" dirty="0">
                <a:solidFill>
                  <a:prstClr val="white"/>
                </a:solidFill>
                <a:latin typeface="Arial" panose="020B0604020202020204" pitchFamily="34" charset="0"/>
                <a:ea typeface="+mj-ea"/>
                <a:cs typeface="Arial" panose="020B0604020202020204" pitchFamily="34" charset="0"/>
              </a:rPr>
            </a:br>
            <a:r>
              <a:rPr lang="en-GB" sz="2400" dirty="0">
                <a:solidFill>
                  <a:prstClr val="white"/>
                </a:solidFill>
                <a:latin typeface="Arial" panose="020B0604020202020204" pitchFamily="34" charset="0"/>
                <a:ea typeface="+mj-ea"/>
                <a:cs typeface="Arial" panose="020B0604020202020204" pitchFamily="34" charset="0"/>
              </a:rPr>
              <a:t>(Includes L1, L2, MCA, DoLS and PREVENT)</a:t>
            </a:r>
            <a:endParaRPr lang="en-GB" dirty="0"/>
          </a:p>
        </p:txBody>
      </p:sp>
      <p:sp>
        <p:nvSpPr>
          <p:cNvPr id="3075" name="Rectangle 3"/>
          <p:cNvSpPr>
            <a:spLocks noGrp="1" noChangeArrowheads="1"/>
          </p:cNvSpPr>
          <p:nvPr>
            <p:ph type="body" idx="1"/>
          </p:nvPr>
        </p:nvSpPr>
        <p:spPr>
          <a:xfrm>
            <a:off x="684684" y="1937106"/>
            <a:ext cx="7774632" cy="4035152"/>
          </a:xfrm>
        </p:spPr>
        <p:txBody>
          <a:bodyPr/>
          <a:lstStyle/>
          <a:p>
            <a:pPr marL="0" indent="0" algn="ctr">
              <a:lnSpc>
                <a:spcPct val="90000"/>
              </a:lnSpc>
              <a:buNone/>
            </a:pPr>
            <a:r>
              <a:rPr lang="en-GB"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Aim of today</a:t>
            </a:r>
          </a:p>
          <a:p>
            <a:pPr marL="457200" lvl="1" indent="0" eaLnBrk="1" hangingPunct="1">
              <a:lnSpc>
                <a:spcPct val="90000"/>
              </a:lnSpc>
              <a:buNone/>
            </a:pPr>
            <a:endParaRPr lang="en-GB" sz="2400" dirty="0">
              <a:solidFill>
                <a:schemeClr val="tx2">
                  <a:lumMod val="50000"/>
                </a:schemeClr>
              </a:solidFill>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6040710"/>
            <a:ext cx="1331639" cy="710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Users\tracy_shaw\AppData\Local\Microsoft\Windows\Temporary Internet Files\Content.IE5\OK3L9J9M\blockpage[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tracy_shaw\AppData\Local\Microsoft\Windows\Temporary Internet Files\Content.IE5\NVCM2ZGC\blockpage[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tracy_shaw\AppData\Local\Microsoft\Windows\Temporary Internet Files\Content.IE5\78ID0V9X\blockpage[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a:extLst>
              <a:ext uri="{FF2B5EF4-FFF2-40B4-BE49-F238E27FC236}">
                <a16:creationId xmlns:a16="http://schemas.microsoft.com/office/drawing/2014/main" id="{6EA25AF6-6B50-4AB5-9CDC-9E2AF5003399}"/>
              </a:ext>
            </a:extLst>
          </p:cNvPr>
          <p:cNvGraphicFramePr>
            <a:graphicFrameLocks noChangeAspect="1"/>
          </p:cNvGraphicFramePr>
          <p:nvPr>
            <p:extLst>
              <p:ext uri="{D42A27DB-BD31-4B8C-83A1-F6EECF244321}">
                <p14:modId xmlns:p14="http://schemas.microsoft.com/office/powerpoint/2010/main" val="3535031609"/>
              </p:ext>
            </p:extLst>
          </p:nvPr>
        </p:nvGraphicFramePr>
        <p:xfrm>
          <a:off x="6884400" y="2988463"/>
          <a:ext cx="1368152" cy="1932437"/>
        </p:xfrm>
        <a:graphic>
          <a:graphicData uri="http://schemas.openxmlformats.org/presentationml/2006/ole">
            <mc:AlternateContent xmlns:mc="http://schemas.openxmlformats.org/markup-compatibility/2006">
              <mc:Choice xmlns:v="urn:schemas-microsoft-com:vml" Requires="v">
                <p:oleObj name="Acrobat Document" r:id="rId6" imgW="4541106" imgH="6415777" progId="AcroExch.Document.DC">
                  <p:embed/>
                </p:oleObj>
              </mc:Choice>
              <mc:Fallback>
                <p:oleObj name="Acrobat Document" r:id="rId6" imgW="4541106" imgH="6415777" progId="AcroExch.Document.DC">
                  <p:embed/>
                  <p:pic>
                    <p:nvPicPr>
                      <p:cNvPr id="9" name="Object 8">
                        <a:extLst>
                          <a:ext uri="{FF2B5EF4-FFF2-40B4-BE49-F238E27FC236}">
                            <a16:creationId xmlns:a16="http://schemas.microsoft.com/office/drawing/2014/main" id="{6EA25AF6-6B50-4AB5-9CDC-9E2AF5003399}"/>
                          </a:ext>
                        </a:extLst>
                      </p:cNvPr>
                      <p:cNvPicPr/>
                      <p:nvPr/>
                    </p:nvPicPr>
                    <p:blipFill>
                      <a:blip r:embed="rId7"/>
                      <a:stretch>
                        <a:fillRect/>
                      </a:stretch>
                    </p:blipFill>
                    <p:spPr>
                      <a:xfrm>
                        <a:off x="6884400" y="2988463"/>
                        <a:ext cx="1368152" cy="1932437"/>
                      </a:xfrm>
                      <a:prstGeom prst="rect">
                        <a:avLst/>
                      </a:prstGeom>
                      <a:ln w="57150">
                        <a:solidFill>
                          <a:srgbClr val="C00000"/>
                        </a:solidFill>
                      </a:ln>
                    </p:spPr>
                  </p:pic>
                </p:oleObj>
              </mc:Fallback>
            </mc:AlternateContent>
          </a:graphicData>
        </a:graphic>
      </p:graphicFrame>
    </p:spTree>
    <p:extLst>
      <p:ext uri="{BB962C8B-B14F-4D97-AF65-F5344CB8AC3E}">
        <p14:creationId xmlns:p14="http://schemas.microsoft.com/office/powerpoint/2010/main" val="4208750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18882" y="1651112"/>
            <a:ext cx="8229600" cy="4824536"/>
          </a:xfrm>
        </p:spPr>
        <p:txBody>
          <a:bodyPr>
            <a:normAutofit/>
          </a:bodyPr>
          <a:lstStyle/>
          <a:p>
            <a:pPr marL="0" indent="0">
              <a:buNone/>
            </a:pPr>
            <a:r>
              <a:rPr lang="en-GB" sz="1800" b="1" dirty="0">
                <a:solidFill>
                  <a:schemeClr val="tx2">
                    <a:lumMod val="50000"/>
                  </a:schemeClr>
                </a:solidFill>
                <a:latin typeface="Arial" panose="020B0604020202020204" pitchFamily="34" charset="0"/>
                <a:cs typeface="Arial" panose="020B0604020202020204" pitchFamily="34" charset="0"/>
              </a:rPr>
              <a:t>39% became S.42 enquiries. (City Q2)</a:t>
            </a:r>
          </a:p>
          <a:p>
            <a:pPr marL="0" indent="0">
              <a:buNone/>
            </a:pPr>
            <a:r>
              <a:rPr lang="en-GB" sz="1800" b="1" dirty="0">
                <a:solidFill>
                  <a:schemeClr val="tx2">
                    <a:lumMod val="50000"/>
                  </a:schemeClr>
                </a:solidFill>
                <a:latin typeface="Arial" panose="020B0604020202020204" pitchFamily="34" charset="0"/>
                <a:cs typeface="Arial" panose="020B0604020202020204" pitchFamily="34" charset="0"/>
              </a:rPr>
              <a:t>54% became S.42 enquiries. (County Q2)</a:t>
            </a:r>
          </a:p>
          <a:p>
            <a:pPr marL="0" indent="0">
              <a:buNone/>
            </a:pPr>
            <a:endParaRPr lang="en-GB" sz="1400" dirty="0">
              <a:solidFill>
                <a:schemeClr val="tx2">
                  <a:lumMod val="50000"/>
                </a:schemeClr>
              </a:solidFill>
              <a:latin typeface="Arial" panose="020B0604020202020204" pitchFamily="34" charset="0"/>
              <a:cs typeface="Arial" panose="020B0604020202020204" pitchFamily="34" charset="0"/>
            </a:endParaRPr>
          </a:p>
          <a:p>
            <a:pPr marL="0" indent="0">
              <a:buNone/>
            </a:pPr>
            <a:endParaRPr lang="en-GB" sz="2000" dirty="0"/>
          </a:p>
          <a:p>
            <a:pPr marL="0" indent="0">
              <a:buNone/>
            </a:pPr>
            <a:r>
              <a:rPr lang="en-GB" sz="2000" dirty="0"/>
              <a:t>“On review the evidence suggests that most of these customers did not have care and support needs and for those who did it was evident they were able to take steps to protect themselves and there were already safety plans in place or put into place with relevant professionals.”</a:t>
            </a:r>
            <a:endParaRPr lang="en-GB" sz="1600" dirty="0">
              <a:solidFill>
                <a:schemeClr val="tx2">
                  <a:lumMod val="50000"/>
                </a:schemeClr>
              </a:solidFill>
              <a:latin typeface="Arial" panose="020B0604020202020204" pitchFamily="34" charset="0"/>
              <a:cs typeface="Arial" panose="020B0604020202020204" pitchFamily="34" charset="0"/>
            </a:endParaRPr>
          </a:p>
          <a:p>
            <a:pPr marL="0" indent="0">
              <a:buNone/>
            </a:pPr>
            <a:endParaRPr lang="en-GB" sz="1600" dirty="0">
              <a:solidFill>
                <a:schemeClr val="tx2">
                  <a:lumMod val="50000"/>
                </a:schemeClr>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467544" y="274638"/>
            <a:ext cx="8219256" cy="1138138"/>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a:normAutofit/>
          </a:bodyPr>
          <a:lstStyle/>
          <a:p>
            <a:pPr marL="0" indent="0"/>
            <a:r>
              <a:rPr lang="en-GB" sz="2800" b="1" dirty="0">
                <a:solidFill>
                  <a:schemeClr val="tx2">
                    <a:lumMod val="50000"/>
                  </a:schemeClr>
                </a:solidFill>
                <a:latin typeface="Arial" panose="020B0604020202020204" pitchFamily="34" charset="0"/>
                <a:cs typeface="Arial" panose="020B0604020202020204" pitchFamily="34" charset="0"/>
              </a:rPr>
              <a:t>Safeguarding Adult referrals</a:t>
            </a:r>
            <a:br>
              <a:rPr lang="en-GB" sz="2800" b="1" dirty="0">
                <a:solidFill>
                  <a:schemeClr val="tx2">
                    <a:lumMod val="50000"/>
                  </a:schemeClr>
                </a:solidFill>
                <a:latin typeface="Arial" panose="020B0604020202020204" pitchFamily="34" charset="0"/>
                <a:cs typeface="Arial" panose="020B0604020202020204" pitchFamily="34" charset="0"/>
              </a:rPr>
            </a:br>
            <a:r>
              <a:rPr lang="en-GB" sz="2800" b="1" dirty="0">
                <a:solidFill>
                  <a:schemeClr val="tx2">
                    <a:lumMod val="50000"/>
                  </a:schemeClr>
                </a:solidFill>
                <a:latin typeface="Arial" panose="020B0604020202020204" pitchFamily="34" charset="0"/>
                <a:cs typeface="Arial" panose="020B0604020202020204" pitchFamily="34" charset="0"/>
              </a:rPr>
              <a:t>Reflection</a:t>
            </a:r>
            <a:endParaRPr lang="en-GB" sz="2800" dirty="0">
              <a:solidFill>
                <a:schemeClr val="tx2">
                  <a:lumMod val="50000"/>
                </a:schemeClr>
              </a:solidFill>
              <a:latin typeface="Arial" panose="020B0604020202020204" pitchFamily="34" charset="0"/>
              <a:cs typeface="Arial" panose="020B0604020202020204" pitchFamily="34" charset="0"/>
            </a:endParaRPr>
          </a:p>
        </p:txBody>
      </p:sp>
      <p:sp>
        <p:nvSpPr>
          <p:cNvPr id="8" name="Rectangle 2">
            <a:extLst>
              <a:ext uri="{FF2B5EF4-FFF2-40B4-BE49-F238E27FC236}">
                <a16:creationId xmlns:a16="http://schemas.microsoft.com/office/drawing/2014/main" id="{CEFB747D-F8DE-4305-A2D5-A200FB397ACA}"/>
              </a:ext>
            </a:extLst>
          </p:cNvPr>
          <p:cNvSpPr>
            <a:spLocks noChangeArrowheads="1"/>
          </p:cNvSpPr>
          <p:nvPr/>
        </p:nvSpPr>
        <p:spPr bwMode="auto">
          <a:xfrm>
            <a:off x="518882" y="4653136"/>
            <a:ext cx="57093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rgbClr val="008080"/>
                </a:solidFill>
                <a:effectLst/>
                <a:latin typeface="Tahoma" panose="020B0604030504040204" pitchFamily="34" charset="0"/>
                <a:ea typeface="Calibri" panose="020F0502020204030204" pitchFamily="34" charset="0"/>
                <a:cs typeface="Tahoma" panose="020B0604030504040204" pitchFamily="34" charset="0"/>
              </a:rPr>
              <a:t>Sana Farah </a:t>
            </a:r>
            <a:r>
              <a:rPr kumimoji="0" lang="en-GB" altLang="en-US" sz="1400" b="0" i="0" u="none" strike="noStrike" cap="none" normalizeH="0" baseline="0" dirty="0">
                <a:ln>
                  <a:noFill/>
                </a:ln>
                <a:solidFill>
                  <a:srgbClr val="008080"/>
                </a:solidFill>
                <a:effectLst/>
                <a:latin typeface="Tahoma" panose="020B0604030504040204" pitchFamily="34" charset="0"/>
                <a:ea typeface="Calibri" panose="020F0502020204030204" pitchFamily="34" charset="0"/>
                <a:cs typeface="Tahoma" panose="020B0604030504040204" pitchFamily="34" charset="0"/>
              </a:rPr>
              <a:t>| Derby Safeguarding Adults Board Business Manager  </a:t>
            </a:r>
            <a:endParaRPr kumimoji="0" lang="en-GB" altLang="en-US" sz="1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C59AC31D-353B-4F9F-BA74-907E6049550A}"/>
              </a:ext>
            </a:extLst>
          </p:cNvPr>
          <p:cNvSpPr txBox="1"/>
          <p:nvPr/>
        </p:nvSpPr>
        <p:spPr>
          <a:xfrm>
            <a:off x="925270" y="5554229"/>
            <a:ext cx="7416824" cy="461665"/>
          </a:xfrm>
          <a:prstGeom prst="rect">
            <a:avLst/>
          </a:prstGeom>
          <a:noFill/>
        </p:spPr>
        <p:txBody>
          <a:bodyPr wrap="square" rtlCol="0">
            <a:spAutoFit/>
          </a:bodyPr>
          <a:lstStyle/>
          <a:p>
            <a:pPr marL="0" indent="0">
              <a:buNone/>
            </a:pPr>
            <a:r>
              <a:rPr lang="en-GB" sz="1200" b="1">
                <a:solidFill>
                  <a:srgbClr val="7030A0"/>
                </a:solidFill>
              </a:rPr>
              <a:t>Derby Safeguarding Adults Board Summary of cases that did not meet the Safeguarding Adults Criteria. 1</a:t>
            </a:r>
            <a:r>
              <a:rPr lang="en-GB" sz="1200" b="1" baseline="30000">
                <a:solidFill>
                  <a:srgbClr val="7030A0"/>
                </a:solidFill>
              </a:rPr>
              <a:t>st</a:t>
            </a:r>
            <a:r>
              <a:rPr lang="en-GB" sz="1200" b="1">
                <a:solidFill>
                  <a:srgbClr val="7030A0"/>
                </a:solidFill>
              </a:rPr>
              <a:t> March- 31</a:t>
            </a:r>
            <a:r>
              <a:rPr lang="en-GB" sz="1200" b="1" baseline="30000">
                <a:solidFill>
                  <a:srgbClr val="7030A0"/>
                </a:solidFill>
              </a:rPr>
              <a:t>st</a:t>
            </a:r>
            <a:r>
              <a:rPr lang="en-GB" sz="1200" b="1">
                <a:solidFill>
                  <a:srgbClr val="7030A0"/>
                </a:solidFill>
              </a:rPr>
              <a:t> July 2020</a:t>
            </a:r>
            <a:endParaRPr lang="en-GB" sz="1200" dirty="0">
              <a:solidFill>
                <a:srgbClr val="7030A0"/>
              </a:solidFill>
            </a:endParaRPr>
          </a:p>
        </p:txBody>
      </p:sp>
    </p:spTree>
    <p:extLst>
      <p:ext uri="{BB962C8B-B14F-4D97-AF65-F5344CB8AC3E}">
        <p14:creationId xmlns:p14="http://schemas.microsoft.com/office/powerpoint/2010/main" val="2313704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6725" y="1772816"/>
            <a:ext cx="8229600" cy="4525963"/>
          </a:xfrm>
        </p:spPr>
        <p:txBody>
          <a:bodyPr>
            <a:normAutofit/>
          </a:bodyPr>
          <a:lstStyle/>
          <a:p>
            <a:r>
              <a:rPr lang="en-GB" sz="2200" dirty="0">
                <a:solidFill>
                  <a:schemeClr val="tx2">
                    <a:lumMod val="50000"/>
                  </a:schemeClr>
                </a:solidFill>
                <a:cs typeface="Arial" panose="020B0604020202020204" pitchFamily="34" charset="0"/>
              </a:rPr>
              <a:t>Multi-agency work is vital </a:t>
            </a:r>
          </a:p>
          <a:p>
            <a:r>
              <a:rPr lang="en-GB" sz="2200" dirty="0">
                <a:solidFill>
                  <a:schemeClr val="tx2">
                    <a:lumMod val="50000"/>
                  </a:schemeClr>
                </a:solidFill>
                <a:cs typeface="Arial" panose="020B0604020202020204" pitchFamily="34" charset="0"/>
              </a:rPr>
              <a:t>We need to have a greater awareness and understanding of coercion, control and masking behaviours</a:t>
            </a:r>
          </a:p>
          <a:p>
            <a:r>
              <a:rPr lang="en-GB" sz="2200" dirty="0">
                <a:solidFill>
                  <a:schemeClr val="tx2">
                    <a:lumMod val="50000"/>
                  </a:schemeClr>
                </a:solidFill>
                <a:cs typeface="Arial" panose="020B0604020202020204" pitchFamily="34" charset="0"/>
              </a:rPr>
              <a:t>Quality risk assessments, reviews and management are vital to build in:</a:t>
            </a:r>
          </a:p>
          <a:p>
            <a:pPr lvl="1"/>
            <a:r>
              <a:rPr lang="en-GB" sz="2200" dirty="0">
                <a:solidFill>
                  <a:schemeClr val="tx2">
                    <a:lumMod val="50000"/>
                  </a:schemeClr>
                </a:solidFill>
                <a:cs typeface="Arial" panose="020B0604020202020204" pitchFamily="34" charset="0"/>
              </a:rPr>
              <a:t> Chronologies and Formulation </a:t>
            </a:r>
          </a:p>
          <a:p>
            <a:pPr lvl="1"/>
            <a:r>
              <a:rPr lang="en-GB" sz="2200" dirty="0">
                <a:solidFill>
                  <a:schemeClr val="tx2">
                    <a:lumMod val="50000"/>
                  </a:schemeClr>
                </a:solidFill>
                <a:cs typeface="Arial" panose="020B0604020202020204" pitchFamily="34" charset="0"/>
              </a:rPr>
              <a:t>Other identified risks from other agencies</a:t>
            </a:r>
          </a:p>
          <a:p>
            <a:pPr lvl="1"/>
            <a:r>
              <a:rPr lang="en-GB" sz="2200" dirty="0">
                <a:solidFill>
                  <a:schemeClr val="tx2">
                    <a:lumMod val="50000"/>
                  </a:schemeClr>
                </a:solidFill>
                <a:cs typeface="Arial" panose="020B0604020202020204" pitchFamily="34" charset="0"/>
              </a:rPr>
              <a:t>Correct electronic recording</a:t>
            </a:r>
          </a:p>
          <a:p>
            <a:r>
              <a:rPr lang="en-GB" sz="2200" dirty="0">
                <a:solidFill>
                  <a:schemeClr val="tx2">
                    <a:lumMod val="50000"/>
                  </a:schemeClr>
                </a:solidFill>
                <a:cs typeface="Arial" panose="020B0604020202020204" pitchFamily="34" charset="0"/>
              </a:rPr>
              <a:t>Identify resistance to care/self neglect – why?</a:t>
            </a:r>
          </a:p>
          <a:p>
            <a:r>
              <a:rPr lang="en-GB" sz="2200" dirty="0">
                <a:solidFill>
                  <a:schemeClr val="tx2">
                    <a:lumMod val="50000"/>
                  </a:schemeClr>
                </a:solidFill>
                <a:cs typeface="Arial" panose="020B0604020202020204" pitchFamily="34" charset="0"/>
              </a:rPr>
              <a:t>Understand the difference between unwise/eccentric decisions</a:t>
            </a:r>
            <a:r>
              <a:rPr lang="en-GB" sz="2200" b="1" dirty="0">
                <a:solidFill>
                  <a:schemeClr val="tx2">
                    <a:lumMod val="50000"/>
                  </a:schemeClr>
                </a:solidFill>
                <a:cs typeface="Arial" panose="020B0604020202020204" pitchFamily="34" charset="0"/>
              </a:rPr>
              <a:t> V </a:t>
            </a:r>
            <a:r>
              <a:rPr lang="en-GB" sz="2200" dirty="0">
                <a:solidFill>
                  <a:schemeClr val="tx2">
                    <a:lumMod val="50000"/>
                  </a:schemeClr>
                </a:solidFill>
                <a:cs typeface="Arial" panose="020B0604020202020204" pitchFamily="34" charset="0"/>
              </a:rPr>
              <a:t>vital interest data/public interest decisions</a:t>
            </a:r>
          </a:p>
        </p:txBody>
      </p:sp>
      <p:pic>
        <p:nvPicPr>
          <p:cNvPr id="2050" name="Picture 2" descr="C:\Users\Lee_Smith\AppData\Local\Microsoft\Windows\Temporary Internet Files\Content.IE5\OS494E4H\blockpage[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Lee_Smith\AppData\Local\Microsoft\Windows\Temporary Internet Files\Content.IE5\30PMBZ0K\blockpage[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2800" b="1" dirty="0">
                <a:solidFill>
                  <a:schemeClr val="tx2">
                    <a:lumMod val="50000"/>
                  </a:schemeClr>
                </a:solidFill>
                <a:latin typeface="Arial" panose="020B0604020202020204" pitchFamily="34" charset="0"/>
                <a:cs typeface="Arial" panose="020B0604020202020204" pitchFamily="34" charset="0"/>
              </a:rPr>
              <a:t>What have we learned that works?</a:t>
            </a:r>
          </a:p>
        </p:txBody>
      </p:sp>
    </p:spTree>
    <p:extLst>
      <p:ext uri="{BB962C8B-B14F-4D97-AF65-F5344CB8AC3E}">
        <p14:creationId xmlns:p14="http://schemas.microsoft.com/office/powerpoint/2010/main" val="2441713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8640"/>
            <a:ext cx="8229600" cy="1512168"/>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r>
              <a:rPr lang="en-GB" sz="4000" b="1" dirty="0">
                <a:solidFill>
                  <a:schemeClr val="tx2">
                    <a:lumMod val="50000"/>
                  </a:schemeClr>
                </a:solidFill>
              </a:rPr>
              <a:t>Referrals-Social Care</a:t>
            </a:r>
            <a:br>
              <a:rPr lang="en-GB" dirty="0"/>
            </a:br>
            <a:r>
              <a:rPr lang="en-GB" sz="2700" b="1" dirty="0">
                <a:solidFill>
                  <a:srgbClr val="0070C0"/>
                </a:solidFill>
              </a:rPr>
              <a:t>You are encouraged to ring and discuss cases first</a:t>
            </a:r>
            <a:br>
              <a:rPr lang="en-GB" dirty="0"/>
            </a:br>
            <a:r>
              <a:rPr lang="en-GB" sz="2200" b="1" dirty="0">
                <a:solidFill>
                  <a:srgbClr val="FF0000"/>
                </a:solidFill>
              </a:rPr>
              <a:t>S</a:t>
            </a:r>
            <a:r>
              <a:rPr lang="en-GB" sz="2400" b="1" dirty="0">
                <a:solidFill>
                  <a:srgbClr val="FF0000"/>
                </a:solidFill>
              </a:rPr>
              <a:t>ubmit a safeguarding referral form.</a:t>
            </a:r>
            <a:br>
              <a:rPr lang="en-GB" sz="2400" b="1" dirty="0">
                <a:solidFill>
                  <a:srgbClr val="FF0000"/>
                </a:solidFill>
              </a:rPr>
            </a:br>
            <a:r>
              <a:rPr lang="en-GB" sz="2400" b="1" dirty="0">
                <a:solidFill>
                  <a:srgbClr val="FF0000"/>
                </a:solidFill>
              </a:rPr>
              <a:t>Referrals need to be as comprehensive as possible</a:t>
            </a:r>
          </a:p>
        </p:txBody>
      </p:sp>
      <p:sp>
        <p:nvSpPr>
          <p:cNvPr id="5" name="Content Placeholder 4"/>
          <p:cNvSpPr>
            <a:spLocks noGrp="1"/>
          </p:cNvSpPr>
          <p:nvPr>
            <p:ph sz="half" idx="1"/>
          </p:nvPr>
        </p:nvSpPr>
        <p:spPr>
          <a:xfrm>
            <a:off x="491406" y="1844824"/>
            <a:ext cx="4038600" cy="3600400"/>
          </a:xfr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marL="0" indent="0">
              <a:buNone/>
              <a:defRPr/>
            </a:pPr>
            <a:endParaRPr lang="en-GB" sz="2400" dirty="0"/>
          </a:p>
          <a:p>
            <a:pPr marL="0" indent="0">
              <a:buNone/>
              <a:defRPr/>
            </a:pPr>
            <a:endParaRPr lang="en-GB" dirty="0"/>
          </a:p>
          <a:p>
            <a:pPr>
              <a:defRPr/>
            </a:pPr>
            <a:endParaRPr lang="en-GB" sz="2000" dirty="0"/>
          </a:p>
          <a:p>
            <a:pPr marL="0" indent="0">
              <a:buNone/>
            </a:pPr>
            <a:endParaRPr lang="en-GB" dirty="0"/>
          </a:p>
        </p:txBody>
      </p:sp>
      <p:sp>
        <p:nvSpPr>
          <p:cNvPr id="2" name="TextBox 1"/>
          <p:cNvSpPr txBox="1"/>
          <p:nvPr/>
        </p:nvSpPr>
        <p:spPr>
          <a:xfrm>
            <a:off x="621884" y="2060848"/>
            <a:ext cx="3744416" cy="29854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sng" strike="noStrike" kern="1200" cap="none" spc="0" normalizeH="0" baseline="0" noProof="0" dirty="0">
                <a:ln>
                  <a:noFill/>
                </a:ln>
                <a:solidFill>
                  <a:srgbClr val="1F497D">
                    <a:lumMod val="50000"/>
                  </a:srgbClr>
                </a:solidFill>
                <a:effectLst/>
                <a:uLnTx/>
                <a:uFillTx/>
                <a:latin typeface="Calibri"/>
                <a:ea typeface="+mn-ea"/>
                <a:cs typeface="+mn-cs"/>
              </a:rPr>
              <a:t>Derbyshire Social Care</a:t>
            </a:r>
            <a:endPar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1F497D">
                    <a:lumMod val="50000"/>
                  </a:srgbClr>
                </a:solidFill>
                <a:effectLst/>
                <a:uLnTx/>
                <a:uFillTx/>
                <a:latin typeface="Calibri"/>
                <a:ea typeface="+mn-ea"/>
                <a:cs typeface="+mn-cs"/>
              </a:rPr>
              <a:t>Office hours:  Mon-Fri (8am – 8pm)</a:t>
            </a:r>
            <a:r>
              <a:rPr kumimoji="0" lang="en-GB" sz="1400" b="1" i="1" u="none" strike="noStrike" kern="1200" cap="none" spc="0" normalizeH="0" baseline="0" noProof="0" dirty="0">
                <a:ln>
                  <a:noFill/>
                </a:ln>
                <a:solidFill>
                  <a:srgbClr val="1F497D">
                    <a:lumMod val="50000"/>
                  </a:srgbClr>
                </a:solidFill>
                <a:effectLst/>
                <a:uLnTx/>
                <a:uFillTx/>
                <a:latin typeface="Calibri"/>
                <a:ea typeface="+mn-ea"/>
                <a:cs typeface="+mn-cs"/>
              </a:rPr>
              <a:t> </a:t>
            </a:r>
            <a:r>
              <a:rPr kumimoji="0" lang="en-GB" sz="1400" b="0" i="1" u="none" strike="noStrike" kern="1200" cap="none" spc="0" normalizeH="0" baseline="0" noProof="0" dirty="0">
                <a:ln>
                  <a:noFill/>
                </a:ln>
                <a:solidFill>
                  <a:srgbClr val="1F497D">
                    <a:lumMod val="50000"/>
                  </a:srgbClr>
                </a:solidFill>
                <a:effectLst/>
                <a:uLnTx/>
                <a:uFillTx/>
                <a:latin typeface="Calibri"/>
                <a:ea typeface="+mn-ea"/>
                <a:cs typeface="+mn-cs"/>
              </a:rPr>
              <a:t>01629 533190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1F497D">
                    <a:lumMod val="50000"/>
                  </a:srgbClr>
                </a:solidFill>
                <a:effectLst/>
                <a:uLnTx/>
                <a:uFillTx/>
                <a:latin typeface="Calibri"/>
                <a:ea typeface="+mn-ea"/>
                <a:cs typeface="+mn-cs"/>
              </a:rPr>
              <a:t>Out of hours: 01629 532600</a:t>
            </a:r>
            <a:endPar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Referrals: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hlinkClick r:id="rId3"/>
              </a:rPr>
              <a:t>https://www.derbyshire.gov.uk/social-health/care-and-health-service-providers/making-adult-care-referrals-information-for-professionals/making-an-adult-care-referral.aspx</a:t>
            </a:r>
            <a:endParaRPr kumimoji="0" lang="en-GB"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rPr>
              <a:t>Guidance: </a:t>
            </a:r>
            <a:r>
              <a:rPr kumimoji="0" lang="en-GB" sz="1400" b="0" i="0" u="none" strike="noStrike" kern="1200" cap="none" spc="0" normalizeH="0" baseline="0" noProof="0" dirty="0">
                <a:ln>
                  <a:noFill/>
                </a:ln>
                <a:solidFill>
                  <a:prstClr val="black"/>
                </a:solidFill>
                <a:effectLst/>
                <a:uLnTx/>
                <a:uFillTx/>
                <a:latin typeface="Calibri"/>
                <a:ea typeface="+mn-ea"/>
                <a:cs typeface="+mn-cs"/>
                <a:hlinkClick r:id="rId4"/>
              </a:rPr>
              <a:t>Adult safeguarding decision making guidance (derbyshiresab.org.uk)</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Content Placeholder 4"/>
          <p:cNvSpPr>
            <a:spLocks noGrp="1"/>
          </p:cNvSpPr>
          <p:nvPr>
            <p:ph sz="half" idx="1"/>
          </p:nvPr>
        </p:nvSpPr>
        <p:spPr>
          <a:xfrm>
            <a:off x="4644008" y="1844824"/>
            <a:ext cx="4038600" cy="3600400"/>
          </a:xfr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marL="0" indent="0">
              <a:buNone/>
              <a:defRPr/>
            </a:pPr>
            <a:endParaRPr lang="en-GB" sz="2400" dirty="0"/>
          </a:p>
          <a:p>
            <a:pPr marL="0" indent="0">
              <a:buNone/>
              <a:defRPr/>
            </a:pPr>
            <a:endParaRPr lang="en-GB" dirty="0"/>
          </a:p>
          <a:p>
            <a:pPr>
              <a:defRPr/>
            </a:pPr>
            <a:endParaRPr lang="en-GB" sz="2000" dirty="0"/>
          </a:p>
          <a:p>
            <a:pPr marL="0" indent="0">
              <a:buNone/>
            </a:pPr>
            <a:endParaRPr lang="en-GB" dirty="0"/>
          </a:p>
        </p:txBody>
      </p:sp>
      <p:sp>
        <p:nvSpPr>
          <p:cNvPr id="12" name="TextBox 11"/>
          <p:cNvSpPr txBox="1"/>
          <p:nvPr/>
        </p:nvSpPr>
        <p:spPr>
          <a:xfrm>
            <a:off x="4788024" y="2060848"/>
            <a:ext cx="3744416"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sng" strike="noStrike" kern="1200" cap="none" spc="0" normalizeH="0" baseline="0" noProof="0" dirty="0">
                <a:ln>
                  <a:noFill/>
                </a:ln>
                <a:solidFill>
                  <a:srgbClr val="1F497D">
                    <a:lumMod val="50000"/>
                  </a:srgbClr>
                </a:solidFill>
                <a:effectLst/>
                <a:uLnTx/>
                <a:uFillTx/>
                <a:latin typeface="Calibri"/>
                <a:ea typeface="+mn-ea"/>
                <a:cs typeface="+mn-cs"/>
              </a:rPr>
              <a:t>Derby City Social Care</a:t>
            </a:r>
            <a:endPar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1F497D">
                    <a:lumMod val="50000"/>
                  </a:srgbClr>
                </a:solidFill>
                <a:effectLst/>
                <a:uLnTx/>
                <a:uFillTx/>
                <a:latin typeface="Calibri"/>
                <a:ea typeface="+mn-ea"/>
                <a:cs typeface="+mn-cs"/>
              </a:rPr>
              <a:t>Office hours (MASH):  Mon-Fri (9am – 5pm) 01332 642855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1F497D">
                    <a:lumMod val="50000"/>
                  </a:srgbClr>
                </a:solidFill>
                <a:effectLst/>
                <a:uLnTx/>
                <a:uFillTx/>
                <a:latin typeface="Calibri"/>
                <a:ea typeface="+mn-ea"/>
                <a:cs typeface="+mn-cs"/>
              </a:rPr>
              <a:t>Out of hours: Careline 01332 956606</a:t>
            </a:r>
            <a:endPar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Referrals: </a:t>
            </a:r>
            <a:r>
              <a:rPr kumimoji="0" lang="en-GB" sz="1400" b="0" i="0" u="none" strike="noStrike" kern="1200" cap="none" spc="0" normalizeH="0" baseline="0" noProof="0" dirty="0">
                <a:ln>
                  <a:noFill/>
                </a:ln>
                <a:solidFill>
                  <a:prstClr val="black"/>
                </a:solidFill>
                <a:effectLst/>
                <a:uLnTx/>
                <a:uFillTx/>
                <a:latin typeface="Calibri"/>
                <a:ea typeface="+mn-ea"/>
                <a:cs typeface="+mn-cs"/>
                <a:hlinkClick r:id="rId5"/>
              </a:rPr>
              <a:t>https://secure.derby.gov.uk/forms/?formid=345</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hlinkClick r:id="rId6"/>
              </a:rPr>
              <a:t>https://www.derby.gov.uk/health-and-social-care/safeguarding-adults-at-risk/safeguarding-vulnerable-adults/</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rPr>
              <a:t>Guidance: </a:t>
            </a:r>
            <a:r>
              <a:rPr kumimoji="0" lang="en-GB" sz="1400" b="0" i="0" u="none" strike="noStrike" kern="1200" cap="none" spc="0" normalizeH="0" baseline="0" noProof="0" dirty="0">
                <a:ln>
                  <a:noFill/>
                </a:ln>
                <a:solidFill>
                  <a:prstClr val="black"/>
                </a:solidFill>
                <a:effectLst/>
                <a:uLnTx/>
                <a:uFillTx/>
                <a:latin typeface="Calibri"/>
                <a:ea typeface="+mn-ea"/>
                <a:cs typeface="+mn-cs"/>
                <a:hlinkClick r:id="rId4"/>
              </a:rPr>
              <a:t>Adult safeguarding decision making guidance (derbyshiresab.org.uk)</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Rectangle 5"/>
          <p:cNvSpPr/>
          <p:nvPr/>
        </p:nvSpPr>
        <p:spPr>
          <a:xfrm>
            <a:off x="4819618" y="4542700"/>
            <a:ext cx="3553976"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Queries regarding Safeguarding Adults Referrals, please email: </a:t>
            </a:r>
            <a:r>
              <a:rPr kumimoji="0" lang="en-GB" sz="1400" b="0" i="0" u="sng" strike="noStrike" kern="1200" cap="none" spc="0" normalizeH="0" baseline="0" noProof="0" dirty="0">
                <a:ln>
                  <a:noFill/>
                </a:ln>
                <a:solidFill>
                  <a:prstClr val="black"/>
                </a:solidFill>
                <a:effectLst/>
                <a:uLnTx/>
                <a:uFillTx/>
                <a:latin typeface="Calibri"/>
                <a:ea typeface="+mn-ea"/>
                <a:cs typeface="+mn-cs"/>
                <a:hlinkClick r:id="rId7"/>
              </a:rPr>
              <a:t>AdultsMASH@derby.gov.uk</a:t>
            </a:r>
            <a:r>
              <a:rPr kumimoji="0" lang="en-GB" sz="14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1" name="TextBox 10">
            <a:extLst>
              <a:ext uri="{FF2B5EF4-FFF2-40B4-BE49-F238E27FC236}">
                <a16:creationId xmlns:a16="http://schemas.microsoft.com/office/drawing/2014/main" id="{F511DFB1-4FF7-4420-B815-E1C694EDE764}"/>
              </a:ext>
            </a:extLst>
          </p:cNvPr>
          <p:cNvSpPr txBox="1"/>
          <p:nvPr/>
        </p:nvSpPr>
        <p:spPr>
          <a:xfrm>
            <a:off x="1916832" y="5877272"/>
            <a:ext cx="5310336" cy="646331"/>
          </a:xfrm>
          <a:prstGeom prst="rect">
            <a:avLst/>
          </a:prstGeom>
          <a:noFill/>
        </p:spPr>
        <p:txBody>
          <a:bodyPr wrap="square">
            <a:spAutoFit/>
          </a:bodyPr>
          <a:lstStyle/>
          <a:p>
            <a:pPr algn="ctr"/>
            <a:r>
              <a:rPr lang="en-GB" sz="1800" b="1" dirty="0">
                <a:effectLst/>
                <a:latin typeface="Calibri" panose="020F0502020204030204" pitchFamily="34" charset="0"/>
                <a:ea typeface="Calibri" panose="020F0502020204030204" pitchFamily="34" charset="0"/>
              </a:rPr>
              <a:t>Requests for DHCFT safeguarding adult advice via 01332 623700 Ext: 31537 </a:t>
            </a:r>
          </a:p>
        </p:txBody>
      </p:sp>
    </p:spTree>
    <p:extLst>
      <p:ext uri="{BB962C8B-B14F-4D97-AF65-F5344CB8AC3E}">
        <p14:creationId xmlns:p14="http://schemas.microsoft.com/office/powerpoint/2010/main" val="1825833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10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1000"/>
                                        <p:tgtEl>
                                          <p:spTgt spid="13">
                                            <p:bg/>
                                          </p:spTgt>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10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2" grpId="0"/>
      <p:bldP spid="13" grpId="0" uiExpand="1" build="p" animBg="1"/>
      <p:bldP spid="12"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764704"/>
            <a:ext cx="6635080" cy="4752528"/>
          </a:xfrm>
          <a:solidFill>
            <a:srgbClr val="92D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normAutofit/>
          </a:bodyPr>
          <a:lstStyle/>
          <a:p>
            <a:pPr marL="0" indent="0" algn="ctr">
              <a:buNone/>
            </a:pPr>
            <a:endParaRPr lang="en-GB" sz="8800" b="1" u="sng" dirty="0">
              <a:solidFill>
                <a:schemeClr val="tx2">
                  <a:lumMod val="50000"/>
                </a:schemeClr>
              </a:solidFill>
              <a:effectLst>
                <a:outerShdw blurRad="38100" dist="38100" dir="2700000" algn="tl">
                  <a:srgbClr val="000000">
                    <a:alpha val="43137"/>
                  </a:srgbClr>
                </a:outerShdw>
              </a:effectLst>
            </a:endParaRPr>
          </a:p>
          <a:p>
            <a:pPr marL="0" indent="0" algn="ctr">
              <a:buNone/>
            </a:pPr>
            <a:r>
              <a:rPr lang="en-GB" sz="8800" b="1" u="sng" dirty="0">
                <a:solidFill>
                  <a:schemeClr val="tx2">
                    <a:lumMod val="50000"/>
                  </a:schemeClr>
                </a:solidFill>
                <a:effectLst>
                  <a:outerShdw blurRad="38100" dist="38100" dir="2700000" algn="tl">
                    <a:srgbClr val="000000">
                      <a:alpha val="43137"/>
                    </a:srgbClr>
                  </a:outerShdw>
                </a:effectLst>
              </a:rPr>
              <a:t> Break!!!</a:t>
            </a:r>
          </a:p>
        </p:txBody>
      </p:sp>
    </p:spTree>
    <p:extLst>
      <p:ext uri="{BB962C8B-B14F-4D97-AF65-F5344CB8AC3E}">
        <p14:creationId xmlns:p14="http://schemas.microsoft.com/office/powerpoint/2010/main" val="198708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000" tmFilter="0, 0; .2, .5; .8, .5; 1, 0"/>
                                        <p:tgtEl>
                                          <p:spTgt spid="3">
                                            <p:bg/>
                                          </p:spTgt>
                                        </p:tgtEl>
                                      </p:cBhvr>
                                    </p:animEffect>
                                    <p:animScale>
                                      <p:cBhvr>
                                        <p:cTn id="7" dur="1000" autoRev="1" fill="hold"/>
                                        <p:tgtEl>
                                          <p:spTgt spid="3">
                                            <p:bg/>
                                          </p:spTgt>
                                        </p:tgtEl>
                                      </p:cBhvr>
                                      <p:by x="105000" y="105000"/>
                                    </p:animScale>
                                  </p:childTnLst>
                                </p:cTn>
                              </p:par>
                              <p:par>
                                <p:cTn id="8" presetID="26" presetClass="emph" presetSubtype="0" fill="hold" grpId="0" nodeType="withEffect">
                                  <p:stCondLst>
                                    <p:cond delay="1500"/>
                                  </p:stCondLst>
                                  <p:childTnLst>
                                    <p:animEffect transition="out" filter="fade">
                                      <p:cBhvr>
                                        <p:cTn id="9" dur="2000" tmFilter="0, 0; .2, .5; .8, .5; 1, 0"/>
                                        <p:tgtEl>
                                          <p:spTgt spid="3">
                                            <p:txEl>
                                              <p:pRg st="1" end="1"/>
                                            </p:txEl>
                                          </p:spTgt>
                                        </p:tgtEl>
                                      </p:cBhvr>
                                    </p:animEffect>
                                    <p:animScale>
                                      <p:cBhvr>
                                        <p:cTn id="10" dur="100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8" y="5949280"/>
            <a:ext cx="1494656" cy="795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611560" y="274638"/>
            <a:ext cx="8075240" cy="994122"/>
          </a:xfrm>
          <a:prstGeom prst="rect">
            <a:avLst/>
          </a:prstGeom>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Mental Capacity Act 2005</a:t>
            </a:r>
          </a:p>
        </p:txBody>
      </p:sp>
      <p:graphicFrame>
        <p:nvGraphicFramePr>
          <p:cNvPr id="4" name="Object 3"/>
          <p:cNvGraphicFramePr>
            <a:graphicFrameLocks noChangeAspect="1"/>
          </p:cNvGraphicFramePr>
          <p:nvPr>
            <p:extLst>
              <p:ext uri="{D42A27DB-BD31-4B8C-83A1-F6EECF244321}">
                <p14:modId xmlns:p14="http://schemas.microsoft.com/office/powerpoint/2010/main" val="1940205547"/>
              </p:ext>
            </p:extLst>
          </p:nvPr>
        </p:nvGraphicFramePr>
        <p:xfrm>
          <a:off x="3611316" y="2140483"/>
          <a:ext cx="2075727" cy="2937073"/>
        </p:xfrm>
        <a:graphic>
          <a:graphicData uri="http://schemas.openxmlformats.org/presentationml/2006/ole">
            <mc:AlternateContent xmlns:mc="http://schemas.openxmlformats.org/markup-compatibility/2006">
              <mc:Choice xmlns:v="urn:schemas-microsoft-com:vml" Requires="v">
                <p:oleObj name="Acrobat Document" r:id="rId4" imgW="4533530" imgH="6415777" progId="AcroExch.Document.DC">
                  <p:embed/>
                </p:oleObj>
              </mc:Choice>
              <mc:Fallback>
                <p:oleObj name="Acrobat Document" r:id="rId4" imgW="4533530" imgH="6415777" progId="AcroExch.Document.DC">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1316" y="2140483"/>
                        <a:ext cx="2075727" cy="2937073"/>
                      </a:xfrm>
                      <a:prstGeom prst="rect">
                        <a:avLst/>
                      </a:prstGeom>
                      <a:noFill/>
                      <a:ln w="76200">
                        <a:solidFill>
                          <a:srgbClr val="C00000"/>
                        </a:solidFill>
                      </a:ln>
                    </p:spPr>
                  </p:pic>
                </p:oleObj>
              </mc:Fallback>
            </mc:AlternateContent>
          </a:graphicData>
        </a:graphic>
      </p:graphicFrame>
      <p:sp>
        <p:nvSpPr>
          <p:cNvPr id="5" name="TextBox 4">
            <a:extLst>
              <a:ext uri="{FF2B5EF4-FFF2-40B4-BE49-F238E27FC236}">
                <a16:creationId xmlns:a16="http://schemas.microsoft.com/office/drawing/2014/main" id="{D4858D09-762B-40C8-BBCC-B9E39A6521E5}"/>
              </a:ext>
            </a:extLst>
          </p:cNvPr>
          <p:cNvSpPr txBox="1"/>
          <p:nvPr/>
        </p:nvSpPr>
        <p:spPr>
          <a:xfrm>
            <a:off x="2363179" y="6069898"/>
            <a:ext cx="4572000" cy="553998"/>
          </a:xfrm>
          <a:prstGeom prst="rect">
            <a:avLst/>
          </a:prstGeom>
          <a:noFill/>
        </p:spPr>
        <p:txBody>
          <a:bodyPr wrap="square">
            <a:spAutoFit/>
          </a:bodyPr>
          <a:lstStyle/>
          <a:p>
            <a:pPr algn="ctr"/>
            <a:r>
              <a:rPr lang="en-GB" sz="1000" dirty="0">
                <a:hlinkClick r:id="rId6"/>
              </a:rPr>
              <a:t>https://assets.publishing.service.gov.uk/government/uploads/system/uploads/attachment_data/file/921428/Mental-capacity-act-code-of-practice.pdf</a:t>
            </a:r>
            <a:endParaRPr lang="en-GB" sz="1000" dirty="0"/>
          </a:p>
          <a:p>
            <a:pPr algn="ctr"/>
            <a:endParaRPr lang="en-GB" sz="1000" dirty="0"/>
          </a:p>
        </p:txBody>
      </p:sp>
    </p:spTree>
    <p:extLst>
      <p:ext uri="{BB962C8B-B14F-4D97-AF65-F5344CB8AC3E}">
        <p14:creationId xmlns:p14="http://schemas.microsoft.com/office/powerpoint/2010/main" val="3880786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9601" y="1628800"/>
            <a:ext cx="7164797" cy="1296144"/>
          </a:xfrm>
        </p:spPr>
        <p:txBody>
          <a:bodyPr>
            <a:normAutofit/>
          </a:bodyPr>
          <a:lstStyle/>
          <a:p>
            <a:pPr algn="just"/>
            <a:r>
              <a:rPr lang="en-GB" sz="1800" dirty="0">
                <a:solidFill>
                  <a:schemeClr val="tx2">
                    <a:lumMod val="50000"/>
                  </a:schemeClr>
                </a:solidFill>
                <a:latin typeface="Arial" panose="020B0604020202020204" pitchFamily="34" charset="0"/>
                <a:cs typeface="Arial" panose="020B0604020202020204" pitchFamily="34" charset="0"/>
              </a:rPr>
              <a:t>There are 5 Principles of the MCA (S.1). The </a:t>
            </a:r>
            <a:r>
              <a:rPr lang="en-GB" sz="1800" b="1" dirty="0">
                <a:solidFill>
                  <a:schemeClr val="tx2">
                    <a:lumMod val="50000"/>
                  </a:schemeClr>
                </a:solidFill>
                <a:latin typeface="Arial" panose="020B0604020202020204" pitchFamily="34" charset="0"/>
                <a:cs typeface="Arial" panose="020B0604020202020204" pitchFamily="34" charset="0"/>
              </a:rPr>
              <a:t>first and most important principle</a:t>
            </a:r>
            <a:r>
              <a:rPr lang="en-GB" sz="1800" dirty="0">
                <a:solidFill>
                  <a:schemeClr val="tx2">
                    <a:lumMod val="50000"/>
                  </a:schemeClr>
                </a:solidFill>
                <a:latin typeface="Arial" panose="020B0604020202020204" pitchFamily="34" charset="0"/>
                <a:cs typeface="Arial" panose="020B0604020202020204" pitchFamily="34" charset="0"/>
              </a:rPr>
              <a:t> is the presumption of </a:t>
            </a:r>
            <a:r>
              <a:rPr lang="en-GB" sz="1800" b="1" dirty="0">
                <a:solidFill>
                  <a:schemeClr val="tx2">
                    <a:lumMod val="50000"/>
                  </a:schemeClr>
                </a:solidFill>
                <a:latin typeface="Arial" panose="020B0604020202020204" pitchFamily="34" charset="0"/>
                <a:cs typeface="Arial" panose="020B0604020202020204" pitchFamily="34" charset="0"/>
              </a:rPr>
              <a:t>capacity</a:t>
            </a:r>
            <a:r>
              <a:rPr lang="en-GB" sz="1800" dirty="0">
                <a:solidFill>
                  <a:schemeClr val="tx2">
                    <a:lumMod val="50000"/>
                  </a:schemeClr>
                </a:solidFill>
                <a:latin typeface="Arial" panose="020B0604020202020204" pitchFamily="34" charset="0"/>
                <a:cs typeface="Arial" panose="020B0604020202020204" pitchFamily="34" charset="0"/>
              </a:rPr>
              <a:t>. A lack of </a:t>
            </a:r>
            <a:r>
              <a:rPr lang="en-GB" sz="1800" b="1" dirty="0">
                <a:solidFill>
                  <a:schemeClr val="tx2">
                    <a:lumMod val="50000"/>
                  </a:schemeClr>
                </a:solidFill>
                <a:latin typeface="Arial" panose="020B0604020202020204" pitchFamily="34" charset="0"/>
                <a:cs typeface="Arial" panose="020B0604020202020204" pitchFamily="34" charset="0"/>
              </a:rPr>
              <a:t>capacity</a:t>
            </a:r>
            <a:r>
              <a:rPr lang="en-GB" sz="1800" dirty="0">
                <a:solidFill>
                  <a:schemeClr val="tx2">
                    <a:lumMod val="50000"/>
                  </a:schemeClr>
                </a:solidFill>
                <a:latin typeface="Arial" panose="020B0604020202020204" pitchFamily="34" charset="0"/>
                <a:cs typeface="Arial" panose="020B0604020202020204" pitchFamily="34" charset="0"/>
              </a:rPr>
              <a:t> should not automatically be assumed simply based on a person's age, appearance, condition or behaviour.</a:t>
            </a:r>
          </a:p>
          <a:p>
            <a:pPr algn="l"/>
            <a:endParaRPr lang="en-GB" sz="1800" dirty="0">
              <a:solidFill>
                <a:schemeClr val="tx2">
                  <a:lumMod val="50000"/>
                </a:schemeClr>
              </a:solidFill>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6021288"/>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977433" y="3041955"/>
            <a:ext cx="7176965"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1: A presumption of capacity.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2: Individuals being supported to make their own decisions.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3: Unwise decisions.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4: Best interests.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5: Less restrictive option.</a:t>
            </a:r>
          </a:p>
        </p:txBody>
      </p:sp>
      <p:sp>
        <p:nvSpPr>
          <p:cNvPr id="9" name="Title 1"/>
          <p:cNvSpPr txBox="1">
            <a:spLocks/>
          </p:cNvSpPr>
          <p:nvPr/>
        </p:nvSpPr>
        <p:spPr>
          <a:xfrm>
            <a:off x="611560" y="274638"/>
            <a:ext cx="8075240" cy="994122"/>
          </a:xfrm>
          <a:prstGeom prst="rect">
            <a:avLst/>
          </a:prstGeom>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Mental Capacity Act 2005</a:t>
            </a:r>
          </a:p>
        </p:txBody>
      </p:sp>
    </p:spTree>
    <p:extLst>
      <p:ext uri="{BB962C8B-B14F-4D97-AF65-F5344CB8AC3E}">
        <p14:creationId xmlns:p14="http://schemas.microsoft.com/office/powerpoint/2010/main" val="2140786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10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10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1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5C8E3E70-70C5-4790-B7C1-9737D0C48B97}"/>
              </a:ext>
            </a:extLst>
          </p:cNvPr>
          <p:cNvSpPr txBox="1"/>
          <p:nvPr/>
        </p:nvSpPr>
        <p:spPr>
          <a:xfrm>
            <a:off x="0" y="5717884"/>
            <a:ext cx="74498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a:ea typeface="+mn-ea"/>
                <a:cs typeface="+mn-cs"/>
              </a:rPr>
              <a:t>Dave Ensor – Adult Safeguarding Trainer</a:t>
            </a:r>
          </a:p>
        </p:txBody>
      </p:sp>
      <p:pic>
        <p:nvPicPr>
          <p:cNvPr id="6" name="Picture 6" descr="\\derbyad.net\home\atom\ColemaK\Profile\Desktop\untitl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706" y="2299293"/>
            <a:ext cx="302424" cy="30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derbyad.net\home\atom\ColemaK\Profile\Desktop\untitl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706" y="3054821"/>
            <a:ext cx="302424" cy="30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derbyad.net\home\atom\ColemaK\Profile\Desktop\untitl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707" y="3993574"/>
            <a:ext cx="302424" cy="30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derbyad.net\home\atom\ColemaK\Profile\Desktop\untitl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706" y="4766191"/>
            <a:ext cx="302424" cy="30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ubtitle 2"/>
          <p:cNvSpPr txBox="1">
            <a:spLocks/>
          </p:cNvSpPr>
          <p:nvPr/>
        </p:nvSpPr>
        <p:spPr>
          <a:xfrm>
            <a:off x="885502" y="1484784"/>
            <a:ext cx="7272809" cy="86409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GB" sz="2000" b="0"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rPr>
              <a:t>Mental Capacity means being able to make your own decisions.</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GB" sz="20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endParaRPr>
          </a:p>
        </p:txBody>
      </p:sp>
      <p:sp>
        <p:nvSpPr>
          <p:cNvPr id="11" name="TextBox 10"/>
          <p:cNvSpPr txBox="1"/>
          <p:nvPr/>
        </p:nvSpPr>
        <p:spPr>
          <a:xfrm>
            <a:off x="1331640" y="2188895"/>
            <a:ext cx="568863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Arial" panose="020B0604020202020204" pitchFamily="34" charset="0"/>
              </a:rPr>
              <a:t>We all make decision, of varying sizes every day of our lives. Most of us are able to make most of these decisions for ourselves</a:t>
            </a:r>
          </a:p>
        </p:txBody>
      </p:sp>
      <p:sp>
        <p:nvSpPr>
          <p:cNvPr id="13" name="TextBox 12"/>
          <p:cNvSpPr txBox="1"/>
          <p:nvPr/>
        </p:nvSpPr>
        <p:spPr>
          <a:xfrm>
            <a:off x="1331640" y="2944423"/>
            <a:ext cx="69392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The assessment of capacity must be about the particular decision that has to be made at a particular time and is not about a range of decisions;</a:t>
            </a:r>
          </a:p>
        </p:txBody>
      </p:sp>
      <p:sp>
        <p:nvSpPr>
          <p:cNvPr id="14" name="TextBox 1"/>
          <p:cNvSpPr txBox="1">
            <a:spLocks noChangeArrowheads="1"/>
          </p:cNvSpPr>
          <p:nvPr/>
        </p:nvSpPr>
        <p:spPr bwMode="auto">
          <a:xfrm>
            <a:off x="1331640" y="3560010"/>
            <a:ext cx="707646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pitchFamily="34" charset="0"/>
                <a:ea typeface="+mn-ea"/>
                <a:cs typeface="+mn-cs"/>
              </a:rPr>
              <a:t>If someone cannot make complex decisions this does not mean that they cannot make simple decisions. For example, it is possible that someone with learning disabilities could make decisions about what to wear or eat but not about whether or not they need to live in a care home; </a:t>
            </a:r>
            <a:endParaRPr kumimoji="0" lang="en-GB" altLang="en-US" sz="1600" b="0" i="0" u="none" strike="noStrike" kern="1200" cap="none" spc="0" normalizeH="0" baseline="0" noProof="0" dirty="0">
              <a:ln>
                <a:noFill/>
              </a:ln>
              <a:solidFill>
                <a:srgbClr val="1F497D">
                  <a:lumMod val="50000"/>
                </a:srgbClr>
              </a:solidFill>
              <a:effectLst/>
              <a:uLnTx/>
              <a:uFillTx/>
              <a:latin typeface="Calibri" pitchFamily="34" charset="0"/>
              <a:ea typeface="+mn-ea"/>
              <a:cs typeface="+mn-cs"/>
            </a:endParaRPr>
          </a:p>
        </p:txBody>
      </p:sp>
      <p:sp>
        <p:nvSpPr>
          <p:cNvPr id="15" name="TextBox 14"/>
          <p:cNvSpPr txBox="1"/>
          <p:nvPr/>
        </p:nvSpPr>
        <p:spPr>
          <a:xfrm>
            <a:off x="1331640" y="4732737"/>
            <a:ext cx="478906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Two Stage Test: Assessment - Functional &amp; Diagnostic</a:t>
            </a:r>
          </a:p>
        </p:txBody>
      </p:sp>
      <p:sp>
        <p:nvSpPr>
          <p:cNvPr id="17" name="Rectangle 16"/>
          <p:cNvSpPr/>
          <p:nvPr/>
        </p:nvSpPr>
        <p:spPr>
          <a:xfrm>
            <a:off x="2515264" y="6267946"/>
            <a:ext cx="4572000" cy="338554"/>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1F497D">
                    <a:lumMod val="50000"/>
                  </a:srgbClr>
                </a:solidFill>
                <a:effectLst/>
                <a:uLnTx/>
                <a:uFillTx/>
                <a:latin typeface="Calibri"/>
                <a:ea typeface="+mn-ea"/>
                <a:cs typeface="+mn-cs"/>
              </a:rPr>
              <a:t>OPG603 Making decisions: A guide for people who work in health and social care (04.09)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1F497D">
                    <a:lumMod val="50000"/>
                  </a:srgbClr>
                </a:solidFill>
                <a:effectLst/>
                <a:uLnTx/>
                <a:uFillTx/>
                <a:latin typeface="Calibri"/>
                <a:ea typeface="+mn-ea"/>
                <a:cs typeface="+mn-cs"/>
              </a:rPr>
              <a:t>© Crown copyright 2009 (4th edition)</a:t>
            </a:r>
          </a:p>
        </p:txBody>
      </p:sp>
      <p:sp>
        <p:nvSpPr>
          <p:cNvPr id="20" name="Title 1"/>
          <p:cNvSpPr txBox="1">
            <a:spLocks/>
          </p:cNvSpPr>
          <p:nvPr/>
        </p:nvSpPr>
        <p:spPr>
          <a:xfrm>
            <a:off x="611560" y="274638"/>
            <a:ext cx="8075240" cy="994122"/>
          </a:xfrm>
          <a:prstGeom prst="rect">
            <a:avLst/>
          </a:prstGeom>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1: A presumption of capacity...</a:t>
            </a:r>
          </a:p>
        </p:txBody>
      </p:sp>
      <p:sp>
        <p:nvSpPr>
          <p:cNvPr id="2" name="Rectangle 1">
            <a:extLst>
              <a:ext uri="{FF2B5EF4-FFF2-40B4-BE49-F238E27FC236}">
                <a16:creationId xmlns:a16="http://schemas.microsoft.com/office/drawing/2014/main" id="{F498D516-6E43-4339-BE90-2242EC84B73E}"/>
              </a:ext>
            </a:extLst>
          </p:cNvPr>
          <p:cNvSpPr/>
          <p:nvPr/>
        </p:nvSpPr>
        <p:spPr>
          <a:xfrm>
            <a:off x="632085" y="5243279"/>
            <a:ext cx="8075240" cy="830997"/>
          </a:xfrm>
          <a:prstGeom prst="rect">
            <a:avLst/>
          </a:prstGeom>
        </p:spPr>
        <p:txBody>
          <a:bodyPr wrap="square">
            <a:spAutoFit/>
          </a:bodyPr>
          <a:lstStyle/>
          <a:p>
            <a:pPr lvl="0" algn="ctr" fontAlgn="auto">
              <a:spcBef>
                <a:spcPts val="0"/>
              </a:spcBef>
              <a:spcAft>
                <a:spcPts val="0"/>
              </a:spcAft>
              <a:defRPr/>
            </a:pPr>
            <a:r>
              <a:rPr lang="en-GB" altLang="en-US" sz="1600" b="1" dirty="0">
                <a:solidFill>
                  <a:srgbClr val="1F497D">
                    <a:lumMod val="50000"/>
                  </a:srgbClr>
                </a:solidFill>
              </a:rPr>
              <a:t>Pr</a:t>
            </a:r>
            <a:r>
              <a:rPr lang="en-GB" altLang="en-US" sz="1600" b="1" u="sng" dirty="0">
                <a:solidFill>
                  <a:srgbClr val="1F497D">
                    <a:lumMod val="50000"/>
                  </a:srgbClr>
                </a:solidFill>
              </a:rPr>
              <a:t>inciple 1 of the MCA </a:t>
            </a:r>
            <a:r>
              <a:rPr lang="en-GB" altLang="en-US" sz="1600" dirty="0">
                <a:solidFill>
                  <a:srgbClr val="1F497D">
                    <a:lumMod val="50000"/>
                  </a:srgbClr>
                </a:solidFill>
              </a:rPr>
              <a:t>- A person 16 years and over must be </a:t>
            </a:r>
            <a:r>
              <a:rPr lang="en-GB" altLang="en-US" sz="1600" b="1" dirty="0">
                <a:solidFill>
                  <a:srgbClr val="1F497D">
                    <a:lumMod val="50000"/>
                  </a:srgbClr>
                </a:solidFill>
              </a:rPr>
              <a:t>assumed</a:t>
            </a:r>
            <a:r>
              <a:rPr lang="en-GB" altLang="en-US" sz="1600" dirty="0">
                <a:solidFill>
                  <a:srgbClr val="1F497D">
                    <a:lumMod val="50000"/>
                  </a:srgbClr>
                </a:solidFill>
              </a:rPr>
              <a:t> to have capacity unless it is established that they lack capacity. Anyone who thinks you don’t have capacity should be able to prove it</a:t>
            </a:r>
          </a:p>
        </p:txBody>
      </p:sp>
    </p:spTree>
    <p:extLst>
      <p:ext uri="{BB962C8B-B14F-4D97-AF65-F5344CB8AC3E}">
        <p14:creationId xmlns:p14="http://schemas.microsoft.com/office/powerpoint/2010/main" val="968055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5C8E3E70-70C5-4790-B7C1-9737D0C48B97}"/>
              </a:ext>
            </a:extLst>
          </p:cNvPr>
          <p:cNvSpPr txBox="1"/>
          <p:nvPr/>
        </p:nvSpPr>
        <p:spPr>
          <a:xfrm>
            <a:off x="611560" y="5339661"/>
            <a:ext cx="8075240" cy="646331"/>
          </a:xfrm>
          <a:prstGeom prst="rect">
            <a:avLst/>
          </a:prstGeom>
          <a:noFill/>
        </p:spPr>
        <p:txBody>
          <a:bodyPr wrap="square" rtlCol="0">
            <a:spAutoFit/>
          </a:bodyPr>
          <a:lstStyle/>
          <a:p>
            <a:pPr lvl="0" algn="ctr" defTabSz="457200" fontAlgn="auto">
              <a:spcBef>
                <a:spcPts val="0"/>
              </a:spcBef>
              <a:spcAft>
                <a:spcPts val="0"/>
              </a:spcAft>
              <a:defRPr/>
            </a:pPr>
            <a:r>
              <a:rPr lang="en-GB" altLang="en-US" b="1" u="sng" dirty="0">
                <a:solidFill>
                  <a:srgbClr val="1F497D">
                    <a:lumMod val="50000"/>
                  </a:srgbClr>
                </a:solidFill>
              </a:rPr>
              <a:t>Principle 2 of the MCA  </a:t>
            </a:r>
            <a:r>
              <a:rPr lang="en-GB" altLang="en-US" dirty="0">
                <a:solidFill>
                  <a:srgbClr val="1F497D">
                    <a:lumMod val="50000"/>
                  </a:srgbClr>
                </a:solidFill>
              </a:rPr>
              <a:t>- Take all </a:t>
            </a:r>
            <a:r>
              <a:rPr lang="en-GB" altLang="en-US" b="1" dirty="0">
                <a:solidFill>
                  <a:srgbClr val="1F497D">
                    <a:lumMod val="50000"/>
                  </a:srgbClr>
                </a:solidFill>
              </a:rPr>
              <a:t>practicable </a:t>
            </a:r>
            <a:r>
              <a:rPr lang="en-GB" altLang="en-US" dirty="0">
                <a:solidFill>
                  <a:srgbClr val="1F497D">
                    <a:lumMod val="50000"/>
                  </a:srgbClr>
                </a:solidFill>
              </a:rPr>
              <a:t>steps to help the person to make the decision before it is decided that they lack capacity</a:t>
            </a:r>
          </a:p>
        </p:txBody>
      </p:sp>
      <p:sp>
        <p:nvSpPr>
          <p:cNvPr id="11" name="TextBox 10"/>
          <p:cNvSpPr txBox="1"/>
          <p:nvPr/>
        </p:nvSpPr>
        <p:spPr>
          <a:xfrm>
            <a:off x="1331639" y="2134013"/>
            <a:ext cx="70764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Does the person have all the relevant information needed to make the decision? If there is a choice, has information been given on the alternatives? </a:t>
            </a:r>
          </a:p>
        </p:txBody>
      </p:sp>
      <p:sp>
        <p:nvSpPr>
          <p:cNvPr id="13" name="TextBox 12"/>
          <p:cNvSpPr txBox="1"/>
          <p:nvPr/>
        </p:nvSpPr>
        <p:spPr>
          <a:xfrm>
            <a:off x="1331640" y="2922297"/>
            <a:ext cx="70764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Could the information be explained or presented in a way that is easier for the person to understand?  Professional Jargon/ Translator?</a:t>
            </a:r>
          </a:p>
        </p:txBody>
      </p:sp>
      <p:sp>
        <p:nvSpPr>
          <p:cNvPr id="14" name="Rectangle 13"/>
          <p:cNvSpPr/>
          <p:nvPr/>
        </p:nvSpPr>
        <p:spPr>
          <a:xfrm>
            <a:off x="1331641" y="3545693"/>
            <a:ext cx="707646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Are there particular times of the day when a person’s understanding is better or is there a particular place where they feel more at ease and able to make a decision?  Before or after meds?</a:t>
            </a:r>
          </a:p>
        </p:txBody>
      </p:sp>
      <p:sp>
        <p:nvSpPr>
          <p:cNvPr id="15" name="TextBox 14"/>
          <p:cNvSpPr txBox="1"/>
          <p:nvPr/>
        </p:nvSpPr>
        <p:spPr>
          <a:xfrm>
            <a:off x="1263030" y="4479667"/>
            <a:ext cx="70764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cs typeface="+mn-cs"/>
              </a:rPr>
              <a:t>Can anyone else help or support the person to understand information or make a choice? Family? Chaperone? </a:t>
            </a:r>
            <a:r>
              <a:rPr lang="en-GB" sz="1600" dirty="0">
                <a:solidFill>
                  <a:srgbClr val="1F497D">
                    <a:lumMod val="50000"/>
                  </a:srgbClr>
                </a:solidFill>
                <a:latin typeface="Calibri"/>
                <a:cs typeface="+mn-cs"/>
              </a:rPr>
              <a:t>Core belief </a:t>
            </a:r>
            <a:r>
              <a:rPr kumimoji="0" lang="en-GB" sz="1600" b="0" i="0" u="none" strike="noStrike" kern="1200" cap="none" spc="0" normalizeH="0" baseline="0" noProof="0" dirty="0">
                <a:ln>
                  <a:noFill/>
                </a:ln>
                <a:solidFill>
                  <a:srgbClr val="1F497D">
                    <a:lumMod val="50000"/>
                  </a:srgbClr>
                </a:solidFill>
                <a:effectLst/>
                <a:uLnTx/>
                <a:uFillTx/>
                <a:latin typeface="Calibri"/>
                <a:cs typeface="+mn-cs"/>
              </a:rPr>
              <a:t>support?</a:t>
            </a:r>
          </a:p>
        </p:txBody>
      </p:sp>
      <p:sp>
        <p:nvSpPr>
          <p:cNvPr id="17" name="Rectangle 16"/>
          <p:cNvSpPr/>
          <p:nvPr/>
        </p:nvSpPr>
        <p:spPr>
          <a:xfrm>
            <a:off x="2515264" y="6267946"/>
            <a:ext cx="4572000" cy="338554"/>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1F497D">
                    <a:lumMod val="50000"/>
                  </a:srgbClr>
                </a:solidFill>
                <a:effectLst/>
                <a:uLnTx/>
                <a:uFillTx/>
                <a:latin typeface="Calibri"/>
                <a:ea typeface="+mn-ea"/>
                <a:cs typeface="+mn-cs"/>
              </a:rPr>
              <a:t>OPG603 Making decisions: A guide for people who work in health and social care (04.09)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1F497D">
                    <a:lumMod val="50000"/>
                  </a:srgbClr>
                </a:solidFill>
                <a:effectLst/>
                <a:uLnTx/>
                <a:uFillTx/>
                <a:latin typeface="Calibri"/>
                <a:ea typeface="+mn-ea"/>
                <a:cs typeface="+mn-cs"/>
              </a:rPr>
              <a:t>© Crown copyright 2009 (4th edition)</a:t>
            </a:r>
          </a:p>
        </p:txBody>
      </p:sp>
      <p:pic>
        <p:nvPicPr>
          <p:cNvPr id="18" name="Picture 3" descr="C:\Users\David_ensor\AppData\Local\Microsoft\Windows\INetCache\IE\2GFY33X0\question-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707" y="2171041"/>
            <a:ext cx="449165" cy="4491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Users\David_ensor\AppData\Local\Microsoft\Windows\INetCache\IE\2GFY33X0\question-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706" y="2944770"/>
            <a:ext cx="449165" cy="4491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David_ensor\AppData\Local\Microsoft\Windows\INetCache\IE\2GFY33X0\question-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707" y="3690443"/>
            <a:ext cx="449165" cy="4491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David_ensor\AppData\Local\Microsoft\Windows\INetCache\IE\2GFY33X0\question-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705" y="4516695"/>
            <a:ext cx="449165" cy="449165"/>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p:cNvSpPr txBox="1">
            <a:spLocks/>
          </p:cNvSpPr>
          <p:nvPr/>
        </p:nvSpPr>
        <p:spPr>
          <a:xfrm>
            <a:off x="611560" y="274638"/>
            <a:ext cx="8075240" cy="994122"/>
          </a:xfrm>
          <a:prstGeom prst="rect">
            <a:avLst/>
          </a:prstGeom>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2: Individuals being supported to make their own decisions...</a:t>
            </a:r>
            <a:endParaRPr kumimoji="0" lang="en-GB" sz="2800" b="0" i="0" u="none" strike="noStrike" kern="1200" cap="none" spc="0" normalizeH="0" baseline="0" noProof="0" dirty="0">
              <a:ln>
                <a:noFill/>
              </a:ln>
              <a:solidFill>
                <a:srgbClr val="1F497D">
                  <a:lumMod val="50000"/>
                </a:srgbClr>
              </a:solidFill>
              <a:effectLst/>
              <a:uLnTx/>
              <a:uFillTx/>
              <a:latin typeface="Calibri"/>
              <a:ea typeface="+mn-ea"/>
              <a:cs typeface="+mn-cs"/>
            </a:endParaRPr>
          </a:p>
        </p:txBody>
      </p:sp>
      <p:sp>
        <p:nvSpPr>
          <p:cNvPr id="2" name="TextBox 1"/>
          <p:cNvSpPr txBox="1"/>
          <p:nvPr/>
        </p:nvSpPr>
        <p:spPr>
          <a:xfrm>
            <a:off x="968357" y="1484784"/>
            <a:ext cx="736164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Consider Ethnicity/Race/Cultural issues – awareness of Unconscious Bias/ Gender, appearance, halo effect, white privilege?</a:t>
            </a:r>
          </a:p>
        </p:txBody>
      </p:sp>
    </p:spTree>
    <p:extLst>
      <p:ext uri="{BB962C8B-B14F-4D97-AF65-F5344CB8AC3E}">
        <p14:creationId xmlns:p14="http://schemas.microsoft.com/office/powerpoint/2010/main" val="333171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tracy_shaw\AppData\Local\Microsoft\Windows\Temporary Internet Files\Content.IE5\OK3L9J9M\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tracy_shaw\AppData\Local\Microsoft\Windows\Temporary Internet Files\Content.IE5\NVCM2ZGC\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tracy_shaw\AppData\Local\Microsoft\Windows\Temporary Internet Files\Content.IE5\78ID0V9X\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David_ensor\AppData\Local\Microsoft\Windows\INetCache\IE\KCC7VDSG\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380" y="3425190"/>
            <a:ext cx="15240" cy="762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avid_ensor\AppData\Local\Microsoft\Windows\INetCache\IE\W1AIH2A9\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380" y="3425190"/>
            <a:ext cx="15240" cy="76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David_ensor\AppData\Local\Microsoft\Windows\INetCache\IE\2GFY33X0\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380" y="3425190"/>
            <a:ext cx="15240" cy="76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31640" y="1456907"/>
            <a:ext cx="60486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rPr>
              <a:t> My decision may surprise you and not be what you expect or want</a:t>
            </a:r>
          </a:p>
        </p:txBody>
      </p:sp>
      <p:pic>
        <p:nvPicPr>
          <p:cNvPr id="3074" name="Picture 2" descr="C:\Users\David_ensor\AppData\Local\Microsoft\Windows\INetCache\IE\2GFY33X0\shutterstock_75359626[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362" y="2475832"/>
            <a:ext cx="383140" cy="2840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29429" y="4160366"/>
            <a:ext cx="722048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You must remember that if a person makes a decision which you think is eccentric or unwise, this does not necessarily mean that the person lacks capacity to make the decision. E.g. Now I have some stored in my bath</a:t>
            </a:r>
          </a:p>
        </p:txBody>
      </p:sp>
      <p:sp>
        <p:nvSpPr>
          <p:cNvPr id="10" name="TextBox 9"/>
          <p:cNvSpPr txBox="1"/>
          <p:nvPr/>
        </p:nvSpPr>
        <p:spPr>
          <a:xfrm>
            <a:off x="1229429" y="2151692"/>
            <a:ext cx="722048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a:t>
            </a: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People have the right to make what others might regard an unwise or eccentric decision. E.g. I am scared I might run out of fuel so will queue to top up…</a:t>
            </a:r>
          </a:p>
        </p:txBody>
      </p:sp>
      <p:sp>
        <p:nvSpPr>
          <p:cNvPr id="11" name="TextBox 10"/>
          <p:cNvSpPr txBox="1"/>
          <p:nvPr/>
        </p:nvSpPr>
        <p:spPr>
          <a:xfrm>
            <a:off x="1229429" y="3075022"/>
            <a:ext cx="721398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Everyone has their own values, beliefs and preferences which may not be the same as those of other people. E.g. I have 10 25 gallon containers of fuel in my garage</a:t>
            </a:r>
          </a:p>
        </p:txBody>
      </p:sp>
      <p:pic>
        <p:nvPicPr>
          <p:cNvPr id="20" name="Picture 2" descr="C:\Users\David_ensor\AppData\Local\Microsoft\Windows\INetCache\IE\2GFY33X0\shutterstock_75359626[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767" y="3394661"/>
            <a:ext cx="383140" cy="284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David_ensor\AppData\Local\Microsoft\Windows\INetCache\IE\2GFY33X0\shutterstock_75359626[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4477985"/>
            <a:ext cx="383140" cy="28405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2515264" y="6267946"/>
            <a:ext cx="4572000" cy="338554"/>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1F497D">
                    <a:lumMod val="50000"/>
                  </a:srgbClr>
                </a:solidFill>
                <a:effectLst/>
                <a:uLnTx/>
                <a:uFillTx/>
                <a:latin typeface="Calibri"/>
                <a:ea typeface="+mn-ea"/>
                <a:cs typeface="+mn-cs"/>
              </a:rPr>
              <a:t>OPG603 Making decisions: A guide for people who work in health and social care (04.09)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1F497D">
                    <a:lumMod val="50000"/>
                  </a:srgbClr>
                </a:solidFill>
                <a:effectLst/>
                <a:uLnTx/>
                <a:uFillTx/>
                <a:latin typeface="Calibri"/>
                <a:ea typeface="+mn-ea"/>
                <a:cs typeface="+mn-cs"/>
              </a:rPr>
              <a:t>© Crown copyright 2009 (4th edition)</a:t>
            </a:r>
          </a:p>
        </p:txBody>
      </p:sp>
      <p:sp>
        <p:nvSpPr>
          <p:cNvPr id="27" name="Title 1"/>
          <p:cNvSpPr txBox="1">
            <a:spLocks/>
          </p:cNvSpPr>
          <p:nvPr/>
        </p:nvSpPr>
        <p:spPr>
          <a:xfrm>
            <a:off x="611560" y="274638"/>
            <a:ext cx="8075240" cy="994122"/>
          </a:xfrm>
          <a:prstGeom prst="rect">
            <a:avLst/>
          </a:prstGeom>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3. Unwise decisions....</a:t>
            </a:r>
          </a:p>
        </p:txBody>
      </p:sp>
      <p:sp>
        <p:nvSpPr>
          <p:cNvPr id="5" name="Rectangle 4">
            <a:extLst>
              <a:ext uri="{FF2B5EF4-FFF2-40B4-BE49-F238E27FC236}">
                <a16:creationId xmlns:a16="http://schemas.microsoft.com/office/drawing/2014/main" id="{5C39CB89-3702-42C1-8914-05614FBD0FC1}"/>
              </a:ext>
            </a:extLst>
          </p:cNvPr>
          <p:cNvSpPr/>
          <p:nvPr/>
        </p:nvSpPr>
        <p:spPr>
          <a:xfrm>
            <a:off x="624362" y="5286109"/>
            <a:ext cx="8075240" cy="646331"/>
          </a:xfrm>
          <a:prstGeom prst="rect">
            <a:avLst/>
          </a:prstGeom>
        </p:spPr>
        <p:txBody>
          <a:bodyPr wrap="square">
            <a:spAutoFit/>
          </a:bodyPr>
          <a:lstStyle/>
          <a:p>
            <a:pPr lvl="0" algn="ctr" defTabSz="457200" fontAlgn="auto">
              <a:spcBef>
                <a:spcPts val="0"/>
              </a:spcBef>
              <a:spcAft>
                <a:spcPts val="0"/>
              </a:spcAft>
              <a:defRPr/>
            </a:pPr>
            <a:r>
              <a:rPr lang="en-GB" altLang="en-US" b="1" u="sng" dirty="0">
                <a:solidFill>
                  <a:srgbClr val="1F497D">
                    <a:lumMod val="50000"/>
                  </a:srgbClr>
                </a:solidFill>
              </a:rPr>
              <a:t>Principle 3 of the MCA  </a:t>
            </a:r>
            <a:r>
              <a:rPr lang="en-GB" altLang="en-US" dirty="0">
                <a:solidFill>
                  <a:srgbClr val="1F497D">
                    <a:lumMod val="50000"/>
                  </a:srgbClr>
                </a:solidFill>
              </a:rPr>
              <a:t>- A person is not to be treated as unable to make a decision merely because he/she has made is an  </a:t>
            </a:r>
            <a:r>
              <a:rPr lang="en-GB" altLang="en-US" b="1" dirty="0">
                <a:solidFill>
                  <a:srgbClr val="1F497D">
                    <a:lumMod val="50000"/>
                  </a:srgbClr>
                </a:solidFill>
              </a:rPr>
              <a:t>unwise</a:t>
            </a:r>
            <a:r>
              <a:rPr lang="en-GB" altLang="en-US" dirty="0">
                <a:solidFill>
                  <a:srgbClr val="1F497D">
                    <a:lumMod val="50000"/>
                  </a:srgbClr>
                </a:solidFill>
              </a:rPr>
              <a:t> decision </a:t>
            </a:r>
            <a:endParaRPr lang="en-GB" dirty="0">
              <a:solidFill>
                <a:srgbClr val="1F497D">
                  <a:lumMod val="50000"/>
                </a:srgbClr>
              </a:solidFill>
            </a:endParaRPr>
          </a:p>
        </p:txBody>
      </p:sp>
    </p:spTree>
    <p:extLst>
      <p:ext uri="{BB962C8B-B14F-4D97-AF65-F5344CB8AC3E}">
        <p14:creationId xmlns:p14="http://schemas.microsoft.com/office/powerpoint/2010/main" val="4953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1580" y="1537868"/>
            <a:ext cx="2072419" cy="179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C:\Users\tracy_shaw\AppData\Local\Microsoft\Windows\Temporary Internet Files\Content.IE5\OK3L9J9M\blockpage[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tracy_shaw\AppData\Local\Microsoft\Windows\Temporary Internet Files\Content.IE5\NVCM2ZGC\blockpage[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tracy_shaw\AppData\Local\Microsoft\Windows\Temporary Internet Files\Content.IE5\78ID0V9X\blockpage[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David_ensor\AppData\Local\Microsoft\Windows\INetCache\IE\KCC7VDSG\blockpage[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380" y="3425190"/>
            <a:ext cx="15240" cy="762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avid_ensor\AppData\Local\Microsoft\Windows\INetCache\IE\W1AIH2A9\blockpage[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380" y="3425190"/>
            <a:ext cx="15240" cy="76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David_ensor\AppData\Local\Microsoft\Windows\INetCache\IE\2GFY33X0\blockpage[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380" y="3425190"/>
            <a:ext cx="15240" cy="76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31640" y="1340768"/>
            <a:ext cx="604867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rPr>
              <a:t> If I can’t make this decision at this time you must:</a:t>
            </a:r>
          </a:p>
        </p:txBody>
      </p:sp>
      <p:sp>
        <p:nvSpPr>
          <p:cNvPr id="2" name="TextBox 1"/>
          <p:cNvSpPr txBox="1"/>
          <p:nvPr/>
        </p:nvSpPr>
        <p:spPr>
          <a:xfrm>
            <a:off x="1088604" y="3309351"/>
            <a:ext cx="71272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The decision-maker must consider whether the person is likely to regain capacity (for example, after receiving medical treatment). If so, can the decision or act wait until then?</a:t>
            </a:r>
          </a:p>
        </p:txBody>
      </p:sp>
      <p:sp>
        <p:nvSpPr>
          <p:cNvPr id="10" name="TextBox 9"/>
          <p:cNvSpPr txBox="1"/>
          <p:nvPr/>
        </p:nvSpPr>
        <p:spPr>
          <a:xfrm>
            <a:off x="1033766" y="1710100"/>
            <a:ext cx="664441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It is important not to make assumptions about someone’s best interests merely on the basis of the person’s age or appearance, condition or any aspect of their behaviour.</a:t>
            </a:r>
          </a:p>
        </p:txBody>
      </p:sp>
      <p:sp>
        <p:nvSpPr>
          <p:cNvPr id="11" name="TextBox 10"/>
          <p:cNvSpPr txBox="1"/>
          <p:nvPr/>
        </p:nvSpPr>
        <p:spPr>
          <a:xfrm>
            <a:off x="1088604" y="2666159"/>
            <a:ext cx="66444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The decision-maker must consider all the relevant circumstances relating to the decision in question.</a:t>
            </a:r>
          </a:p>
        </p:txBody>
      </p:sp>
      <p:sp>
        <p:nvSpPr>
          <p:cNvPr id="14" name="TextBox 13"/>
          <p:cNvSpPr txBox="1"/>
          <p:nvPr/>
        </p:nvSpPr>
        <p:spPr>
          <a:xfrm>
            <a:off x="1090911" y="4140348"/>
            <a:ext cx="71249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The decision-maker must involve the person as fully as possible in the decision that is being made on their behalf.</a:t>
            </a:r>
          </a:p>
        </p:txBody>
      </p:sp>
      <p:sp>
        <p:nvSpPr>
          <p:cNvPr id="15" name="Rectangle 14"/>
          <p:cNvSpPr/>
          <p:nvPr/>
        </p:nvSpPr>
        <p:spPr>
          <a:xfrm>
            <a:off x="1093615" y="4736511"/>
            <a:ext cx="731449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If the decision concerns the provision or withdrawal of life-sustaining treatment the decision-maker must not be motivated by a desire to bring about the person’s death.</a:t>
            </a:r>
          </a:p>
        </p:txBody>
      </p:sp>
      <p:pic>
        <p:nvPicPr>
          <p:cNvPr id="22" name="Picture 5" descr="C:\Users\Jane_Graham\AppData\Local\Microsoft\Windows\Temporary Internet Files\Content.IE5\M0CL2E8M\7iao5rp6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707" y="1987987"/>
            <a:ext cx="341970" cy="31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5" descr="C:\Users\Jane_Graham\AppData\Local\Microsoft\Windows\Temporary Internet Files\Content.IE5\M0CL2E8M\7iao5rp6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707" y="2795797"/>
            <a:ext cx="341970" cy="31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 descr="C:\Users\Jane_Graham\AppData\Local\Microsoft\Windows\Temporary Internet Files\Content.IE5\M0CL2E8M\7iao5rp6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249" y="3566665"/>
            <a:ext cx="341970" cy="31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 descr="C:\Users\Jane_Graham\AppData\Local\Microsoft\Windows\Temporary Internet Files\Content.IE5\M0CL2E8M\7iao5rp6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707" y="4278161"/>
            <a:ext cx="341970" cy="31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 descr="C:\Users\Jane_Graham\AppData\Local\Microsoft\Windows\Temporary Internet Files\Content.IE5\M0CL2E8M\7iao5rp6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707" y="4870714"/>
            <a:ext cx="341970" cy="31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a:off x="2515264" y="6267946"/>
            <a:ext cx="4572000" cy="338554"/>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1F497D">
                    <a:lumMod val="50000"/>
                  </a:srgbClr>
                </a:solidFill>
                <a:effectLst/>
                <a:uLnTx/>
                <a:uFillTx/>
                <a:latin typeface="Calibri"/>
                <a:ea typeface="+mn-ea"/>
                <a:cs typeface="+mn-cs"/>
              </a:rPr>
              <a:t>OPG603 Making decisions: A guide for people who work in health and social care (04.09)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1F497D">
                    <a:lumMod val="50000"/>
                  </a:srgbClr>
                </a:solidFill>
                <a:effectLst/>
                <a:uLnTx/>
                <a:uFillTx/>
                <a:latin typeface="Calibri"/>
                <a:ea typeface="+mn-ea"/>
                <a:cs typeface="+mn-cs"/>
              </a:rPr>
              <a:t>© Crown copyright 2009 (4th edition)</a:t>
            </a:r>
          </a:p>
        </p:txBody>
      </p:sp>
      <p:sp>
        <p:nvSpPr>
          <p:cNvPr id="32" name="Title 1"/>
          <p:cNvSpPr txBox="1">
            <a:spLocks/>
          </p:cNvSpPr>
          <p:nvPr/>
        </p:nvSpPr>
        <p:spPr>
          <a:xfrm>
            <a:off x="611560" y="274638"/>
            <a:ext cx="8075240" cy="994122"/>
          </a:xfrm>
          <a:prstGeom prst="rect">
            <a:avLst/>
          </a:prstGeom>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4. Best Interests....</a:t>
            </a:r>
          </a:p>
        </p:txBody>
      </p:sp>
      <p:sp>
        <p:nvSpPr>
          <p:cNvPr id="5" name="Rectangle 4">
            <a:extLst>
              <a:ext uri="{FF2B5EF4-FFF2-40B4-BE49-F238E27FC236}">
                <a16:creationId xmlns:a16="http://schemas.microsoft.com/office/drawing/2014/main" id="{5F42A2FD-5C14-4552-AE16-DC54D4B348B0}"/>
              </a:ext>
            </a:extLst>
          </p:cNvPr>
          <p:cNvSpPr/>
          <p:nvPr/>
        </p:nvSpPr>
        <p:spPr>
          <a:xfrm>
            <a:off x="650109" y="5407549"/>
            <a:ext cx="8075240" cy="646331"/>
          </a:xfrm>
          <a:prstGeom prst="rect">
            <a:avLst/>
          </a:prstGeom>
        </p:spPr>
        <p:txBody>
          <a:bodyPr wrap="square">
            <a:spAutoFit/>
          </a:bodyPr>
          <a:lstStyle/>
          <a:p>
            <a:pPr lvl="0" algn="ctr" defTabSz="457200" fontAlgn="auto">
              <a:spcBef>
                <a:spcPts val="0"/>
              </a:spcBef>
              <a:spcAft>
                <a:spcPts val="0"/>
              </a:spcAft>
              <a:defRPr/>
            </a:pPr>
            <a:r>
              <a:rPr lang="en-GB" altLang="en-US" b="1" u="sng" dirty="0">
                <a:solidFill>
                  <a:srgbClr val="1F497D">
                    <a:lumMod val="50000"/>
                  </a:srgbClr>
                </a:solidFill>
              </a:rPr>
              <a:t>Principle 4 of the MCA </a:t>
            </a:r>
            <a:r>
              <a:rPr lang="en-GB" altLang="en-US" dirty="0">
                <a:solidFill>
                  <a:srgbClr val="1F497D">
                    <a:lumMod val="50000"/>
                  </a:srgbClr>
                </a:solidFill>
              </a:rPr>
              <a:t>-An act done or decision, under the act on or on behalf of a person who lacks capacity must be done, or made in his best</a:t>
            </a:r>
            <a:r>
              <a:rPr lang="en-GB" altLang="en-US" b="1" dirty="0">
                <a:solidFill>
                  <a:srgbClr val="1F497D">
                    <a:lumMod val="50000"/>
                  </a:srgbClr>
                </a:solidFill>
              </a:rPr>
              <a:t> interests </a:t>
            </a:r>
          </a:p>
        </p:txBody>
      </p:sp>
    </p:spTree>
    <p:extLst>
      <p:ext uri="{BB962C8B-B14F-4D97-AF65-F5344CB8AC3E}">
        <p14:creationId xmlns:p14="http://schemas.microsoft.com/office/powerpoint/2010/main" val="677448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4" grpId="0"/>
      <p:bldP spid="15"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916832"/>
            <a:ext cx="8229600" cy="3777283"/>
          </a:xfrm>
        </p:spPr>
        <p:txBody>
          <a:bodyPr>
            <a:normAutofit/>
          </a:bodyPr>
          <a:lstStyle/>
          <a:p>
            <a:pPr marL="0" indent="0">
              <a:buSzPct val="125000"/>
              <a:buNone/>
            </a:pPr>
            <a:r>
              <a:rPr lang="en-GB" sz="2800" dirty="0">
                <a:solidFill>
                  <a:schemeClr val="tx2">
                    <a:lumMod val="50000"/>
                  </a:schemeClr>
                </a:solidFill>
                <a:latin typeface="Arial" panose="020B0604020202020204" pitchFamily="34" charset="0"/>
                <a:ea typeface="+mj-ea"/>
                <a:cs typeface="Arial" panose="020B0604020202020204" pitchFamily="34" charset="0"/>
              </a:rPr>
              <a:t>   </a:t>
            </a:r>
            <a:r>
              <a:rPr lang="en-GB" sz="2000" dirty="0">
                <a:solidFill>
                  <a:schemeClr val="tx2">
                    <a:lumMod val="50000"/>
                  </a:schemeClr>
                </a:solidFill>
                <a:latin typeface="Arial" panose="020B0604020202020204" pitchFamily="34" charset="0"/>
                <a:ea typeface="+mj-ea"/>
                <a:cs typeface="Arial" panose="020B0604020202020204" pitchFamily="34" charset="0"/>
              </a:rPr>
              <a:t>Identifying safeguarding principles</a:t>
            </a:r>
          </a:p>
          <a:p>
            <a:pPr marL="0" indent="0">
              <a:buNone/>
            </a:pPr>
            <a:r>
              <a:rPr lang="en-GB" sz="2000" dirty="0">
                <a:solidFill>
                  <a:schemeClr val="tx2">
                    <a:lumMod val="50000"/>
                  </a:schemeClr>
                </a:solidFill>
                <a:latin typeface="Arial" panose="020B0604020202020204" pitchFamily="34" charset="0"/>
                <a:ea typeface="+mj-ea"/>
                <a:cs typeface="Arial" panose="020B0604020202020204" pitchFamily="34" charset="0"/>
              </a:rPr>
              <a:t>    Provide and Refresh general safeguarding awareness and understanding of processes</a:t>
            </a:r>
          </a:p>
          <a:p>
            <a:pPr marL="0" indent="0">
              <a:buNone/>
            </a:pPr>
            <a:r>
              <a:rPr lang="en-GB" sz="2000" dirty="0">
                <a:solidFill>
                  <a:schemeClr val="tx2">
                    <a:lumMod val="50000"/>
                  </a:schemeClr>
                </a:solidFill>
                <a:latin typeface="Arial" panose="020B0604020202020204" pitchFamily="34" charset="0"/>
                <a:ea typeface="+mj-ea"/>
                <a:cs typeface="Arial" panose="020B0604020202020204" pitchFamily="34" charset="0"/>
              </a:rPr>
              <a:t>    Basic MCA awareness</a:t>
            </a:r>
          </a:p>
          <a:p>
            <a:pPr marL="0" indent="0">
              <a:buNone/>
            </a:pPr>
            <a:r>
              <a:rPr lang="en-GB" sz="2000" dirty="0">
                <a:solidFill>
                  <a:schemeClr val="tx2">
                    <a:lumMod val="50000"/>
                  </a:schemeClr>
                </a:solidFill>
                <a:latin typeface="Arial" panose="020B0604020202020204" pitchFamily="34" charset="0"/>
                <a:ea typeface="+mj-ea"/>
                <a:cs typeface="Arial" panose="020B0604020202020204" pitchFamily="34" charset="0"/>
              </a:rPr>
              <a:t>    Basic DoLS awareness (until LPS)</a:t>
            </a:r>
          </a:p>
          <a:p>
            <a:pPr marL="0" indent="0">
              <a:buNone/>
            </a:pPr>
            <a:r>
              <a:rPr lang="en-GB" sz="2000" dirty="0">
                <a:solidFill>
                  <a:schemeClr val="tx2">
                    <a:lumMod val="50000"/>
                  </a:schemeClr>
                </a:solidFill>
                <a:latin typeface="Arial" panose="020B0604020202020204" pitchFamily="34" charset="0"/>
                <a:ea typeface="+mj-ea"/>
                <a:cs typeface="Arial" panose="020B0604020202020204" pitchFamily="34" charset="0"/>
              </a:rPr>
              <a:t>    Vulnerable Adults/Cuckooing</a:t>
            </a:r>
          </a:p>
          <a:p>
            <a:pPr marL="0" indent="0">
              <a:buNone/>
            </a:pPr>
            <a:r>
              <a:rPr lang="en-GB" sz="2000" dirty="0">
                <a:solidFill>
                  <a:schemeClr val="tx2">
                    <a:lumMod val="50000"/>
                  </a:schemeClr>
                </a:solidFill>
                <a:latin typeface="Arial" panose="020B0604020202020204" pitchFamily="34" charset="0"/>
                <a:ea typeface="+mj-ea"/>
                <a:cs typeface="Arial" panose="020B0604020202020204" pitchFamily="34" charset="0"/>
              </a:rPr>
              <a:t>    Domestic Abuse</a:t>
            </a:r>
          </a:p>
          <a:p>
            <a:pPr marL="0" indent="0">
              <a:buNone/>
            </a:pPr>
            <a:r>
              <a:rPr lang="en-GB" sz="2000" dirty="0">
                <a:solidFill>
                  <a:schemeClr val="tx2">
                    <a:lumMod val="50000"/>
                  </a:schemeClr>
                </a:solidFill>
                <a:latin typeface="Arial" panose="020B0604020202020204" pitchFamily="34" charset="0"/>
                <a:ea typeface="+mj-ea"/>
                <a:cs typeface="Arial" panose="020B0604020202020204" pitchFamily="34" charset="0"/>
              </a:rPr>
              <a:t>    Sexual Abuse/Assault</a:t>
            </a:r>
          </a:p>
          <a:p>
            <a:pPr marL="0" indent="0">
              <a:buNone/>
            </a:pPr>
            <a:r>
              <a:rPr lang="en-GB" sz="2000" dirty="0">
                <a:solidFill>
                  <a:schemeClr val="tx2">
                    <a:lumMod val="50000"/>
                  </a:schemeClr>
                </a:solidFill>
                <a:latin typeface="Arial" panose="020B0604020202020204" pitchFamily="34" charset="0"/>
                <a:ea typeface="+mj-ea"/>
                <a:cs typeface="Arial" panose="020B0604020202020204" pitchFamily="34" charset="0"/>
              </a:rPr>
              <a:t>    Prevent</a:t>
            </a:r>
          </a:p>
          <a:p>
            <a:pPr marL="0" indent="0">
              <a:buNone/>
            </a:pPr>
            <a:r>
              <a:rPr lang="en-GB" sz="2000" dirty="0">
                <a:solidFill>
                  <a:schemeClr val="tx2">
                    <a:lumMod val="50000"/>
                  </a:schemeClr>
                </a:solidFill>
                <a:latin typeface="Arial" panose="020B0604020202020204" pitchFamily="34" charset="0"/>
                <a:ea typeface="+mj-ea"/>
                <a:cs typeface="Arial" panose="020B0604020202020204" pitchFamily="34" charset="0"/>
              </a:rPr>
              <a:t>    Review</a:t>
            </a:r>
            <a:endParaRPr lang="en-GB" sz="2000" dirty="0">
              <a:solidFill>
                <a:schemeClr val="tx2">
                  <a:lumMod val="50000"/>
                </a:schemeClr>
              </a:solidFill>
              <a:latin typeface="Arial" panose="020B0604020202020204" pitchFamily="34" charset="0"/>
              <a:cs typeface="Arial" panose="020B0604020202020204" pitchFamily="34" charset="0"/>
            </a:endParaRPr>
          </a:p>
        </p:txBody>
      </p:sp>
      <p:sp>
        <p:nvSpPr>
          <p:cNvPr id="5" name="Title 2"/>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a:normAutofit/>
          </a:bodyPr>
          <a:lstStyle/>
          <a:p>
            <a:pPr marL="0" indent="0"/>
            <a:r>
              <a:rPr lang="en-GB" sz="4000" dirty="0">
                <a:latin typeface="Arial" panose="020B0604020202020204" pitchFamily="34" charset="0"/>
                <a:cs typeface="Arial" panose="020B0604020202020204" pitchFamily="34" charset="0"/>
              </a:rPr>
              <a:t>Learning Outcomes:</a:t>
            </a:r>
          </a:p>
        </p:txBody>
      </p:sp>
      <p:sp>
        <p:nvSpPr>
          <p:cNvPr id="2" name="Rectangle 1"/>
          <p:cNvSpPr/>
          <p:nvPr/>
        </p:nvSpPr>
        <p:spPr>
          <a:xfrm>
            <a:off x="643342" y="2090895"/>
            <a:ext cx="211575" cy="205838"/>
          </a:xfrm>
          <a:prstGeom prst="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633757" y="3549901"/>
            <a:ext cx="211574" cy="205838"/>
          </a:xfrm>
          <a:prstGeom prst="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624285" y="3901998"/>
            <a:ext cx="221046" cy="205838"/>
          </a:xfrm>
          <a:prstGeom prst="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633752" y="4280884"/>
            <a:ext cx="221165" cy="205838"/>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641411" y="4646122"/>
            <a:ext cx="213506" cy="205838"/>
          </a:xfrm>
          <a:prstGeom prst="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633757" y="5013176"/>
            <a:ext cx="211574" cy="205838"/>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Title 1"/>
          <p:cNvSpPr txBox="1">
            <a:spLocks/>
          </p:cNvSpPr>
          <p:nvPr/>
        </p:nvSpPr>
        <p:spPr>
          <a:xfrm>
            <a:off x="632859" y="3195699"/>
            <a:ext cx="222058" cy="1936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fontScale="25000" lnSpcReduction="20000"/>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Rectangle 23"/>
          <p:cNvSpPr/>
          <p:nvPr/>
        </p:nvSpPr>
        <p:spPr>
          <a:xfrm>
            <a:off x="646253" y="2492896"/>
            <a:ext cx="208664" cy="20583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Title 1"/>
          <p:cNvSpPr txBox="1">
            <a:spLocks/>
          </p:cNvSpPr>
          <p:nvPr/>
        </p:nvSpPr>
        <p:spPr>
          <a:xfrm>
            <a:off x="624285" y="5373216"/>
            <a:ext cx="230632" cy="1936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fontScale="25000" lnSpcReduction="20000"/>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43162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1000"/>
                                        <p:tgtEl>
                                          <p:spTgt spid="3">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fade">
                                      <p:cBhvr>
                                        <p:cTn id="71" dur="1000"/>
                                        <p:tgtEl>
                                          <p:spTgt spid="3">
                                            <p:txEl>
                                              <p:pRg st="8" end="8"/>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19" grpId="0" animBg="1"/>
      <p:bldP spid="20" grpId="0" animBg="1"/>
      <p:bldP spid="21" grpId="0" animBg="1"/>
      <p:bldP spid="22" grpId="0" animBg="1"/>
      <p:bldP spid="23" grpId="0" animBg="1"/>
      <p:bldP spid="24"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tracy_shaw\AppData\Local\Microsoft\Windows\Temporary Internet Files\Content.IE5\OK3L9J9M\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tracy_shaw\AppData\Local\Microsoft\Windows\Temporary Internet Files\Content.IE5\NVCM2ZGC\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tracy_shaw\AppData\Local\Microsoft\Windows\Temporary Internet Files\Content.IE5\78ID0V9X\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7"/>
            <a:ext cx="19050" cy="95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David_ensor\AppData\Local\Microsoft\Windows\INetCache\IE\KCC7VDSG\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380" y="3425190"/>
            <a:ext cx="15240" cy="762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avid_ensor\AppData\Local\Microsoft\Windows\INetCache\IE\W1AIH2A9\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380" y="3425190"/>
            <a:ext cx="15240" cy="76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David_ensor\AppData\Local\Microsoft\Windows\INetCache\IE\2GFY33X0\blockpag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380" y="3425190"/>
            <a:ext cx="15240" cy="76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31640" y="1456907"/>
            <a:ext cx="604867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rPr>
              <a:t> You must consider my Human Rights and freedoms</a:t>
            </a:r>
          </a:p>
        </p:txBody>
      </p:sp>
      <p:sp>
        <p:nvSpPr>
          <p:cNvPr id="10" name="TextBox 9"/>
          <p:cNvSpPr txBox="1"/>
          <p:nvPr/>
        </p:nvSpPr>
        <p:spPr>
          <a:xfrm>
            <a:off x="1331640" y="2089076"/>
            <a:ext cx="68180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 I cannot be locked up without reason. </a:t>
            </a:r>
          </a:p>
        </p:txBody>
      </p:sp>
      <p:sp>
        <p:nvSpPr>
          <p:cNvPr id="11" name="TextBox 10"/>
          <p:cNvSpPr txBox="1"/>
          <p:nvPr/>
        </p:nvSpPr>
        <p:spPr>
          <a:xfrm>
            <a:off x="1358677" y="3624351"/>
            <a:ext cx="66444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Alternatives must be considered – perhaps having carers coming to my home rather than leaving it?</a:t>
            </a:r>
          </a:p>
        </p:txBody>
      </p:sp>
      <p:sp>
        <p:nvSpPr>
          <p:cNvPr id="14" name="TextBox 13"/>
          <p:cNvSpPr txBox="1"/>
          <p:nvPr/>
        </p:nvSpPr>
        <p:spPr>
          <a:xfrm>
            <a:off x="1331640" y="4364489"/>
            <a:ext cx="64593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I still need </a:t>
            </a:r>
            <a:r>
              <a:rPr kumimoji="0" lang="en-GB" b="0" i="0" u="none" strike="noStrike" kern="1200" cap="none" spc="0" normalizeH="0" baseline="0" noProof="0">
                <a:ln>
                  <a:noFill/>
                </a:ln>
                <a:solidFill>
                  <a:srgbClr val="1F497D">
                    <a:lumMod val="50000"/>
                  </a:srgbClr>
                </a:solidFill>
                <a:effectLst/>
                <a:uLnTx/>
                <a:uFillTx/>
                <a:latin typeface="Calibri"/>
                <a:ea typeface="+mn-ea"/>
                <a:cs typeface="+mn-cs"/>
              </a:rPr>
              <a:t>the less </a:t>
            </a: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restrictive option that is still in my best interests</a:t>
            </a:r>
          </a:p>
        </p:txBody>
      </p:sp>
      <p:pic>
        <p:nvPicPr>
          <p:cNvPr id="4098" name="Picture 2" descr="C:\Users\David_ensor\AppData\Local\Microsoft\Windows\INetCache\IE\2GFY33X0\blockpage[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380" y="3425190"/>
            <a:ext cx="15240" cy="762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820" y="4462051"/>
            <a:ext cx="320130" cy="32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820" y="2085628"/>
            <a:ext cx="320130" cy="32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357745" y="2580585"/>
            <a:ext cx="70764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If I am sectioned, the hospital must make sure that the Mental Health Act is followed. I am free to leave the hospital unless the hospital can show that I need to stay.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1F497D">
                  <a:lumMod val="50000"/>
                </a:srgbClr>
              </a:solidFill>
              <a:effectLst/>
              <a:uLnTx/>
              <a:uFillTx/>
              <a:latin typeface="Calibri"/>
              <a:ea typeface="+mn-ea"/>
              <a:cs typeface="+mn-cs"/>
            </a:endParaRPr>
          </a:p>
        </p:txBody>
      </p:sp>
      <p:pic>
        <p:nvPicPr>
          <p:cNvPr id="3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555" y="2852936"/>
            <a:ext cx="320130" cy="32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39" y="3645183"/>
            <a:ext cx="320130" cy="32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7" descr="C:\Users\Jane_Graham\AppData\Local\Microsoft\Windows\Temporary Internet Files\Content.IE5\M0CL2E8M\Red_right_hand[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29478">
            <a:off x="7756465" y="3713045"/>
            <a:ext cx="1068625" cy="1246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p:nvSpPr>
        <p:spPr>
          <a:xfrm>
            <a:off x="2515264" y="6267946"/>
            <a:ext cx="4572000" cy="338554"/>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1F497D">
                    <a:lumMod val="50000"/>
                  </a:srgbClr>
                </a:solidFill>
                <a:effectLst/>
                <a:uLnTx/>
                <a:uFillTx/>
                <a:latin typeface="Calibri"/>
                <a:ea typeface="+mn-ea"/>
                <a:cs typeface="+mn-cs"/>
              </a:rPr>
              <a:t>OPG603 Making decisions: A guide for people who work in health and social care (04.09)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1F497D">
                    <a:lumMod val="50000"/>
                  </a:srgbClr>
                </a:solidFill>
                <a:effectLst/>
                <a:uLnTx/>
                <a:uFillTx/>
                <a:latin typeface="Calibri"/>
                <a:ea typeface="+mn-ea"/>
                <a:cs typeface="+mn-cs"/>
              </a:rPr>
              <a:t>© Crown copyright 2009 (4th edition)</a:t>
            </a:r>
          </a:p>
        </p:txBody>
      </p:sp>
      <p:sp>
        <p:nvSpPr>
          <p:cNvPr id="27" name="Title 1"/>
          <p:cNvSpPr txBox="1">
            <a:spLocks/>
          </p:cNvSpPr>
          <p:nvPr/>
        </p:nvSpPr>
        <p:spPr>
          <a:xfrm>
            <a:off x="611560" y="274638"/>
            <a:ext cx="8075240" cy="994122"/>
          </a:xfrm>
          <a:prstGeom prst="rect">
            <a:avLst/>
          </a:prstGeom>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5. Less restrictive options...</a:t>
            </a:r>
          </a:p>
        </p:txBody>
      </p:sp>
      <p:sp>
        <p:nvSpPr>
          <p:cNvPr id="2" name="Rectangle 1">
            <a:extLst>
              <a:ext uri="{FF2B5EF4-FFF2-40B4-BE49-F238E27FC236}">
                <a16:creationId xmlns:a16="http://schemas.microsoft.com/office/drawing/2014/main" id="{2BA7968F-2B63-4D3C-9BBE-8E3782499FF5}"/>
              </a:ext>
            </a:extLst>
          </p:cNvPr>
          <p:cNvSpPr/>
          <p:nvPr/>
        </p:nvSpPr>
        <p:spPr>
          <a:xfrm>
            <a:off x="703042" y="5132997"/>
            <a:ext cx="8075239" cy="923330"/>
          </a:xfrm>
          <a:prstGeom prst="rect">
            <a:avLst/>
          </a:prstGeom>
        </p:spPr>
        <p:txBody>
          <a:bodyPr wrap="square">
            <a:spAutoFit/>
          </a:bodyPr>
          <a:lstStyle/>
          <a:p>
            <a:pPr lvl="0" algn="ctr" defTabSz="457200" fontAlgn="auto">
              <a:spcBef>
                <a:spcPts val="0"/>
              </a:spcBef>
              <a:spcAft>
                <a:spcPts val="0"/>
              </a:spcAft>
              <a:defRPr/>
            </a:pPr>
            <a:r>
              <a:rPr lang="en-GB" altLang="en-US" b="1" u="sng" dirty="0">
                <a:solidFill>
                  <a:srgbClr val="1F497D">
                    <a:lumMod val="50000"/>
                  </a:srgbClr>
                </a:solidFill>
              </a:rPr>
              <a:t>Principle 5 of the MCA </a:t>
            </a:r>
            <a:r>
              <a:rPr lang="en-GB" altLang="en-US" dirty="0">
                <a:solidFill>
                  <a:srgbClr val="1F497D">
                    <a:lumMod val="50000"/>
                  </a:srgbClr>
                </a:solidFill>
              </a:rPr>
              <a:t>-A person doing anything for or on behalf of a person who lacks capacity should consider options that are </a:t>
            </a:r>
            <a:r>
              <a:rPr lang="en-GB" altLang="en-US" b="1" dirty="0">
                <a:solidFill>
                  <a:srgbClr val="1F497D">
                    <a:lumMod val="50000"/>
                  </a:srgbClr>
                </a:solidFill>
              </a:rPr>
              <a:t>less restrictive </a:t>
            </a:r>
            <a:r>
              <a:rPr lang="en-GB" altLang="en-US" dirty="0">
                <a:solidFill>
                  <a:srgbClr val="1F497D">
                    <a:lumMod val="50000"/>
                  </a:srgbClr>
                </a:solidFill>
              </a:rPr>
              <a:t>of their basic rights and freedoms while meeting the identified need</a:t>
            </a:r>
            <a:endParaRPr lang="en-GB" altLang="en-US" b="1" dirty="0">
              <a:solidFill>
                <a:srgbClr val="1F497D">
                  <a:lumMod val="50000"/>
                </a:srgbClr>
              </a:solidFill>
            </a:endParaRPr>
          </a:p>
        </p:txBody>
      </p:sp>
    </p:spTree>
    <p:extLst>
      <p:ext uri="{BB962C8B-B14F-4D97-AF65-F5344CB8AC3E}">
        <p14:creationId xmlns:p14="http://schemas.microsoft.com/office/powerpoint/2010/main" val="1976226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10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101"/>
                                        </p:tgtEl>
                                        <p:attrNameLst>
                                          <p:attrName>style.visibility</p:attrName>
                                        </p:attrNameLst>
                                      </p:cBhvr>
                                      <p:to>
                                        <p:strVal val="visible"/>
                                      </p:to>
                                    </p:set>
                                    <p:animEffect transition="in" filter="fade">
                                      <p:cBhvr>
                                        <p:cTn id="31" dur="1000"/>
                                        <p:tgtEl>
                                          <p:spTgt spid="410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5"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a:normAutofit/>
          </a:bodyPr>
          <a:lstStyle/>
          <a:p>
            <a:r>
              <a:rPr lang="en-GB" sz="2400" b="1" dirty="0">
                <a:solidFill>
                  <a:schemeClr val="tx2">
                    <a:lumMod val="50000"/>
                  </a:schemeClr>
                </a:solidFill>
                <a:latin typeface="Arial" panose="020B0604020202020204" pitchFamily="34" charset="0"/>
                <a:cs typeface="Arial" panose="020B0604020202020204" pitchFamily="34" charset="0"/>
              </a:rPr>
              <a:t>MCA, Best Interests, Least Restrictive Options and Safeguarding in Practice </a:t>
            </a:r>
          </a:p>
        </p:txBody>
      </p:sp>
      <p:sp>
        <p:nvSpPr>
          <p:cNvPr id="3" name="Content Placeholder 2"/>
          <p:cNvSpPr>
            <a:spLocks noGrp="1"/>
          </p:cNvSpPr>
          <p:nvPr>
            <p:ph idx="1"/>
          </p:nvPr>
        </p:nvSpPr>
        <p:spPr>
          <a:xfrm>
            <a:off x="457200" y="1600201"/>
            <a:ext cx="8229600" cy="3773016"/>
          </a:xfrm>
        </p:spPr>
        <p:txBody>
          <a:bodyPr>
            <a:normAutofit fontScale="25000" lnSpcReduction="20000"/>
          </a:bodyPr>
          <a:lstStyle/>
          <a:p>
            <a:r>
              <a:rPr lang="en-GB" sz="5600" b="1" dirty="0">
                <a:solidFill>
                  <a:schemeClr val="tx2">
                    <a:lumMod val="50000"/>
                  </a:schemeClr>
                </a:solidFill>
                <a:latin typeface="Arial" panose="020B0604020202020204" pitchFamily="34" charset="0"/>
                <a:cs typeface="Arial" panose="020B0604020202020204" pitchFamily="34" charset="0"/>
              </a:rPr>
              <a:t>John’s story</a:t>
            </a:r>
          </a:p>
          <a:p>
            <a:pPr marL="0" indent="0">
              <a:buNone/>
            </a:pPr>
            <a:r>
              <a:rPr lang="en-GB" dirty="0">
                <a:solidFill>
                  <a:schemeClr val="tx2">
                    <a:lumMod val="50000"/>
                  </a:schemeClr>
                </a:solidFill>
                <a:latin typeface="Arial" panose="020B0604020202020204" pitchFamily="34" charset="0"/>
                <a:cs typeface="Arial" panose="020B0604020202020204" pitchFamily="34" charset="0"/>
              </a:rPr>
              <a:t> </a:t>
            </a:r>
          </a:p>
          <a:p>
            <a:pPr>
              <a:lnSpc>
                <a:spcPct val="150000"/>
              </a:lnSpc>
              <a:buClr>
                <a:schemeClr val="accent1">
                  <a:lumMod val="75000"/>
                </a:schemeClr>
              </a:buClr>
              <a:buFont typeface="Wingdings" panose="05000000000000000000" pitchFamily="2" charset="2"/>
              <a:buChar char="v"/>
            </a:pPr>
            <a:r>
              <a:rPr lang="en-GB" sz="5600" dirty="0">
                <a:solidFill>
                  <a:schemeClr val="tx2">
                    <a:lumMod val="50000"/>
                  </a:schemeClr>
                </a:solidFill>
                <a:latin typeface="Arial" panose="020B0604020202020204" pitchFamily="34" charset="0"/>
                <a:cs typeface="Arial" panose="020B0604020202020204" pitchFamily="34" charset="0"/>
              </a:rPr>
              <a:t>John has schizophrenia. </a:t>
            </a:r>
          </a:p>
          <a:p>
            <a:pPr>
              <a:lnSpc>
                <a:spcPct val="150000"/>
              </a:lnSpc>
              <a:buClr>
                <a:schemeClr val="accent1">
                  <a:lumMod val="75000"/>
                </a:schemeClr>
              </a:buClr>
              <a:buFont typeface="Wingdings" panose="05000000000000000000" pitchFamily="2" charset="2"/>
              <a:buChar char="v"/>
            </a:pPr>
            <a:r>
              <a:rPr lang="en-GB" sz="5600" dirty="0">
                <a:solidFill>
                  <a:schemeClr val="tx2">
                    <a:lumMod val="50000"/>
                  </a:schemeClr>
                </a:solidFill>
                <a:latin typeface="Arial" panose="020B0604020202020204" pitchFamily="34" charset="0"/>
                <a:cs typeface="Arial" panose="020B0604020202020204" pitchFamily="34" charset="0"/>
              </a:rPr>
              <a:t>John has a large blood clot that needs to be removed immediately. Without an operation, he may die. </a:t>
            </a:r>
          </a:p>
          <a:p>
            <a:pPr>
              <a:lnSpc>
                <a:spcPct val="150000"/>
              </a:lnSpc>
              <a:buClr>
                <a:schemeClr val="accent1">
                  <a:lumMod val="75000"/>
                </a:schemeClr>
              </a:buClr>
              <a:buFont typeface="Wingdings" panose="05000000000000000000" pitchFamily="2" charset="2"/>
              <a:buChar char="v"/>
            </a:pPr>
            <a:r>
              <a:rPr lang="en-GB" sz="5600" dirty="0">
                <a:solidFill>
                  <a:schemeClr val="tx2">
                    <a:lumMod val="50000"/>
                  </a:schemeClr>
                </a:solidFill>
                <a:latin typeface="Arial" panose="020B0604020202020204" pitchFamily="34" charset="0"/>
                <a:cs typeface="Arial" panose="020B0604020202020204" pitchFamily="34" charset="0"/>
              </a:rPr>
              <a:t>John is given information about his operation and what could happen without treatment. John is also given information about the treatment they want to give him and what to expect. </a:t>
            </a:r>
          </a:p>
          <a:p>
            <a:pPr>
              <a:lnSpc>
                <a:spcPct val="150000"/>
              </a:lnSpc>
              <a:buClr>
                <a:schemeClr val="accent1">
                  <a:lumMod val="75000"/>
                </a:schemeClr>
              </a:buClr>
              <a:buFont typeface="Wingdings" panose="05000000000000000000" pitchFamily="2" charset="2"/>
              <a:buChar char="v"/>
            </a:pPr>
            <a:r>
              <a:rPr lang="en-GB" sz="5600" dirty="0">
                <a:solidFill>
                  <a:schemeClr val="tx2">
                    <a:lumMod val="50000"/>
                  </a:schemeClr>
                </a:solidFill>
                <a:latin typeface="Arial" panose="020B0604020202020204" pitchFamily="34" charset="0"/>
                <a:cs typeface="Arial" panose="020B0604020202020204" pitchFamily="34" charset="0"/>
              </a:rPr>
              <a:t>He decides not to have the treatment. John can understand the information, remember the information and tell his healthcare team his decision. </a:t>
            </a:r>
          </a:p>
          <a:p>
            <a:pPr>
              <a:lnSpc>
                <a:spcPct val="150000"/>
              </a:lnSpc>
              <a:buClr>
                <a:schemeClr val="accent1">
                  <a:lumMod val="75000"/>
                </a:schemeClr>
              </a:buClr>
              <a:buFont typeface="Wingdings" panose="05000000000000000000" pitchFamily="2" charset="2"/>
              <a:buChar char="v"/>
            </a:pPr>
            <a:r>
              <a:rPr lang="en-GB" sz="5600" dirty="0">
                <a:solidFill>
                  <a:schemeClr val="tx2">
                    <a:lumMod val="50000"/>
                  </a:schemeClr>
                </a:solidFill>
                <a:latin typeface="Arial" panose="020B0604020202020204" pitchFamily="34" charset="0"/>
                <a:cs typeface="Arial" panose="020B0604020202020204" pitchFamily="34" charset="0"/>
              </a:rPr>
              <a:t>But John believes that his risk of dying is higher if he has the operation because he believes that the doctors are trying to kill him. </a:t>
            </a:r>
          </a:p>
          <a:p>
            <a:pPr marL="0" indent="0">
              <a:lnSpc>
                <a:spcPct val="150000"/>
              </a:lnSpc>
              <a:buClr>
                <a:schemeClr val="accent1">
                  <a:lumMod val="75000"/>
                </a:schemeClr>
              </a:buClr>
              <a:buNone/>
            </a:pPr>
            <a:endParaRPr lang="en-GB" sz="4300" dirty="0">
              <a:solidFill>
                <a:schemeClr val="tx2">
                  <a:lumMod val="50000"/>
                </a:schemeClr>
              </a:solidFill>
              <a:latin typeface="Arial" panose="020B0604020202020204" pitchFamily="34" charset="0"/>
              <a:cs typeface="Arial" panose="020B0604020202020204" pitchFamily="34" charset="0"/>
            </a:endParaRPr>
          </a:p>
          <a:p>
            <a:pPr>
              <a:lnSpc>
                <a:spcPct val="150000"/>
              </a:lnSpc>
              <a:buClr>
                <a:schemeClr val="accent1">
                  <a:lumMod val="75000"/>
                </a:schemeClr>
              </a:buClr>
              <a:buFont typeface="Wingdings" panose="05000000000000000000" pitchFamily="2" charset="2"/>
              <a:buChar char="v"/>
            </a:pPr>
            <a:r>
              <a:rPr lang="en-GB" sz="5600" b="1" dirty="0">
                <a:solidFill>
                  <a:schemeClr val="tx2">
                    <a:lumMod val="50000"/>
                  </a:schemeClr>
                </a:solidFill>
                <a:latin typeface="Arial" panose="020B0604020202020204" pitchFamily="34" charset="0"/>
                <a:cs typeface="Arial" panose="020B0604020202020204" pitchFamily="34" charset="0"/>
              </a:rPr>
              <a:t>This belief is not true. </a:t>
            </a:r>
          </a:p>
          <a:p>
            <a:pPr>
              <a:lnSpc>
                <a:spcPct val="150000"/>
              </a:lnSpc>
              <a:buClr>
                <a:schemeClr val="accent1">
                  <a:lumMod val="75000"/>
                </a:schemeClr>
              </a:buClr>
              <a:buFont typeface="Wingdings" panose="05000000000000000000" pitchFamily="2" charset="2"/>
              <a:buChar char="v"/>
            </a:pPr>
            <a:r>
              <a:rPr lang="en-GB" sz="5600" b="1" dirty="0">
                <a:solidFill>
                  <a:schemeClr val="tx2">
                    <a:lumMod val="50000"/>
                  </a:schemeClr>
                </a:solidFill>
                <a:latin typeface="Arial" panose="020B0604020202020204" pitchFamily="34" charset="0"/>
                <a:cs typeface="Arial" panose="020B0604020202020204" pitchFamily="34" charset="0"/>
              </a:rPr>
              <a:t>John is not mentally capable of weighing up risk. </a:t>
            </a:r>
          </a:p>
          <a:p>
            <a:pPr>
              <a:lnSpc>
                <a:spcPct val="150000"/>
              </a:lnSpc>
              <a:buClr>
                <a:schemeClr val="accent1">
                  <a:lumMod val="75000"/>
                </a:schemeClr>
              </a:buClr>
              <a:buFont typeface="Wingdings" panose="05000000000000000000" pitchFamily="2" charset="2"/>
              <a:buChar char="v"/>
            </a:pPr>
            <a:r>
              <a:rPr lang="en-GB" sz="5600" b="1" dirty="0">
                <a:solidFill>
                  <a:schemeClr val="tx2">
                    <a:lumMod val="50000"/>
                  </a:schemeClr>
                </a:solidFill>
                <a:latin typeface="Arial" panose="020B0604020202020204" pitchFamily="34" charset="0"/>
                <a:cs typeface="Arial" panose="020B0604020202020204" pitchFamily="34" charset="0"/>
              </a:rPr>
              <a:t>John is assessed as lacking mental capacity to make this decision to refuse treatment. A decision is made in his best interest to have the operation.</a:t>
            </a:r>
          </a:p>
          <a:p>
            <a:endParaRPr lang="en-GB" dirty="0">
              <a:solidFill>
                <a:schemeClr val="tx2">
                  <a:lumMod val="50000"/>
                </a:schemeClr>
              </a:solidFill>
            </a:endParaRPr>
          </a:p>
        </p:txBody>
      </p:sp>
      <p:sp>
        <p:nvSpPr>
          <p:cNvPr id="4" name="TextBox 3"/>
          <p:cNvSpPr txBox="1"/>
          <p:nvPr/>
        </p:nvSpPr>
        <p:spPr>
          <a:xfrm>
            <a:off x="2051720" y="6327741"/>
            <a:ext cx="4826962"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a:ea typeface="+mn-ea"/>
                <a:cs typeface="+mn-cs"/>
                <a:hlinkClick r:id="rId3" action="ppaction://hlinkfile"/>
              </a:rPr>
              <a:t>file:///H:/4.%20Mental%20Capacity%20and%20Competency/mental-capacity-and-mental-illness-factsheet.pdf</a:t>
            </a:r>
            <a:endParaRPr kumimoji="0" lang="en-GB" sz="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0522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10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10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p:cNvSpPr txBox="1">
            <a:spLocks noChangeArrowheads="1"/>
          </p:cNvSpPr>
          <p:nvPr/>
        </p:nvSpPr>
        <p:spPr bwMode="auto">
          <a:xfrm>
            <a:off x="1280160" y="1484784"/>
            <a:ext cx="5956136" cy="4968552"/>
          </a:xfrm>
          <a:prstGeom prst="rect">
            <a:avLst/>
          </a:prstGeom>
          <a:solidFill>
            <a:srgbClr val="FFFFFF"/>
          </a:solidFill>
          <a:ln w="9525">
            <a:noFill/>
            <a:miter lim="800000"/>
            <a:headEnd/>
            <a:tailEnd/>
          </a:ln>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Arial"/>
                <a:ea typeface="Times New Roman"/>
                <a:cs typeface="Arial"/>
              </a:rPr>
              <a:t>The MCA is sometimes misunderstood.  Here are some common myths and facts.</a:t>
            </a:r>
            <a:endParaRPr kumimoji="0" lang="en-GB" sz="1000" b="0" i="0" u="none" strike="noStrike" kern="1200" cap="none" spc="0" normalizeH="0" baseline="0" noProof="0" dirty="0">
              <a:ln>
                <a:noFill/>
              </a:ln>
              <a:solidFill>
                <a:prstClr val="black"/>
              </a:solidFill>
              <a:effectLst/>
              <a:uLnTx/>
              <a:uFillTx/>
              <a:latin typeface="Arial"/>
              <a:ea typeface="Times New Roman"/>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black"/>
              </a:solidFill>
              <a:effectLst/>
              <a:uLnTx/>
              <a:uFillTx/>
              <a:latin typeface="Arial"/>
              <a:ea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0000"/>
                </a:solidFill>
                <a:effectLst/>
                <a:uLnTx/>
                <a:uFillTx/>
                <a:latin typeface="Arial"/>
                <a:ea typeface="Times New Roman"/>
                <a:cs typeface="Arial"/>
              </a:rPr>
              <a:t>Myth:</a:t>
            </a:r>
            <a:r>
              <a:rPr kumimoji="0" lang="en-GB" sz="1200" b="0" i="0" u="none" strike="noStrike" kern="1200" cap="none" spc="0" normalizeH="0" baseline="0" noProof="0" dirty="0">
                <a:ln>
                  <a:noFill/>
                </a:ln>
                <a:solidFill>
                  <a:srgbClr val="FF0000"/>
                </a:solidFill>
                <a:effectLst/>
                <a:uLnTx/>
                <a:uFillTx/>
                <a:latin typeface="Arial"/>
                <a:ea typeface="Times New Roman"/>
                <a:cs typeface="Arial"/>
              </a:rPr>
              <a:t> </a:t>
            </a:r>
            <a:r>
              <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Arial"/>
              </a:rPr>
              <a:t>If I have a concern about a decision a person is making, it is up to them to prove to me that they have the capacity to make it.</a:t>
            </a:r>
            <a:endPar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Arial"/>
              </a:rPr>
              <a:t> </a:t>
            </a:r>
            <a:endParaRPr kumimoji="0" lang="en-GB" sz="1000" b="0" i="0" u="none" strike="noStrike" kern="1200" cap="none" spc="0" normalizeH="0" baseline="0" noProof="0" dirty="0">
              <a:ln>
                <a:noFill/>
              </a:ln>
              <a:solidFill>
                <a:prstClr val="black"/>
              </a:solidFill>
              <a:effectLst/>
              <a:uLnTx/>
              <a:uFillTx/>
              <a:latin typeface="Arial"/>
              <a:ea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0070C0"/>
                </a:solidFill>
                <a:effectLst/>
                <a:uLnTx/>
                <a:uFillTx/>
                <a:latin typeface="Arial"/>
                <a:ea typeface="Calibri"/>
                <a:cs typeface="+mn-cs"/>
              </a:rPr>
              <a:t>Fact:</a:t>
            </a:r>
            <a:r>
              <a:rPr kumimoji="0" lang="en-GB" sz="1050" b="0" i="0" u="none" strike="noStrike" kern="1200" cap="none" spc="0" normalizeH="0" baseline="0" noProof="0" dirty="0">
                <a:ln>
                  <a:noFill/>
                </a:ln>
                <a:solidFill>
                  <a:srgbClr val="0070C0"/>
                </a:solidFill>
                <a:effectLst/>
                <a:uLnTx/>
                <a:uFillTx/>
                <a:latin typeface="Arial"/>
                <a:ea typeface="Calibri"/>
                <a:cs typeface="+mn-cs"/>
              </a:rPr>
              <a:t> </a:t>
            </a:r>
            <a:r>
              <a:rPr kumimoji="0" lang="en-GB" sz="1050" b="0" i="0" u="none" strike="noStrike" kern="1200" cap="none" spc="0" normalizeH="0" baseline="0" noProof="0" dirty="0">
                <a:ln>
                  <a:noFill/>
                </a:ln>
                <a:solidFill>
                  <a:srgbClr val="1F497D">
                    <a:lumMod val="50000"/>
                  </a:srgbClr>
                </a:solidFill>
                <a:effectLst/>
                <a:uLnTx/>
                <a:uFillTx/>
                <a:latin typeface="Arial"/>
                <a:ea typeface="Calibri"/>
                <a:cs typeface="+mn-cs"/>
              </a:rPr>
              <a:t>It is the other way around.  Assuming capacity is fundamental to the MCA. The person does not have to prove anything.  If you are concerned the person may not be able to make the decision, you will need to assess whether the person has the capacity to make the decision.  </a:t>
            </a:r>
            <a:endParaRPr kumimoji="0" lang="en-GB" sz="1050" b="0" i="0" u="none" strike="noStrike" kern="1200" cap="none" spc="0" normalizeH="0" baseline="0" noProof="0" dirty="0">
              <a:ln>
                <a:noFill/>
              </a:ln>
              <a:solidFill>
                <a:srgbClr val="1F497D">
                  <a:lumMod val="50000"/>
                </a:srgbClr>
              </a:solidFill>
              <a:effectLst/>
              <a:uLnTx/>
              <a:uFillTx/>
              <a:latin typeface="Calibri"/>
              <a:ea typeface="Calibri"/>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Times New Roman"/>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0000"/>
                </a:solidFill>
                <a:effectLst/>
                <a:uLnTx/>
                <a:uFillTx/>
                <a:latin typeface="Arial"/>
                <a:ea typeface="Times New Roman"/>
                <a:cs typeface="Arial"/>
              </a:rPr>
              <a:t>Myth</a:t>
            </a:r>
            <a:r>
              <a:rPr kumimoji="0" lang="en-GB" sz="1200" b="0" i="0" u="none" strike="noStrike" kern="1200" cap="none" spc="0" normalizeH="0" baseline="0" noProof="0" dirty="0">
                <a:ln>
                  <a:noFill/>
                </a:ln>
                <a:solidFill>
                  <a:prstClr val="black"/>
                </a:solidFill>
                <a:effectLst/>
                <a:uLnTx/>
                <a:uFillTx/>
                <a:latin typeface="Arial"/>
                <a:ea typeface="Times New Roman"/>
                <a:cs typeface="Arial"/>
              </a:rPr>
              <a:t>: </a:t>
            </a:r>
            <a:r>
              <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Arial"/>
              </a:rPr>
              <a:t>If a person is making an unwise decision, you must let them do it.</a:t>
            </a:r>
            <a:endPar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Arial"/>
              </a:rPr>
              <a:t> </a:t>
            </a:r>
            <a:endPar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70C0"/>
                </a:solidFill>
                <a:effectLst/>
                <a:uLnTx/>
                <a:uFillTx/>
                <a:latin typeface="Arial"/>
                <a:ea typeface="Calibri"/>
                <a:cs typeface="+mn-cs"/>
              </a:rPr>
              <a:t>Fact:</a:t>
            </a:r>
            <a:r>
              <a:rPr kumimoji="0" lang="en-GB" sz="1000" b="0" i="0" u="none" strike="noStrike" kern="1200" cap="none" spc="0" normalizeH="0" baseline="0" noProof="0" dirty="0">
                <a:ln>
                  <a:noFill/>
                </a:ln>
                <a:solidFill>
                  <a:srgbClr val="0070C0"/>
                </a:solidFill>
                <a:effectLst/>
                <a:uLnTx/>
                <a:uFillTx/>
                <a:latin typeface="Arial"/>
                <a:ea typeface="Calibri"/>
                <a:cs typeface="+mn-cs"/>
              </a:rPr>
              <a:t> </a:t>
            </a:r>
            <a:r>
              <a:rPr kumimoji="0" lang="en-GB" sz="1000" b="0" i="0" u="none" strike="noStrike" kern="1200" cap="none" spc="0" normalizeH="0" baseline="0" noProof="0" dirty="0">
                <a:ln>
                  <a:noFill/>
                </a:ln>
                <a:solidFill>
                  <a:srgbClr val="1F497D">
                    <a:lumMod val="50000"/>
                  </a:srgbClr>
                </a:solidFill>
                <a:effectLst/>
                <a:uLnTx/>
                <a:uFillTx/>
                <a:latin typeface="Roboto"/>
                <a:ea typeface="Calibri"/>
                <a:cs typeface="Roboto"/>
              </a:rPr>
              <a:t>Whilst the presumption of capacity is a statutory principle, it is your responsibility to  make sure and be satisfied that the person has received and understood all the relevant information especially where their decision may result in significant harm. It would be inadequate for you to record, for instance, “as there is a presumption of capacity, the decision was the person’s choice.”</a:t>
            </a:r>
            <a:endParaRPr kumimoji="0" lang="en-GB" sz="1000" b="0" i="0" u="none" strike="noStrike" kern="1200" cap="none" spc="0" normalizeH="0" baseline="0" noProof="0" dirty="0">
              <a:ln>
                <a:noFill/>
              </a:ln>
              <a:solidFill>
                <a:srgbClr val="1F497D">
                  <a:lumMod val="50000"/>
                </a:srgbClr>
              </a:solidFill>
              <a:effectLst/>
              <a:uLnTx/>
              <a:uFillTx/>
              <a:latin typeface="Calibri"/>
              <a:ea typeface="Calibri"/>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Times New Roman"/>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0000"/>
                </a:solidFill>
                <a:effectLst/>
                <a:uLnTx/>
                <a:uFillTx/>
                <a:latin typeface="Arial"/>
                <a:ea typeface="Times New Roman"/>
                <a:cs typeface="Arial"/>
              </a:rPr>
              <a:t>Myth:</a:t>
            </a:r>
            <a:r>
              <a:rPr kumimoji="0" lang="en-GB" sz="1200" b="0" i="0" u="none" strike="noStrike" kern="1200" cap="none" spc="0" normalizeH="0" baseline="0" noProof="0" dirty="0">
                <a:ln>
                  <a:noFill/>
                </a:ln>
                <a:solidFill>
                  <a:srgbClr val="FF0000"/>
                </a:solidFill>
                <a:effectLst/>
                <a:uLnTx/>
                <a:uFillTx/>
                <a:latin typeface="Arial"/>
                <a:ea typeface="Times New Roman"/>
                <a:cs typeface="Arial"/>
              </a:rPr>
              <a:t> </a:t>
            </a:r>
            <a:r>
              <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Arial"/>
              </a:rPr>
              <a:t>If a person has been assessed as lacking capacity to make a decision then this applies to all future decisions too.</a:t>
            </a:r>
            <a:endPar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Arial"/>
              </a:rPr>
              <a:t> </a:t>
            </a:r>
            <a:endParaRPr kumimoji="0" lang="en-GB" sz="1000" b="0" i="0" u="none" strike="noStrike" kern="1200" cap="none" spc="0" normalizeH="0" baseline="0" noProof="0" dirty="0">
              <a:ln>
                <a:noFill/>
              </a:ln>
              <a:solidFill>
                <a:prstClr val="black"/>
              </a:solidFill>
              <a:effectLst/>
              <a:uLnTx/>
              <a:uFillTx/>
              <a:latin typeface="Arial"/>
              <a:ea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70C0"/>
                </a:solidFill>
                <a:effectLst/>
                <a:uLnTx/>
                <a:uFillTx/>
                <a:latin typeface="Arial"/>
                <a:ea typeface="Times New Roman"/>
                <a:cs typeface="Arial"/>
              </a:rPr>
              <a:t>Fact:</a:t>
            </a:r>
            <a:r>
              <a:rPr kumimoji="0" lang="en-GB" sz="1000" b="0" i="0" u="none" strike="noStrike" kern="1200" cap="none" spc="0" normalizeH="0" baseline="0" noProof="0" dirty="0">
                <a:ln>
                  <a:noFill/>
                </a:ln>
                <a:solidFill>
                  <a:srgbClr val="0070C0"/>
                </a:solidFill>
                <a:effectLst/>
                <a:uLnTx/>
                <a:uFillTx/>
                <a:latin typeface="Arial"/>
                <a:ea typeface="Times New Roman"/>
                <a:cs typeface="Arial"/>
              </a:rPr>
              <a:t> </a:t>
            </a:r>
            <a:r>
              <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Arial"/>
              </a:rPr>
              <a:t>The capacity to make a decision is time and decision specific: this particular decision at this time because, for example, a person may recover from a physical illness or injury or may be able to make decisions for themselves once they have received focussed support. </a:t>
            </a:r>
            <a:endPar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Times New Roman"/>
              </a:rPr>
              <a:t> </a:t>
            </a:r>
          </a:p>
        </p:txBody>
      </p:sp>
      <p:sp>
        <p:nvSpPr>
          <p:cNvPr id="2" name="TextBox 1"/>
          <p:cNvSpPr txBox="1"/>
          <p:nvPr/>
        </p:nvSpPr>
        <p:spPr>
          <a:xfrm>
            <a:off x="1691680" y="6535588"/>
            <a:ext cx="515237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a:ea typeface="+mn-ea"/>
                <a:cs typeface="+mn-cs"/>
              </a:rPr>
              <a:t>With thanks to Allan Breeton (ICDSAB)</a:t>
            </a:r>
            <a:r>
              <a:rPr kumimoji="0" lang="en-GB" sz="800" b="0" i="0" u="sng" strike="noStrike" kern="1200" cap="none" spc="0" normalizeH="0" baseline="0" noProof="0" dirty="0">
                <a:ln>
                  <a:noFill/>
                </a:ln>
                <a:solidFill>
                  <a:prstClr val="black"/>
                </a:solidFill>
                <a:effectLst/>
                <a:uLnTx/>
                <a:uFillTx/>
                <a:latin typeface="Calibri"/>
                <a:ea typeface="+mn-ea"/>
                <a:cs typeface="+mn-cs"/>
                <a:hlinkClick r:id="rId3"/>
              </a:rPr>
              <a:t> www.derbysab.org.uk</a:t>
            </a:r>
            <a:r>
              <a:rPr kumimoji="0" lang="en-GB" sz="800" b="0" i="0" u="none" strike="noStrike" kern="1200" cap="none" spc="0" normalizeH="0" baseline="0" noProof="0" dirty="0">
                <a:ln>
                  <a:noFill/>
                </a:ln>
                <a:solidFill>
                  <a:prstClr val="black"/>
                </a:solidFill>
                <a:effectLst/>
                <a:uLnTx/>
                <a:uFillTx/>
                <a:latin typeface="Calibri"/>
                <a:ea typeface="+mn-ea"/>
                <a:cs typeface="+mn-cs"/>
              </a:rPr>
              <a:t> &amp; Andy Searle (ICDerbysSAB)</a:t>
            </a:r>
            <a:r>
              <a:rPr kumimoji="0" lang="en-GB" sz="800" b="0" i="0" u="sng" strike="noStrike" kern="1200" cap="none" spc="0" normalizeH="0" baseline="0" noProof="0" dirty="0">
                <a:ln>
                  <a:noFill/>
                </a:ln>
                <a:solidFill>
                  <a:prstClr val="black"/>
                </a:solidFill>
                <a:effectLst/>
                <a:uLnTx/>
                <a:uFillTx/>
                <a:latin typeface="Calibri"/>
                <a:ea typeface="+mn-ea"/>
                <a:cs typeface="+mn-cs"/>
                <a:hlinkClick r:id="rId4"/>
              </a:rPr>
              <a:t> www.derbyshiresab.org.uk</a:t>
            </a:r>
            <a:r>
              <a:rPr kumimoji="0" lang="en-GB" sz="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7" name="Title 1"/>
          <p:cNvSpPr txBox="1">
            <a:spLocks/>
          </p:cNvSpPr>
          <p:nvPr/>
        </p:nvSpPr>
        <p:spPr>
          <a:xfrm>
            <a:off x="611560" y="274638"/>
            <a:ext cx="8075240" cy="994122"/>
          </a:xfrm>
          <a:prstGeom prst="rect">
            <a:avLst/>
          </a:prstGeom>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1. Common myths </a:t>
            </a:r>
          </a:p>
        </p:txBody>
      </p:sp>
    </p:spTree>
    <p:extLst>
      <p:ext uri="{BB962C8B-B14F-4D97-AF65-F5344CB8AC3E}">
        <p14:creationId xmlns:p14="http://schemas.microsoft.com/office/powerpoint/2010/main" val="3936952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10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10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fade">
                                      <p:cBhvr>
                                        <p:cTn id="22" dur="1000"/>
                                        <p:tgtEl>
                                          <p:spTgt spid="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Effect transition="in" filter="fade">
                                      <p:cBhvr>
                                        <p:cTn id="27" dur="1000"/>
                                        <p:tgtEl>
                                          <p:spTgt spid="5">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2" end="12"/>
                                            </p:txEl>
                                          </p:spTgt>
                                        </p:tgtEl>
                                        <p:attrNameLst>
                                          <p:attrName>style.visibility</p:attrName>
                                        </p:attrNameLst>
                                      </p:cBhvr>
                                      <p:to>
                                        <p:strVal val="visible"/>
                                      </p:to>
                                    </p:set>
                                    <p:animEffect transition="in" filter="fade">
                                      <p:cBhvr>
                                        <p:cTn id="32" dur="10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p:cNvSpPr txBox="1">
            <a:spLocks noChangeArrowheads="1"/>
          </p:cNvSpPr>
          <p:nvPr/>
        </p:nvSpPr>
        <p:spPr bwMode="auto">
          <a:xfrm>
            <a:off x="1326448" y="1412776"/>
            <a:ext cx="6172160" cy="3744416"/>
          </a:xfrm>
          <a:prstGeom prst="rect">
            <a:avLst/>
          </a:prstGeom>
          <a:solidFill>
            <a:srgbClr val="FFFFFF"/>
          </a:solidFill>
          <a:ln w="9525">
            <a:noFill/>
            <a:miter lim="800000"/>
            <a:headEnd/>
            <a:tailEnd/>
          </a:ln>
        </p:spPr>
        <p:txBody>
          <a:bodyPr rot="0" vert="horz" wrap="square" lIns="91440" tIns="45720" rIns="91440" bIns="45720" anchor="t" anchorCtr="0" upright="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FF0000"/>
              </a:solidFill>
              <a:effectLst/>
              <a:uLnTx/>
              <a:uFillTx/>
              <a:latin typeface="Arial"/>
              <a:ea typeface="Times New Roman"/>
              <a:cs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FF0000"/>
              </a:solidFill>
              <a:effectLst/>
              <a:uLnTx/>
              <a:uFillTx/>
              <a:latin typeface="Arial"/>
              <a:ea typeface="Times New Roman"/>
              <a:cs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0000"/>
                </a:solidFill>
                <a:effectLst/>
                <a:uLnTx/>
                <a:uFillTx/>
                <a:latin typeface="Arial"/>
                <a:ea typeface="Times New Roman"/>
                <a:cs typeface="Arial"/>
              </a:rPr>
              <a:t>Myth:</a:t>
            </a:r>
            <a:r>
              <a:rPr kumimoji="0" lang="en-GB" sz="1200" b="0" i="0" u="none" strike="noStrike" kern="1200" cap="none" spc="0" normalizeH="0" baseline="0" noProof="0" dirty="0">
                <a:ln>
                  <a:noFill/>
                </a:ln>
                <a:solidFill>
                  <a:srgbClr val="FF0000"/>
                </a:solidFill>
                <a:effectLst/>
                <a:uLnTx/>
                <a:uFillTx/>
                <a:latin typeface="Arial"/>
                <a:ea typeface="Times New Roman"/>
                <a:cs typeface="Arial"/>
              </a:rPr>
              <a:t> </a:t>
            </a:r>
            <a:r>
              <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Arial"/>
              </a:rPr>
              <a:t>The person needs to have a detailed understanding of every aspect of the decision they are making in order to demonstrate that they have capacity.</a:t>
            </a:r>
            <a:endPar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Arial"/>
              </a:rPr>
              <a:t> </a:t>
            </a:r>
            <a:endParaRPr kumimoji="0" lang="en-GB" sz="1000" b="0" i="0" u="none" strike="noStrike" kern="1200" cap="none" spc="0" normalizeH="0" baseline="0" noProof="0" dirty="0">
              <a:ln>
                <a:noFill/>
              </a:ln>
              <a:solidFill>
                <a:prstClr val="black"/>
              </a:solidFill>
              <a:effectLst/>
              <a:uLnTx/>
              <a:uFillTx/>
              <a:latin typeface="Arial"/>
              <a:ea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70C0"/>
                </a:solidFill>
                <a:effectLst/>
                <a:uLnTx/>
                <a:uFillTx/>
                <a:latin typeface="Arial"/>
                <a:ea typeface="Times New Roman"/>
                <a:cs typeface="Arial"/>
              </a:rPr>
              <a:t>Fact:</a:t>
            </a:r>
            <a:r>
              <a:rPr kumimoji="0" lang="en-GB" sz="1000" b="0" i="0" u="none" strike="noStrike" kern="1200" cap="none" spc="0" normalizeH="0" baseline="0" noProof="0" dirty="0">
                <a:ln>
                  <a:noFill/>
                </a:ln>
                <a:solidFill>
                  <a:srgbClr val="0070C0"/>
                </a:solidFill>
                <a:effectLst/>
                <a:uLnTx/>
                <a:uFillTx/>
                <a:latin typeface="Arial"/>
                <a:ea typeface="Times New Roman"/>
                <a:cs typeface="Arial"/>
              </a:rPr>
              <a:t> </a:t>
            </a:r>
            <a:r>
              <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Arial"/>
              </a:rPr>
              <a:t>This is not necessary.  The person only needs to understand the key information, often called the ‘salient factors’ relevant to the decision.</a:t>
            </a:r>
            <a:endPar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Arial"/>
              </a:rPr>
              <a:t> </a:t>
            </a:r>
            <a:endParaRPr kumimoji="0" lang="en-GB" sz="1000" b="0" i="0" u="none" strike="noStrike" kern="1200" cap="none" spc="0" normalizeH="0" baseline="0" noProof="0" dirty="0">
              <a:ln>
                <a:noFill/>
              </a:ln>
              <a:solidFill>
                <a:prstClr val="black"/>
              </a:solidFill>
              <a:effectLst/>
              <a:uLnTx/>
              <a:uFillTx/>
              <a:latin typeface="Arial"/>
              <a:ea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0000"/>
                </a:solidFill>
                <a:effectLst/>
                <a:uLnTx/>
                <a:uFillTx/>
                <a:latin typeface="Arial"/>
                <a:ea typeface="Times New Roman"/>
                <a:cs typeface="Arial"/>
              </a:rPr>
              <a:t>Myth:</a:t>
            </a:r>
            <a:r>
              <a:rPr kumimoji="0" lang="en-GB" sz="1200" b="0" i="0" u="none" strike="noStrike" kern="1200" cap="none" spc="0" normalizeH="0" baseline="0" noProof="0" dirty="0">
                <a:ln>
                  <a:noFill/>
                </a:ln>
                <a:solidFill>
                  <a:srgbClr val="FF0000"/>
                </a:solidFill>
                <a:effectLst/>
                <a:uLnTx/>
                <a:uFillTx/>
                <a:latin typeface="Arial"/>
                <a:ea typeface="Times New Roman"/>
                <a:cs typeface="Arial"/>
              </a:rPr>
              <a:t> </a:t>
            </a:r>
            <a:r>
              <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Arial"/>
              </a:rPr>
              <a:t>A person with dementia will not have capacity to make any decisions.</a:t>
            </a:r>
            <a:endPar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Arial"/>
              </a:rPr>
              <a:t> </a:t>
            </a:r>
            <a:endParaRPr kumimoji="0" lang="en-GB" sz="1000" b="0" i="0" u="none" strike="noStrike" kern="1200" cap="none" spc="0" normalizeH="0" baseline="0" noProof="0" dirty="0">
              <a:ln>
                <a:noFill/>
              </a:ln>
              <a:solidFill>
                <a:prstClr val="black"/>
              </a:solidFill>
              <a:effectLst/>
              <a:uLnTx/>
              <a:uFillTx/>
              <a:latin typeface="Arial"/>
              <a:ea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70C0"/>
                </a:solidFill>
                <a:effectLst/>
                <a:uLnTx/>
                <a:uFillTx/>
                <a:latin typeface="Arial"/>
                <a:ea typeface="Times New Roman"/>
                <a:cs typeface="Arial"/>
              </a:rPr>
              <a:t>Fact:</a:t>
            </a:r>
            <a:r>
              <a:rPr kumimoji="0" lang="en-GB" sz="1000" b="0" i="0" u="none" strike="noStrike" kern="1200" cap="none" spc="0" normalizeH="0" baseline="0" noProof="0" dirty="0">
                <a:ln>
                  <a:noFill/>
                </a:ln>
                <a:solidFill>
                  <a:srgbClr val="0070C0"/>
                </a:solidFill>
                <a:effectLst/>
                <a:uLnTx/>
                <a:uFillTx/>
                <a:latin typeface="Arial"/>
                <a:ea typeface="Times New Roman"/>
                <a:cs typeface="Arial"/>
              </a:rPr>
              <a:t> </a:t>
            </a:r>
            <a:r>
              <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Arial"/>
              </a:rPr>
              <a:t>You must not assume someone lacks capacity because they have a particular condition.</a:t>
            </a:r>
            <a:endPar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Arial"/>
              </a:rPr>
              <a:t> </a:t>
            </a:r>
            <a:endParaRPr kumimoji="0" lang="en-GB" sz="1000" b="0" i="0" u="none" strike="noStrike" kern="1200" cap="none" spc="0" normalizeH="0" baseline="0" noProof="0" dirty="0">
              <a:ln>
                <a:noFill/>
              </a:ln>
              <a:solidFill>
                <a:prstClr val="black"/>
              </a:solidFill>
              <a:effectLst/>
              <a:uLnTx/>
              <a:uFillTx/>
              <a:latin typeface="Arial"/>
              <a:ea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0000"/>
                </a:solidFill>
                <a:effectLst/>
                <a:uLnTx/>
                <a:uFillTx/>
                <a:latin typeface="Arial"/>
                <a:ea typeface="Times New Roman"/>
                <a:cs typeface="Arial"/>
              </a:rPr>
              <a:t>Myth:</a:t>
            </a:r>
            <a:r>
              <a:rPr kumimoji="0" lang="en-GB" sz="1200" b="0" i="0" u="none" strike="noStrike" kern="1200" cap="none" spc="0" normalizeH="0" baseline="0" noProof="0" dirty="0">
                <a:ln>
                  <a:noFill/>
                </a:ln>
                <a:solidFill>
                  <a:srgbClr val="FF0000"/>
                </a:solidFill>
                <a:effectLst/>
                <a:uLnTx/>
                <a:uFillTx/>
                <a:latin typeface="Arial"/>
                <a:ea typeface="Times New Roman"/>
                <a:cs typeface="Arial"/>
              </a:rPr>
              <a:t> </a:t>
            </a:r>
            <a:r>
              <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Arial"/>
              </a:rPr>
              <a:t>It is not appropriate to help a person to understand their options when assessing capacity.  Otherwise, you would be helping them to cheat.</a:t>
            </a:r>
            <a:endPar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Arial"/>
              </a:rPr>
              <a:t> </a:t>
            </a:r>
            <a:endParaRPr kumimoji="0" lang="en-GB" sz="1000" b="0" i="0" u="none" strike="noStrike" kern="1200" cap="none" spc="0" normalizeH="0" baseline="0" noProof="0" dirty="0">
              <a:ln>
                <a:noFill/>
              </a:ln>
              <a:solidFill>
                <a:prstClr val="black"/>
              </a:solidFill>
              <a:effectLst/>
              <a:uLnTx/>
              <a:uFillTx/>
              <a:latin typeface="Arial"/>
              <a:ea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70C0"/>
                </a:solidFill>
                <a:effectLst/>
                <a:uLnTx/>
                <a:uFillTx/>
                <a:latin typeface="Arial"/>
                <a:ea typeface="Times New Roman"/>
                <a:cs typeface="Arial"/>
              </a:rPr>
              <a:t>Fact:</a:t>
            </a:r>
            <a:r>
              <a:rPr kumimoji="0" lang="en-GB" sz="1000" b="0" i="0" u="none" strike="noStrike" kern="1200" cap="none" spc="0" normalizeH="0" baseline="0" noProof="0" dirty="0">
                <a:ln>
                  <a:noFill/>
                </a:ln>
                <a:solidFill>
                  <a:srgbClr val="0070C0"/>
                </a:solidFill>
                <a:effectLst/>
                <a:uLnTx/>
                <a:uFillTx/>
                <a:latin typeface="Arial"/>
                <a:ea typeface="Times New Roman"/>
                <a:cs typeface="Arial"/>
              </a:rPr>
              <a:t> </a:t>
            </a:r>
            <a:r>
              <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Arial"/>
              </a:rPr>
              <a:t>Principle 2 of the MCA requires you to take all ‘practicable steps’ to help the person make the decision e.g. explain all the information relevant to the decision at a time and place that is best for the person, with support from family/friend or professional if possible, using objects and pictures that may help the person to understand and make the decision for themselves, where they can. </a:t>
            </a:r>
            <a:endPar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Arial"/>
              </a:rPr>
              <a:t>  </a:t>
            </a:r>
            <a:endParaRPr kumimoji="0" lang="en-GB" sz="1000" b="0" i="0" u="none" strike="noStrike" kern="1200" cap="none" spc="0" normalizeH="0" baseline="0" noProof="0" dirty="0">
              <a:ln>
                <a:noFill/>
              </a:ln>
              <a:solidFill>
                <a:prstClr val="black"/>
              </a:solidFill>
              <a:effectLst/>
              <a:uLnTx/>
              <a:uFillTx/>
              <a:latin typeface="Arial"/>
              <a:ea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0000"/>
                </a:solidFill>
                <a:effectLst/>
                <a:uLnTx/>
                <a:uFillTx/>
                <a:latin typeface="Arial"/>
                <a:ea typeface="Times New Roman"/>
                <a:cs typeface="Arial"/>
              </a:rPr>
              <a:t>Myth </a:t>
            </a:r>
            <a:r>
              <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Arial"/>
              </a:rPr>
              <a:t>My next of kin can make decisions for me if I lose capacity. </a:t>
            </a:r>
            <a:endParaRPr kumimoji="0" lang="en-GB" sz="12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Arial"/>
              </a:rPr>
              <a:t> </a:t>
            </a:r>
            <a:endPar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70C0"/>
                </a:solidFill>
                <a:effectLst/>
                <a:uLnTx/>
                <a:uFillTx/>
                <a:latin typeface="Arial"/>
                <a:ea typeface="Times New Roman"/>
                <a:cs typeface="Arial"/>
              </a:rPr>
              <a:t>Fact:</a:t>
            </a:r>
            <a:r>
              <a:rPr kumimoji="0" lang="en-GB" sz="1000" b="0" i="0" u="none" strike="noStrike" kern="1200" cap="none" spc="0" normalizeH="0" baseline="0" noProof="0" dirty="0">
                <a:ln>
                  <a:noFill/>
                </a:ln>
                <a:solidFill>
                  <a:srgbClr val="0070C0"/>
                </a:solidFill>
                <a:effectLst/>
                <a:uLnTx/>
                <a:uFillTx/>
                <a:latin typeface="Arial"/>
                <a:ea typeface="Times New Roman"/>
                <a:cs typeface="Arial"/>
              </a:rPr>
              <a:t> </a:t>
            </a:r>
            <a:r>
              <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Arial"/>
              </a:rPr>
              <a:t>The term ‘next of kin’ is commonly used but does not give people any legal decision-making authority.  You can set up a Lasting Power of Attorney (LPA) for property and finance decisions and/or health and welfare decisions. It is the best way to give someone you trust the legal authority to make decisions on your behalf if you are unable to make them.  </a:t>
            </a:r>
            <a:endParaRPr kumimoji="0" lang="en-GB" sz="1000" b="0" i="0" u="none" strike="noStrike" kern="1200" cap="none" spc="0" normalizeH="0" baseline="0" noProof="0" dirty="0">
              <a:ln>
                <a:noFill/>
              </a:ln>
              <a:solidFill>
                <a:srgbClr val="1F497D">
                  <a:lumMod val="50000"/>
                </a:srgbClr>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Times New Roman"/>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Arial"/>
              </a:rPr>
              <a:t> </a:t>
            </a:r>
            <a:endParaRPr kumimoji="0" lang="en-GB" sz="1000" b="0" i="0" u="none" strike="noStrike" kern="1200" cap="none" spc="0" normalizeH="0" baseline="0" noProof="0" dirty="0">
              <a:ln>
                <a:noFill/>
              </a:ln>
              <a:solidFill>
                <a:prstClr val="black"/>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Arial"/>
              </a:rPr>
              <a:t> </a:t>
            </a:r>
            <a:endParaRPr kumimoji="0" lang="en-GB" sz="1000" b="0" i="0" u="none" strike="noStrike" kern="1200" cap="none" spc="0" normalizeH="0" baseline="0" noProof="0" dirty="0">
              <a:ln>
                <a:noFill/>
              </a:ln>
              <a:solidFill>
                <a:prstClr val="black"/>
              </a:solidFill>
              <a:effectLst/>
              <a:uLnTx/>
              <a:uFillTx/>
              <a:latin typeface="Arial"/>
              <a:ea typeface="Times New Roman"/>
              <a:cs typeface="Times New Roman"/>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Times New Roman"/>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Times New Roman"/>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Arial"/>
                <a:ea typeface="Times New Roman"/>
                <a:cs typeface="Times New Roman"/>
              </a:rPr>
              <a:t> </a:t>
            </a:r>
          </a:p>
        </p:txBody>
      </p:sp>
      <p:sp>
        <p:nvSpPr>
          <p:cNvPr id="6" name="Title 1"/>
          <p:cNvSpPr txBox="1">
            <a:spLocks/>
          </p:cNvSpPr>
          <p:nvPr/>
        </p:nvSpPr>
        <p:spPr>
          <a:xfrm>
            <a:off x="611560" y="274638"/>
            <a:ext cx="8075240" cy="994122"/>
          </a:xfrm>
          <a:prstGeom prst="rect">
            <a:avLst/>
          </a:prstGeom>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2. Common myths </a:t>
            </a:r>
          </a:p>
        </p:txBody>
      </p:sp>
    </p:spTree>
    <p:extLst>
      <p:ext uri="{BB962C8B-B14F-4D97-AF65-F5344CB8AC3E}">
        <p14:creationId xmlns:p14="http://schemas.microsoft.com/office/powerpoint/2010/main" val="2503996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1000"/>
                                        <p:tgtEl>
                                          <p:spTgt spid="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animEffect transition="in" filter="fade">
                                      <p:cBhvr>
                                        <p:cTn id="17" dur="1000"/>
                                        <p:tgtEl>
                                          <p:spTgt spid="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8" end="8"/>
                                            </p:txEl>
                                          </p:spTgt>
                                        </p:tgtEl>
                                        <p:attrNameLst>
                                          <p:attrName>style.visibility</p:attrName>
                                        </p:attrNameLst>
                                      </p:cBhvr>
                                      <p:to>
                                        <p:strVal val="visible"/>
                                      </p:to>
                                    </p:set>
                                    <p:animEffect transition="in" filter="fade">
                                      <p:cBhvr>
                                        <p:cTn id="22" dur="1000"/>
                                        <p:tgtEl>
                                          <p:spTgt spid="9">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animEffect transition="in" filter="fade">
                                      <p:cBhvr>
                                        <p:cTn id="27" dur="1000"/>
                                        <p:tgtEl>
                                          <p:spTgt spid="9">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12" end="12"/>
                                            </p:txEl>
                                          </p:spTgt>
                                        </p:tgtEl>
                                        <p:attrNameLst>
                                          <p:attrName>style.visibility</p:attrName>
                                        </p:attrNameLst>
                                      </p:cBhvr>
                                      <p:to>
                                        <p:strVal val="visible"/>
                                      </p:to>
                                    </p:set>
                                    <p:animEffect transition="in" filter="fade">
                                      <p:cBhvr>
                                        <p:cTn id="32" dur="1000"/>
                                        <p:tgtEl>
                                          <p:spTgt spid="9">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14" end="14"/>
                                            </p:txEl>
                                          </p:spTgt>
                                        </p:tgtEl>
                                        <p:attrNameLst>
                                          <p:attrName>style.visibility</p:attrName>
                                        </p:attrNameLst>
                                      </p:cBhvr>
                                      <p:to>
                                        <p:strVal val="visible"/>
                                      </p:to>
                                    </p:set>
                                    <p:animEffect transition="in" filter="fade">
                                      <p:cBhvr>
                                        <p:cTn id="37" dur="1000"/>
                                        <p:tgtEl>
                                          <p:spTgt spid="9">
                                            <p:txEl>
                                              <p:pRg st="14" end="1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16" end="16"/>
                                            </p:txEl>
                                          </p:spTgt>
                                        </p:tgtEl>
                                        <p:attrNameLst>
                                          <p:attrName>style.visibility</p:attrName>
                                        </p:attrNameLst>
                                      </p:cBhvr>
                                      <p:to>
                                        <p:strVal val="visible"/>
                                      </p:to>
                                    </p:set>
                                    <p:animEffect transition="in" filter="fade">
                                      <p:cBhvr>
                                        <p:cTn id="42" dur="1000"/>
                                        <p:tgtEl>
                                          <p:spTgt spid="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764704"/>
            <a:ext cx="6635080" cy="4752528"/>
          </a:xfrm>
          <a:solidFill>
            <a:srgbClr val="92D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normAutofit/>
          </a:bodyPr>
          <a:lstStyle/>
          <a:p>
            <a:pPr marL="0" indent="0" algn="ctr">
              <a:buNone/>
            </a:pPr>
            <a:endParaRPr lang="en-GB" sz="8800" b="1" u="sng" dirty="0">
              <a:solidFill>
                <a:schemeClr val="tx2">
                  <a:lumMod val="50000"/>
                </a:schemeClr>
              </a:solidFill>
              <a:effectLst>
                <a:outerShdw blurRad="38100" dist="38100" dir="2700000" algn="tl">
                  <a:srgbClr val="000000">
                    <a:alpha val="43137"/>
                  </a:srgbClr>
                </a:outerShdw>
              </a:effectLst>
            </a:endParaRPr>
          </a:p>
          <a:p>
            <a:pPr marL="0" indent="0" algn="ctr">
              <a:buNone/>
            </a:pPr>
            <a:r>
              <a:rPr lang="en-GB" sz="8800" b="1" u="sng" dirty="0">
                <a:solidFill>
                  <a:schemeClr val="tx2">
                    <a:lumMod val="50000"/>
                  </a:schemeClr>
                </a:solidFill>
                <a:effectLst>
                  <a:outerShdw blurRad="38100" dist="38100" dir="2700000" algn="tl">
                    <a:srgbClr val="000000">
                      <a:alpha val="43137"/>
                    </a:srgbClr>
                  </a:outerShdw>
                </a:effectLst>
              </a:rPr>
              <a:t> Break!!!</a:t>
            </a:r>
          </a:p>
        </p:txBody>
      </p:sp>
    </p:spTree>
    <p:extLst>
      <p:ext uri="{BB962C8B-B14F-4D97-AF65-F5344CB8AC3E}">
        <p14:creationId xmlns:p14="http://schemas.microsoft.com/office/powerpoint/2010/main" val="27179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000" tmFilter="0, 0; .2, .5; .8, .5; 1, 0"/>
                                        <p:tgtEl>
                                          <p:spTgt spid="3">
                                            <p:bg/>
                                          </p:spTgt>
                                        </p:tgtEl>
                                      </p:cBhvr>
                                    </p:animEffect>
                                    <p:animScale>
                                      <p:cBhvr>
                                        <p:cTn id="7" dur="1000" autoRev="1" fill="hold"/>
                                        <p:tgtEl>
                                          <p:spTgt spid="3">
                                            <p:bg/>
                                          </p:spTgt>
                                        </p:tgtEl>
                                      </p:cBhvr>
                                      <p:by x="105000" y="105000"/>
                                    </p:animScale>
                                  </p:childTnLst>
                                </p:cTn>
                              </p:par>
                              <p:par>
                                <p:cTn id="8" presetID="26" presetClass="emph" presetSubtype="0" fill="hold" grpId="0" nodeType="withEffect">
                                  <p:stCondLst>
                                    <p:cond delay="1500"/>
                                  </p:stCondLst>
                                  <p:childTnLst>
                                    <p:animEffect transition="out" filter="fade">
                                      <p:cBhvr>
                                        <p:cTn id="9" dur="2000" tmFilter="0, 0; .2, .5; .8, .5; 1, 0"/>
                                        <p:tgtEl>
                                          <p:spTgt spid="3">
                                            <p:txEl>
                                              <p:pRg st="1" end="1"/>
                                            </p:txEl>
                                          </p:spTgt>
                                        </p:tgtEl>
                                      </p:cBhvr>
                                    </p:animEffect>
                                    <p:animScale>
                                      <p:cBhvr>
                                        <p:cTn id="10" dur="100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268761"/>
            <a:ext cx="8229600" cy="4680520"/>
          </a:xfrm>
        </p:spPr>
        <p:txBody>
          <a:bodyPr>
            <a:normAutofit/>
          </a:bodyPr>
          <a:lstStyle/>
          <a:p>
            <a:pPr>
              <a:buFont typeface="+mj-lt"/>
              <a:buAutoNum type="arabicPeriod"/>
            </a:pPr>
            <a:r>
              <a:rPr lang="en-GB" sz="1800" dirty="0">
                <a:solidFill>
                  <a:schemeClr val="tx2">
                    <a:lumMod val="50000"/>
                  </a:schemeClr>
                </a:solidFill>
                <a:latin typeface="Arial" panose="020B0604020202020204" pitchFamily="34" charset="0"/>
                <a:cs typeface="Arial" panose="020B0604020202020204" pitchFamily="34" charset="0"/>
              </a:rPr>
              <a:t>What are the categories of abuse and neglect as identified in safeguarding adults policy and procedures?</a:t>
            </a:r>
          </a:p>
          <a:p>
            <a:pPr>
              <a:buFont typeface="+mj-lt"/>
              <a:buAutoNum type="arabicPeriod"/>
            </a:pPr>
            <a:endParaRPr lang="en-GB" sz="1000" dirty="0">
              <a:solidFill>
                <a:schemeClr val="tx2">
                  <a:lumMod val="50000"/>
                </a:schemeClr>
              </a:solidFill>
              <a:latin typeface="Arial" panose="020B0604020202020204" pitchFamily="34" charset="0"/>
              <a:cs typeface="Arial" panose="020B0604020202020204" pitchFamily="34" charset="0"/>
            </a:endParaRPr>
          </a:p>
          <a:p>
            <a:pPr lvl="0">
              <a:buFont typeface="+mj-lt"/>
              <a:buAutoNum type="arabicPeriod"/>
            </a:pPr>
            <a:r>
              <a:rPr lang="en-GB" sz="1800" dirty="0">
                <a:solidFill>
                  <a:schemeClr val="tx2">
                    <a:lumMod val="50000"/>
                  </a:schemeClr>
                </a:solidFill>
                <a:latin typeface="Arial" panose="020B0604020202020204" pitchFamily="34" charset="0"/>
                <a:cs typeface="Arial" panose="020B0604020202020204" pitchFamily="34" charset="0"/>
              </a:rPr>
              <a:t>What are the stages in safeguarding adults’ procedures? (roughly) e.g. “Alert”</a:t>
            </a:r>
          </a:p>
          <a:p>
            <a:pPr lvl="0">
              <a:buFont typeface="+mj-lt"/>
              <a:buAutoNum type="arabicPeriod"/>
            </a:pPr>
            <a:endParaRPr lang="en-GB" sz="1000" dirty="0">
              <a:solidFill>
                <a:schemeClr val="tx2">
                  <a:lumMod val="50000"/>
                </a:schemeClr>
              </a:solidFill>
              <a:latin typeface="Arial" panose="020B0604020202020204" pitchFamily="34" charset="0"/>
              <a:cs typeface="Arial" panose="020B0604020202020204" pitchFamily="34" charset="0"/>
            </a:endParaRPr>
          </a:p>
          <a:p>
            <a:pPr>
              <a:buFont typeface="+mj-lt"/>
              <a:buAutoNum type="arabicPeriod"/>
            </a:pPr>
            <a:r>
              <a:rPr lang="en-GB" sz="1800" dirty="0">
                <a:solidFill>
                  <a:schemeClr val="tx2">
                    <a:lumMod val="50000"/>
                  </a:schemeClr>
                </a:solidFill>
                <a:latin typeface="Arial" panose="020B0604020202020204" pitchFamily="34" charset="0"/>
                <a:cs typeface="Arial" panose="020B0604020202020204" pitchFamily="34" charset="0"/>
              </a:rPr>
              <a:t>What primary legislation provides statutory power for safeguarding adults?</a:t>
            </a:r>
          </a:p>
          <a:p>
            <a:pPr>
              <a:buFont typeface="+mj-lt"/>
              <a:buAutoNum type="arabicPeriod"/>
            </a:pPr>
            <a:endParaRPr lang="en-GB" sz="1000" dirty="0">
              <a:solidFill>
                <a:schemeClr val="tx2">
                  <a:lumMod val="50000"/>
                </a:schemeClr>
              </a:solidFill>
              <a:latin typeface="Arial" panose="020B0604020202020204" pitchFamily="34" charset="0"/>
              <a:cs typeface="Arial" panose="020B0604020202020204" pitchFamily="34" charset="0"/>
            </a:endParaRPr>
          </a:p>
          <a:p>
            <a:pPr>
              <a:buFont typeface="+mj-lt"/>
              <a:buAutoNum type="arabicPeriod"/>
            </a:pPr>
            <a:r>
              <a:rPr lang="en-GB" sz="1800" dirty="0">
                <a:solidFill>
                  <a:schemeClr val="tx2">
                    <a:lumMod val="50000"/>
                  </a:schemeClr>
                </a:solidFill>
                <a:latin typeface="Arial" panose="020B0604020202020204" pitchFamily="34" charset="0"/>
                <a:cs typeface="Arial" panose="020B0604020202020204" pitchFamily="34" charset="0"/>
              </a:rPr>
              <a:t>What is the definition for an adult at risk as set out in the above legislation (also identified in local policy)?</a:t>
            </a:r>
          </a:p>
          <a:p>
            <a:pPr>
              <a:buFont typeface="+mj-lt"/>
              <a:buAutoNum type="arabicPeriod"/>
            </a:pPr>
            <a:endParaRPr lang="en-GB" sz="1000" dirty="0">
              <a:solidFill>
                <a:schemeClr val="tx2">
                  <a:lumMod val="50000"/>
                </a:schemeClr>
              </a:solidFill>
              <a:latin typeface="Arial" panose="020B0604020202020204" pitchFamily="34" charset="0"/>
              <a:cs typeface="Arial" panose="020B0604020202020204" pitchFamily="34" charset="0"/>
            </a:endParaRPr>
          </a:p>
          <a:p>
            <a:pPr>
              <a:buFont typeface="+mj-lt"/>
              <a:buAutoNum type="arabicPeriod"/>
            </a:pPr>
            <a:r>
              <a:rPr lang="en-GB" sz="1800" dirty="0">
                <a:solidFill>
                  <a:schemeClr val="tx2">
                    <a:lumMod val="50000"/>
                  </a:schemeClr>
                </a:solidFill>
                <a:latin typeface="Arial" panose="020B0604020202020204" pitchFamily="34" charset="0"/>
                <a:cs typeface="Arial" panose="020B0604020202020204" pitchFamily="34" charset="0"/>
              </a:rPr>
              <a:t>Name </a:t>
            </a:r>
            <a:r>
              <a:rPr lang="en-GB" sz="1800" u="sng" dirty="0">
                <a:solidFill>
                  <a:schemeClr val="tx2">
                    <a:lumMod val="50000"/>
                  </a:schemeClr>
                </a:solidFill>
                <a:latin typeface="Arial" panose="020B0604020202020204" pitchFamily="34" charset="0"/>
                <a:cs typeface="Arial" panose="020B0604020202020204" pitchFamily="34" charset="0"/>
              </a:rPr>
              <a:t>some</a:t>
            </a:r>
            <a:r>
              <a:rPr lang="en-GB" sz="1800" dirty="0">
                <a:solidFill>
                  <a:schemeClr val="tx2">
                    <a:lumMod val="50000"/>
                  </a:schemeClr>
                </a:solidFill>
                <a:latin typeface="Arial" panose="020B0604020202020204" pitchFamily="34" charset="0"/>
                <a:cs typeface="Arial" panose="020B0604020202020204" pitchFamily="34" charset="0"/>
              </a:rPr>
              <a:t> types of legislation that may need to be considered when working with adults at risk from a safeguarding perspective?</a:t>
            </a:r>
          </a:p>
          <a:p>
            <a:pPr>
              <a:buFont typeface="+mj-lt"/>
              <a:buAutoNum type="arabicPeriod"/>
            </a:pPr>
            <a:endParaRPr lang="en-GB" sz="1000" dirty="0">
              <a:solidFill>
                <a:schemeClr val="tx2">
                  <a:lumMod val="50000"/>
                </a:schemeClr>
              </a:solidFill>
              <a:latin typeface="Arial" panose="020B0604020202020204" pitchFamily="34" charset="0"/>
              <a:cs typeface="Arial" panose="020B0604020202020204" pitchFamily="34" charset="0"/>
            </a:endParaRPr>
          </a:p>
          <a:p>
            <a:pPr>
              <a:buFont typeface="+mj-lt"/>
              <a:buAutoNum type="arabicPeriod"/>
            </a:pPr>
            <a:r>
              <a:rPr lang="en-GB" sz="1800" dirty="0">
                <a:solidFill>
                  <a:schemeClr val="tx2">
                    <a:lumMod val="50000"/>
                  </a:schemeClr>
                </a:solidFill>
                <a:latin typeface="Arial" panose="020B0604020202020204" pitchFamily="34" charset="0"/>
                <a:cs typeface="Arial" panose="020B0604020202020204" pitchFamily="34" charset="0"/>
              </a:rPr>
              <a:t>What are the 5 principles of s.1 of the  Mental Capacity Act (2005)?</a:t>
            </a:r>
          </a:p>
          <a:p>
            <a:pPr>
              <a:buFont typeface="+mj-lt"/>
              <a:buAutoNum type="arabicPeriod"/>
            </a:pPr>
            <a:endParaRPr lang="en-GB" sz="1000" dirty="0">
              <a:solidFill>
                <a:schemeClr val="tx2">
                  <a:lumMod val="50000"/>
                </a:schemeClr>
              </a:solidFill>
              <a:latin typeface="Arial" panose="020B0604020202020204" pitchFamily="34" charset="0"/>
              <a:cs typeface="Arial" panose="020B0604020202020204" pitchFamily="34" charset="0"/>
            </a:endParaRPr>
          </a:p>
          <a:p>
            <a:pPr>
              <a:buFont typeface="+mj-lt"/>
              <a:buAutoNum type="arabicPeriod"/>
            </a:pPr>
            <a:r>
              <a:rPr lang="en-GB" sz="1800" dirty="0">
                <a:solidFill>
                  <a:schemeClr val="tx2">
                    <a:lumMod val="50000"/>
                  </a:schemeClr>
                </a:solidFill>
                <a:latin typeface="Arial" panose="020B0604020202020204" pitchFamily="34" charset="0"/>
                <a:cs typeface="Arial" panose="020B0604020202020204" pitchFamily="34" charset="0"/>
              </a:rPr>
              <a:t>What do we need to think about when considering capacity?</a:t>
            </a:r>
          </a:p>
          <a:p>
            <a:endParaRPr lang="en-GB" sz="1600" dirty="0">
              <a:solidFill>
                <a:schemeClr val="tx2">
                  <a:lumMod val="50000"/>
                </a:schemeClr>
              </a:solidFill>
              <a:latin typeface="Arial" panose="020B0604020202020204" pitchFamily="34" charset="0"/>
              <a:cs typeface="Arial" panose="020B0604020202020204" pitchFamily="34" charset="0"/>
            </a:endParaRPr>
          </a:p>
          <a:p>
            <a:endParaRPr lang="en-GB" sz="1600" dirty="0">
              <a:solidFill>
                <a:schemeClr val="tx2">
                  <a:lumMod val="50000"/>
                </a:schemeClr>
              </a:solidFill>
              <a:latin typeface="Arial" panose="020B0604020202020204" pitchFamily="34" charset="0"/>
              <a:cs typeface="Arial" panose="020B0604020202020204" pitchFamily="34" charset="0"/>
            </a:endParaRPr>
          </a:p>
          <a:p>
            <a:endParaRPr lang="en-GB" sz="1600" dirty="0">
              <a:solidFill>
                <a:schemeClr val="tx2">
                  <a:lumMod val="50000"/>
                </a:schemeClr>
              </a:solidFill>
              <a:latin typeface="Arial" panose="020B0604020202020204" pitchFamily="34" charset="0"/>
              <a:cs typeface="Arial" panose="020B0604020202020204" pitchFamily="34" charset="0"/>
            </a:endParaRPr>
          </a:p>
          <a:p>
            <a:endParaRPr lang="en-GB" sz="1600" dirty="0">
              <a:solidFill>
                <a:schemeClr val="tx2">
                  <a:lumMod val="50000"/>
                </a:schemeClr>
              </a:solidFill>
              <a:latin typeface="Arial" panose="020B0604020202020204" pitchFamily="34" charset="0"/>
              <a:cs typeface="Arial" panose="020B0604020202020204" pitchFamily="34" charset="0"/>
            </a:endParaRPr>
          </a:p>
          <a:p>
            <a:pPr lvl="0"/>
            <a:endParaRPr lang="en-GB" sz="1600" dirty="0">
              <a:solidFill>
                <a:schemeClr val="tx2">
                  <a:lumMod val="50000"/>
                </a:schemeClr>
              </a:solidFill>
              <a:latin typeface="Arial" panose="020B0604020202020204" pitchFamily="34" charset="0"/>
              <a:cs typeface="Arial" panose="020B0604020202020204" pitchFamily="34" charset="0"/>
            </a:endParaRPr>
          </a:p>
          <a:p>
            <a:endParaRPr lang="en-GB" sz="1600" dirty="0">
              <a:solidFill>
                <a:schemeClr val="tx2">
                  <a:lumMod val="50000"/>
                </a:schemeClr>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457200" y="274638"/>
            <a:ext cx="8229600" cy="85010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2800" b="1" dirty="0">
                <a:solidFill>
                  <a:schemeClr val="tx2">
                    <a:lumMod val="50000"/>
                  </a:schemeClr>
                </a:solidFill>
                <a:latin typeface="Arial" panose="020B0604020202020204" pitchFamily="34" charset="0"/>
                <a:cs typeface="Arial" panose="020B0604020202020204" pitchFamily="34" charset="0"/>
              </a:rPr>
              <a:t>Review (in groups)</a:t>
            </a:r>
          </a:p>
        </p:txBody>
      </p:sp>
    </p:spTree>
    <p:extLst>
      <p:ext uri="{BB962C8B-B14F-4D97-AF65-F5344CB8AC3E}">
        <p14:creationId xmlns:p14="http://schemas.microsoft.com/office/powerpoint/2010/main" val="2499435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8229600" cy="85010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2800" b="1" dirty="0">
                <a:solidFill>
                  <a:schemeClr val="tx2">
                    <a:lumMod val="50000"/>
                  </a:schemeClr>
                </a:solidFill>
                <a:latin typeface="Arial" panose="020B0604020202020204" pitchFamily="34" charset="0"/>
                <a:cs typeface="Arial" panose="020B0604020202020204" pitchFamily="34" charset="0"/>
              </a:rPr>
              <a:t>Know your knowledge</a:t>
            </a:r>
          </a:p>
        </p:txBody>
      </p:sp>
      <p:sp>
        <p:nvSpPr>
          <p:cNvPr id="3" name="Content Placeholder 2"/>
          <p:cNvSpPr>
            <a:spLocks noGrp="1"/>
          </p:cNvSpPr>
          <p:nvPr>
            <p:ph idx="1"/>
          </p:nvPr>
        </p:nvSpPr>
        <p:spPr>
          <a:xfrm>
            <a:off x="457200" y="1268761"/>
            <a:ext cx="8229600" cy="4680520"/>
          </a:xfrm>
        </p:spPr>
        <p:txBody>
          <a:bodyPr>
            <a:normAutofit fontScale="92500" lnSpcReduction="10000"/>
          </a:bodyPr>
          <a:lstStyle/>
          <a:p>
            <a:pPr marL="514350" indent="-514350">
              <a:buFont typeface="+mj-lt"/>
              <a:buAutoNum type="arabicPeriod"/>
            </a:pPr>
            <a:r>
              <a:rPr lang="en-GB" sz="3100" dirty="0">
                <a:solidFill>
                  <a:schemeClr val="tx2">
                    <a:lumMod val="50000"/>
                  </a:schemeClr>
                </a:solidFill>
                <a:latin typeface="Arial" panose="020B0604020202020204" pitchFamily="34" charset="0"/>
                <a:cs typeface="Arial" panose="020B0604020202020204" pitchFamily="34" charset="0"/>
              </a:rPr>
              <a:t>What are the categories of abuse and neglect as identified in safeguarding adults policy and procedures?</a:t>
            </a:r>
          </a:p>
          <a:p>
            <a:pPr lvl="1"/>
            <a:r>
              <a:rPr lang="en-GB" sz="1900" dirty="0">
                <a:solidFill>
                  <a:srgbClr val="7030A0"/>
                </a:solidFill>
                <a:latin typeface="Arial" panose="020B0604020202020204" pitchFamily="34" charset="0"/>
                <a:cs typeface="Arial" panose="020B0604020202020204" pitchFamily="34" charset="0"/>
              </a:rPr>
              <a:t>Physical abuse </a:t>
            </a:r>
          </a:p>
          <a:p>
            <a:pPr lvl="1"/>
            <a:r>
              <a:rPr lang="en-GB" sz="1900" dirty="0">
                <a:solidFill>
                  <a:srgbClr val="7030A0"/>
                </a:solidFill>
                <a:latin typeface="Arial" panose="020B0604020202020204" pitchFamily="34" charset="0"/>
                <a:cs typeface="Arial" panose="020B0604020202020204" pitchFamily="34" charset="0"/>
              </a:rPr>
              <a:t>Sexual abuse</a:t>
            </a:r>
          </a:p>
          <a:p>
            <a:pPr lvl="1"/>
            <a:r>
              <a:rPr lang="en-GB" sz="1900" dirty="0">
                <a:solidFill>
                  <a:srgbClr val="7030A0"/>
                </a:solidFill>
                <a:latin typeface="Arial" panose="020B0604020202020204" pitchFamily="34" charset="0"/>
                <a:cs typeface="Arial" panose="020B0604020202020204" pitchFamily="34" charset="0"/>
              </a:rPr>
              <a:t>Psychological abuse</a:t>
            </a:r>
          </a:p>
          <a:p>
            <a:pPr lvl="1"/>
            <a:r>
              <a:rPr lang="en-GB" sz="1900" dirty="0">
                <a:solidFill>
                  <a:srgbClr val="7030A0"/>
                </a:solidFill>
                <a:latin typeface="Arial" panose="020B0604020202020204" pitchFamily="34" charset="0"/>
                <a:cs typeface="Arial" panose="020B0604020202020204" pitchFamily="34" charset="0"/>
              </a:rPr>
              <a:t>Neglects and acts of omission</a:t>
            </a:r>
          </a:p>
          <a:p>
            <a:pPr lvl="1"/>
            <a:r>
              <a:rPr lang="en-GB" sz="1900" dirty="0">
                <a:solidFill>
                  <a:srgbClr val="7030A0"/>
                </a:solidFill>
                <a:latin typeface="Arial" panose="020B0604020202020204" pitchFamily="34" charset="0"/>
                <a:cs typeface="Arial" panose="020B0604020202020204" pitchFamily="34" charset="0"/>
              </a:rPr>
              <a:t>Financial or material abuse</a:t>
            </a:r>
          </a:p>
          <a:p>
            <a:pPr lvl="1"/>
            <a:r>
              <a:rPr lang="en-GB" sz="1900" dirty="0">
                <a:solidFill>
                  <a:srgbClr val="7030A0"/>
                </a:solidFill>
                <a:latin typeface="Arial" panose="020B0604020202020204" pitchFamily="34" charset="0"/>
                <a:cs typeface="Arial" panose="020B0604020202020204" pitchFamily="34" charset="0"/>
              </a:rPr>
              <a:t>Discriminatory abuse</a:t>
            </a:r>
          </a:p>
          <a:p>
            <a:pPr lvl="1"/>
            <a:r>
              <a:rPr lang="en-GB" sz="1900" dirty="0">
                <a:solidFill>
                  <a:srgbClr val="7030A0"/>
                </a:solidFill>
                <a:latin typeface="Arial" panose="020B0604020202020204" pitchFamily="34" charset="0"/>
                <a:cs typeface="Arial" panose="020B0604020202020204" pitchFamily="34" charset="0"/>
              </a:rPr>
              <a:t>Organisational abuse</a:t>
            </a:r>
          </a:p>
          <a:p>
            <a:pPr lvl="1"/>
            <a:r>
              <a:rPr lang="en-GB" sz="1900" dirty="0">
                <a:solidFill>
                  <a:srgbClr val="7030A0"/>
                </a:solidFill>
                <a:latin typeface="Arial" panose="020B0604020202020204" pitchFamily="34" charset="0"/>
                <a:cs typeface="Arial" panose="020B0604020202020204" pitchFamily="34" charset="0"/>
              </a:rPr>
              <a:t>Domestic abuse*</a:t>
            </a:r>
          </a:p>
          <a:p>
            <a:pPr lvl="1"/>
            <a:r>
              <a:rPr lang="en-GB" sz="1900" dirty="0">
                <a:solidFill>
                  <a:srgbClr val="7030A0"/>
                </a:solidFill>
                <a:latin typeface="Arial" panose="020B0604020202020204" pitchFamily="34" charset="0"/>
                <a:cs typeface="Arial" panose="020B0604020202020204" pitchFamily="34" charset="0"/>
              </a:rPr>
              <a:t>Modern slavery*</a:t>
            </a:r>
          </a:p>
          <a:p>
            <a:pPr lvl="1"/>
            <a:r>
              <a:rPr lang="en-GB" sz="1900" dirty="0">
                <a:solidFill>
                  <a:srgbClr val="7030A0"/>
                </a:solidFill>
                <a:latin typeface="Arial" panose="020B0604020202020204" pitchFamily="34" charset="0"/>
                <a:cs typeface="Arial" panose="020B0604020202020204" pitchFamily="34" charset="0"/>
              </a:rPr>
              <a:t>Self-neglect*</a:t>
            </a:r>
          </a:p>
        </p:txBody>
      </p:sp>
    </p:spTree>
    <p:extLst>
      <p:ext uri="{BB962C8B-B14F-4D97-AF65-F5344CB8AC3E}">
        <p14:creationId xmlns:p14="http://schemas.microsoft.com/office/powerpoint/2010/main" val="3693936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10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81361"/>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5480" y="1534378"/>
            <a:ext cx="8229600" cy="4525963"/>
          </a:xfrm>
        </p:spPr>
        <p:txBody>
          <a:bodyPr>
            <a:normAutofit/>
          </a:bodyPr>
          <a:lstStyle/>
          <a:p>
            <a:pPr marL="514350" lvl="0" indent="-514350">
              <a:buFont typeface="+mj-lt"/>
              <a:buAutoNum type="arabicPeriod" startAt="2"/>
            </a:pPr>
            <a:r>
              <a:rPr lang="en-GB" sz="2800" dirty="0">
                <a:solidFill>
                  <a:schemeClr val="tx2">
                    <a:lumMod val="50000"/>
                  </a:schemeClr>
                </a:solidFill>
                <a:latin typeface="Arial" panose="020B0604020202020204" pitchFamily="34" charset="0"/>
                <a:cs typeface="Arial" panose="020B0604020202020204" pitchFamily="34" charset="0"/>
              </a:rPr>
              <a:t>What are the stages in safeguarding adults’ procedures? (roughly)</a:t>
            </a:r>
          </a:p>
          <a:p>
            <a:pPr marL="0" lvl="0" indent="0">
              <a:buNone/>
            </a:pPr>
            <a:endParaRPr lang="en-GB" sz="2800" dirty="0">
              <a:solidFill>
                <a:schemeClr val="tx2">
                  <a:lumMod val="50000"/>
                </a:schemeClr>
              </a:solidFill>
              <a:latin typeface="Arial" panose="020B0604020202020204" pitchFamily="34" charset="0"/>
              <a:cs typeface="Arial" panose="020B0604020202020204" pitchFamily="34" charset="0"/>
            </a:endParaRPr>
          </a:p>
          <a:p>
            <a:r>
              <a:rPr lang="en-GB" sz="2000" dirty="0">
                <a:solidFill>
                  <a:srgbClr val="934BC9"/>
                </a:solidFill>
                <a:latin typeface="Arial" panose="020B0604020202020204" pitchFamily="34" charset="0"/>
                <a:cs typeface="Arial" panose="020B0604020202020204" pitchFamily="34" charset="0"/>
              </a:rPr>
              <a:t>Alert</a:t>
            </a:r>
          </a:p>
          <a:p>
            <a:r>
              <a:rPr lang="en-GB" sz="2000" dirty="0">
                <a:solidFill>
                  <a:srgbClr val="934BC9"/>
                </a:solidFill>
                <a:latin typeface="Arial" panose="020B0604020202020204" pitchFamily="34" charset="0"/>
                <a:cs typeface="Arial" panose="020B0604020202020204" pitchFamily="34" charset="0"/>
              </a:rPr>
              <a:t>Refer</a:t>
            </a:r>
          </a:p>
          <a:p>
            <a:r>
              <a:rPr lang="en-GB" sz="2000" dirty="0">
                <a:solidFill>
                  <a:srgbClr val="934BC9"/>
                </a:solidFill>
                <a:latin typeface="Arial" panose="020B0604020202020204" pitchFamily="34" charset="0"/>
                <a:cs typeface="Arial" panose="020B0604020202020204" pitchFamily="34" charset="0"/>
              </a:rPr>
              <a:t>Initial enquiry</a:t>
            </a:r>
          </a:p>
          <a:p>
            <a:r>
              <a:rPr lang="en-GB" sz="2000" dirty="0">
                <a:solidFill>
                  <a:srgbClr val="934BC9"/>
                </a:solidFill>
                <a:latin typeface="Arial" panose="020B0604020202020204" pitchFamily="34" charset="0"/>
                <a:cs typeface="Arial" panose="020B0604020202020204" pitchFamily="34" charset="0"/>
              </a:rPr>
              <a:t>S42 enquiry</a:t>
            </a:r>
          </a:p>
          <a:p>
            <a:r>
              <a:rPr lang="en-GB" sz="2000" dirty="0">
                <a:solidFill>
                  <a:srgbClr val="934BC9"/>
                </a:solidFill>
                <a:latin typeface="Arial" panose="020B0604020202020204" pitchFamily="34" charset="0"/>
                <a:cs typeface="Arial" panose="020B0604020202020204" pitchFamily="34" charset="0"/>
              </a:rPr>
              <a:t>Safety planning</a:t>
            </a:r>
          </a:p>
          <a:p>
            <a:r>
              <a:rPr lang="en-GB" sz="2000" dirty="0">
                <a:solidFill>
                  <a:srgbClr val="934BC9"/>
                </a:solidFill>
                <a:latin typeface="Arial" panose="020B0604020202020204" pitchFamily="34" charset="0"/>
                <a:cs typeface="Arial" panose="020B0604020202020204" pitchFamily="34" charset="0"/>
              </a:rPr>
              <a:t>Review</a:t>
            </a:r>
          </a:p>
          <a:p>
            <a:pPr marL="0" indent="0">
              <a:buNone/>
            </a:pPr>
            <a:endParaRPr lang="en-GB" dirty="0">
              <a:solidFill>
                <a:srgbClr val="934BC9"/>
              </a:solidFill>
              <a:latin typeface="Arial" panose="020B0604020202020204" pitchFamily="34" charset="0"/>
              <a:cs typeface="Arial" panose="020B0604020202020204" pitchFamily="34" charset="0"/>
            </a:endParaRPr>
          </a:p>
        </p:txBody>
      </p:sp>
      <p:sp>
        <p:nvSpPr>
          <p:cNvPr id="9" name="Title 1"/>
          <p:cNvSpPr>
            <a:spLocks noGrp="1"/>
          </p:cNvSpPr>
          <p:nvPr>
            <p:ph type="title"/>
          </p:nvPr>
        </p:nvSpPr>
        <p:spPr>
          <a:xfrm>
            <a:off x="457200" y="274638"/>
            <a:ext cx="8229600" cy="85010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2800" b="1" dirty="0">
                <a:solidFill>
                  <a:schemeClr val="tx2">
                    <a:lumMod val="50000"/>
                  </a:schemeClr>
                </a:solidFill>
                <a:latin typeface="Arial" panose="020B0604020202020204" pitchFamily="34" charset="0"/>
                <a:cs typeface="Arial" panose="020B0604020202020204" pitchFamily="34" charset="0"/>
              </a:rPr>
              <a:t>Procedure Review</a:t>
            </a:r>
          </a:p>
        </p:txBody>
      </p:sp>
    </p:spTree>
    <p:extLst>
      <p:ext uri="{BB962C8B-B14F-4D97-AF65-F5344CB8AC3E}">
        <p14:creationId xmlns:p14="http://schemas.microsoft.com/office/powerpoint/2010/main" val="299901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fontScale="92500"/>
          </a:bodyPr>
          <a:lstStyle/>
          <a:p>
            <a:pPr marL="514350" indent="-514350">
              <a:buFont typeface="+mj-lt"/>
              <a:buAutoNum type="arabicPeriod" startAt="3"/>
            </a:pPr>
            <a:r>
              <a:rPr lang="en-GB" sz="2800" dirty="0">
                <a:solidFill>
                  <a:schemeClr val="tx2">
                    <a:lumMod val="50000"/>
                  </a:schemeClr>
                </a:solidFill>
                <a:latin typeface="Arial" panose="020B0604020202020204" pitchFamily="34" charset="0"/>
                <a:cs typeface="Arial" panose="020B0604020202020204" pitchFamily="34" charset="0"/>
              </a:rPr>
              <a:t>What primary legislation provides statutory power for safeguarding adults?</a:t>
            </a:r>
          </a:p>
          <a:p>
            <a:pPr lvl="1"/>
            <a:r>
              <a:rPr lang="en-GB" sz="2200" dirty="0">
                <a:solidFill>
                  <a:srgbClr val="7030A0"/>
                </a:solidFill>
                <a:latin typeface="Arial" panose="020B0604020202020204" pitchFamily="34" charset="0"/>
                <a:cs typeface="Arial" panose="020B0604020202020204" pitchFamily="34" charset="0"/>
              </a:rPr>
              <a:t>Care Act 2014</a:t>
            </a:r>
          </a:p>
          <a:p>
            <a:pPr marL="514350" indent="-514350">
              <a:buFont typeface="+mj-lt"/>
              <a:buAutoNum type="arabicPeriod" startAt="4"/>
            </a:pPr>
            <a:r>
              <a:rPr lang="en-GB" sz="2600" dirty="0">
                <a:solidFill>
                  <a:schemeClr val="tx2">
                    <a:lumMod val="50000"/>
                  </a:schemeClr>
                </a:solidFill>
                <a:latin typeface="Arial" panose="020B0604020202020204" pitchFamily="34" charset="0"/>
                <a:cs typeface="Arial" panose="020B0604020202020204" pitchFamily="34" charset="0"/>
              </a:rPr>
              <a:t>What is the definition for an adult at risk as set out in the above legislation (also identified in local policy)?</a:t>
            </a:r>
          </a:p>
          <a:p>
            <a:pPr lvl="1"/>
            <a:r>
              <a:rPr lang="en-GB" sz="2200" u="sng" dirty="0">
                <a:solidFill>
                  <a:srgbClr val="7030A0"/>
                </a:solidFill>
                <a:latin typeface="Arial" panose="020B0604020202020204" pitchFamily="34" charset="0"/>
                <a:cs typeface="Arial" panose="020B0604020202020204" pitchFamily="34" charset="0"/>
              </a:rPr>
              <a:t>Adult at risk (18 years +):</a:t>
            </a:r>
          </a:p>
          <a:p>
            <a:pPr lvl="1"/>
            <a:r>
              <a:rPr lang="en-GB" sz="2200" dirty="0">
                <a:solidFill>
                  <a:srgbClr val="7030A0"/>
                </a:solidFill>
                <a:latin typeface="Arial" panose="020B0604020202020204" pitchFamily="34" charset="0"/>
                <a:cs typeface="Arial" panose="020B0604020202020204" pitchFamily="34" charset="0"/>
              </a:rPr>
              <a:t>Has needs for </a:t>
            </a:r>
            <a:r>
              <a:rPr lang="en-GB" sz="2200" b="1" dirty="0">
                <a:solidFill>
                  <a:srgbClr val="7030A0"/>
                </a:solidFill>
                <a:latin typeface="Arial" panose="020B0604020202020204" pitchFamily="34" charset="0"/>
                <a:cs typeface="Arial" panose="020B0604020202020204" pitchFamily="34" charset="0"/>
              </a:rPr>
              <a:t>care and support </a:t>
            </a:r>
            <a:r>
              <a:rPr lang="en-GB" sz="2200" dirty="0">
                <a:solidFill>
                  <a:srgbClr val="7030A0"/>
                </a:solidFill>
                <a:latin typeface="Arial" panose="020B0604020202020204" pitchFamily="34" charset="0"/>
                <a:cs typeface="Arial" panose="020B0604020202020204" pitchFamily="34" charset="0"/>
              </a:rPr>
              <a:t>(whether or not the local authority is meeting any of those needs) </a:t>
            </a:r>
            <a:r>
              <a:rPr lang="en-GB" sz="2200" b="1" u="sng" dirty="0">
                <a:solidFill>
                  <a:srgbClr val="7030A0"/>
                </a:solidFill>
                <a:latin typeface="Arial" panose="020B0604020202020204" pitchFamily="34" charset="0"/>
                <a:cs typeface="Arial" panose="020B0604020202020204" pitchFamily="34" charset="0"/>
              </a:rPr>
              <a:t>AND</a:t>
            </a:r>
            <a:r>
              <a:rPr lang="en-GB" sz="2200" dirty="0">
                <a:solidFill>
                  <a:srgbClr val="7030A0"/>
                </a:solidFill>
                <a:latin typeface="Arial" panose="020B0604020202020204" pitchFamily="34" charset="0"/>
                <a:cs typeface="Arial" panose="020B0604020202020204" pitchFamily="34" charset="0"/>
              </a:rPr>
              <a:t>;</a:t>
            </a:r>
          </a:p>
          <a:p>
            <a:pPr lvl="1"/>
            <a:r>
              <a:rPr lang="en-GB" sz="2200" dirty="0">
                <a:solidFill>
                  <a:srgbClr val="7030A0"/>
                </a:solidFill>
                <a:latin typeface="Arial" panose="020B0604020202020204" pitchFamily="34" charset="0"/>
                <a:cs typeface="Arial" panose="020B0604020202020204" pitchFamily="34" charset="0"/>
              </a:rPr>
              <a:t>Is experiencing, or at risk of abuse or neglect; </a:t>
            </a:r>
            <a:r>
              <a:rPr lang="en-GB" sz="2200" b="1" u="sng" dirty="0">
                <a:solidFill>
                  <a:srgbClr val="7030A0"/>
                </a:solidFill>
                <a:latin typeface="Arial" panose="020B0604020202020204" pitchFamily="34" charset="0"/>
                <a:cs typeface="Arial" panose="020B0604020202020204" pitchFamily="34" charset="0"/>
              </a:rPr>
              <a:t>AND</a:t>
            </a:r>
          </a:p>
          <a:p>
            <a:pPr lvl="1"/>
            <a:r>
              <a:rPr lang="en-GB" sz="2200" dirty="0">
                <a:solidFill>
                  <a:srgbClr val="7030A0"/>
                </a:solidFill>
                <a:latin typeface="Arial" panose="020B0604020202020204" pitchFamily="34" charset="0"/>
                <a:cs typeface="Arial" panose="020B0604020202020204" pitchFamily="34" charset="0"/>
              </a:rPr>
              <a:t>As a result of those care and support needs is unable to protect themselves from either the risk of, or the experience of abuse or neglect.</a:t>
            </a:r>
          </a:p>
          <a:p>
            <a:pPr lvl="1"/>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
        <p:nvSpPr>
          <p:cNvPr id="6" name="Title 1"/>
          <p:cNvSpPr>
            <a:spLocks noGrp="1"/>
          </p:cNvSpPr>
          <p:nvPr>
            <p:ph type="title"/>
          </p:nvPr>
        </p:nvSpPr>
        <p:spPr>
          <a:xfrm>
            <a:off x="457200" y="274638"/>
            <a:ext cx="8229600" cy="85010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2800" b="1" dirty="0">
                <a:solidFill>
                  <a:schemeClr val="tx2">
                    <a:lumMod val="50000"/>
                  </a:schemeClr>
                </a:solidFill>
                <a:latin typeface="Arial" panose="020B0604020202020204" pitchFamily="34" charset="0"/>
                <a:cs typeface="Arial" panose="020B0604020202020204" pitchFamily="34" charset="0"/>
              </a:rPr>
              <a:t>Legislation</a:t>
            </a:r>
          </a:p>
        </p:txBody>
      </p:sp>
    </p:spTree>
    <p:extLst>
      <p:ext uri="{BB962C8B-B14F-4D97-AF65-F5344CB8AC3E}">
        <p14:creationId xmlns:p14="http://schemas.microsoft.com/office/powerpoint/2010/main" val="2518530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340768"/>
            <a:ext cx="8229600" cy="4785395"/>
          </a:xfrm>
        </p:spPr>
        <p:txBody>
          <a:bodyPr>
            <a:normAutofit/>
          </a:bodyPr>
          <a:lstStyle/>
          <a:p>
            <a:pPr marL="514350" indent="-514350">
              <a:buFont typeface="+mj-lt"/>
              <a:buAutoNum type="arabicPeriod" startAt="5"/>
            </a:pPr>
            <a:r>
              <a:rPr lang="en-GB" sz="2800" dirty="0">
                <a:solidFill>
                  <a:schemeClr val="tx2">
                    <a:lumMod val="50000"/>
                  </a:schemeClr>
                </a:solidFill>
                <a:latin typeface="Arial" panose="020B0604020202020204" pitchFamily="34" charset="0"/>
                <a:cs typeface="Arial" panose="020B0604020202020204" pitchFamily="34" charset="0"/>
              </a:rPr>
              <a:t>Name </a:t>
            </a:r>
            <a:r>
              <a:rPr lang="en-GB" sz="2800" u="sng" dirty="0">
                <a:solidFill>
                  <a:schemeClr val="tx2">
                    <a:lumMod val="50000"/>
                  </a:schemeClr>
                </a:solidFill>
                <a:latin typeface="Arial" panose="020B0604020202020204" pitchFamily="34" charset="0"/>
                <a:cs typeface="Arial" panose="020B0604020202020204" pitchFamily="34" charset="0"/>
              </a:rPr>
              <a:t>some</a:t>
            </a:r>
            <a:r>
              <a:rPr lang="en-GB" sz="2800" dirty="0">
                <a:solidFill>
                  <a:schemeClr val="tx2">
                    <a:lumMod val="50000"/>
                  </a:schemeClr>
                </a:solidFill>
                <a:latin typeface="Arial" panose="020B0604020202020204" pitchFamily="34" charset="0"/>
                <a:cs typeface="Arial" panose="020B0604020202020204" pitchFamily="34" charset="0"/>
              </a:rPr>
              <a:t> types of legislation that may need to be considered when working with adults at risk from a safeguarding perspective?</a:t>
            </a:r>
          </a:p>
          <a:p>
            <a:pPr lvl="1"/>
            <a:r>
              <a:rPr lang="en-GB" sz="2000" dirty="0">
                <a:solidFill>
                  <a:srgbClr val="7030A0"/>
                </a:solidFill>
                <a:latin typeface="Arial" panose="020B0604020202020204" pitchFamily="34" charset="0"/>
                <a:cs typeface="Arial" panose="020B0604020202020204" pitchFamily="34" charset="0"/>
              </a:rPr>
              <a:t>Care Act 2014</a:t>
            </a:r>
          </a:p>
          <a:p>
            <a:pPr lvl="1"/>
            <a:r>
              <a:rPr lang="en-GB" sz="2000" dirty="0">
                <a:solidFill>
                  <a:srgbClr val="7030A0"/>
                </a:solidFill>
                <a:latin typeface="Arial" panose="020B0604020202020204" pitchFamily="34" charset="0"/>
                <a:cs typeface="Arial" panose="020B0604020202020204" pitchFamily="34" charset="0"/>
              </a:rPr>
              <a:t>Mental Capacity Act 2005</a:t>
            </a:r>
          </a:p>
          <a:p>
            <a:pPr lvl="1"/>
            <a:r>
              <a:rPr lang="en-GB" sz="2000" dirty="0">
                <a:solidFill>
                  <a:srgbClr val="7030A0"/>
                </a:solidFill>
                <a:latin typeface="Arial" panose="020B0604020202020204" pitchFamily="34" charset="0"/>
                <a:cs typeface="Arial" panose="020B0604020202020204" pitchFamily="34" charset="0"/>
              </a:rPr>
              <a:t>Human Rights Act 1998</a:t>
            </a:r>
          </a:p>
          <a:p>
            <a:pPr lvl="1"/>
            <a:r>
              <a:rPr lang="en-GB" sz="2000" dirty="0">
                <a:solidFill>
                  <a:srgbClr val="7030A0"/>
                </a:solidFill>
                <a:latin typeface="Arial" panose="020B0604020202020204" pitchFamily="34" charset="0"/>
                <a:cs typeface="Arial" panose="020B0604020202020204" pitchFamily="34" charset="0"/>
              </a:rPr>
              <a:t>Mental Health Act 1983</a:t>
            </a:r>
          </a:p>
          <a:p>
            <a:pPr lvl="1"/>
            <a:r>
              <a:rPr lang="en-GB" sz="2000" dirty="0">
                <a:solidFill>
                  <a:srgbClr val="7030A0"/>
                </a:solidFill>
                <a:latin typeface="Arial" panose="020B0604020202020204" pitchFamily="34" charset="0"/>
                <a:cs typeface="Arial" panose="020B0604020202020204" pitchFamily="34" charset="0"/>
              </a:rPr>
              <a:t>Equality Act 2010</a:t>
            </a:r>
          </a:p>
          <a:p>
            <a:pPr lvl="1"/>
            <a:r>
              <a:rPr lang="en-GB" sz="2000" dirty="0">
                <a:solidFill>
                  <a:srgbClr val="7030A0"/>
                </a:solidFill>
                <a:latin typeface="Arial" panose="020B0604020202020204" pitchFamily="34" charset="0"/>
                <a:cs typeface="Arial" panose="020B0604020202020204" pitchFamily="34" charset="0"/>
              </a:rPr>
              <a:t>Modern Slavery Act (2015) </a:t>
            </a:r>
          </a:p>
          <a:p>
            <a:pPr lvl="1"/>
            <a:r>
              <a:rPr lang="en-GB" sz="2000" dirty="0">
                <a:solidFill>
                  <a:srgbClr val="7030A0"/>
                </a:solidFill>
                <a:latin typeface="Arial" panose="020B0604020202020204" pitchFamily="34" charset="0"/>
                <a:cs typeface="Arial" panose="020B0604020202020204" pitchFamily="34" charset="0"/>
              </a:rPr>
              <a:t>Children and Families Act 2014 </a:t>
            </a:r>
          </a:p>
          <a:p>
            <a:pPr lvl="1"/>
            <a:r>
              <a:rPr lang="en-GB" sz="2000" dirty="0">
                <a:solidFill>
                  <a:srgbClr val="7030A0"/>
                </a:solidFill>
                <a:latin typeface="Arial" panose="020B0604020202020204" pitchFamily="34" charset="0"/>
                <a:cs typeface="Arial" panose="020B0604020202020204" pitchFamily="34" charset="0"/>
              </a:rPr>
              <a:t>National Assistance Act 1948**</a:t>
            </a:r>
          </a:p>
          <a:p>
            <a:pPr lvl="1"/>
            <a:r>
              <a:rPr lang="en-GB" sz="2000" dirty="0">
                <a:solidFill>
                  <a:srgbClr val="7030A0"/>
                </a:solidFill>
                <a:latin typeface="Arial" panose="020B0604020202020204" pitchFamily="34" charset="0"/>
                <a:cs typeface="Arial" panose="020B0604020202020204" pitchFamily="34" charset="0"/>
              </a:rPr>
              <a:t>Health Services &amp; Public Health Act 1968</a:t>
            </a:r>
          </a:p>
          <a:p>
            <a:pPr lvl="1"/>
            <a:endParaRPr lang="en-GB" sz="2000" dirty="0">
              <a:solidFill>
                <a:srgbClr val="7030A0"/>
              </a:solidFill>
              <a:latin typeface="Arial" panose="020B0604020202020204" pitchFamily="34" charset="0"/>
              <a:cs typeface="Arial" panose="020B0604020202020204" pitchFamily="34" charset="0"/>
            </a:endParaRPr>
          </a:p>
          <a:p>
            <a:pPr lvl="1"/>
            <a:endParaRPr lang="en-GB" sz="2000" dirty="0">
              <a:solidFill>
                <a:srgbClr val="7030A0"/>
              </a:solidFill>
              <a:latin typeface="Arial" panose="020B0604020202020204" pitchFamily="34" charset="0"/>
              <a:cs typeface="Arial" panose="020B0604020202020204" pitchFamily="34" charset="0"/>
            </a:endParaRPr>
          </a:p>
        </p:txBody>
      </p:sp>
      <p:sp>
        <p:nvSpPr>
          <p:cNvPr id="6" name="Title 1"/>
          <p:cNvSpPr>
            <a:spLocks noGrp="1"/>
          </p:cNvSpPr>
          <p:nvPr>
            <p:ph type="title"/>
          </p:nvPr>
        </p:nvSpPr>
        <p:spPr>
          <a:xfrm>
            <a:off x="457200" y="274638"/>
            <a:ext cx="8229600" cy="85010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2800" b="1" dirty="0">
                <a:solidFill>
                  <a:schemeClr val="tx2">
                    <a:lumMod val="50000"/>
                  </a:schemeClr>
                </a:solidFill>
                <a:latin typeface="Arial" panose="020B0604020202020204" pitchFamily="34" charset="0"/>
                <a:cs typeface="Arial" panose="020B0604020202020204" pitchFamily="34" charset="0"/>
              </a:rPr>
              <a:t>Review answers</a:t>
            </a:r>
          </a:p>
        </p:txBody>
      </p:sp>
    </p:spTree>
    <p:extLst>
      <p:ext uri="{BB962C8B-B14F-4D97-AF65-F5344CB8AC3E}">
        <p14:creationId xmlns:p14="http://schemas.microsoft.com/office/powerpoint/2010/main" val="2147951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994122"/>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a:normAutofit/>
          </a:bodyPr>
          <a:lstStyle/>
          <a:p>
            <a:pPr marL="0" indent="0"/>
            <a:r>
              <a:rPr lang="en-GB" sz="4000" dirty="0">
                <a:latin typeface="Arial" panose="020B0604020202020204" pitchFamily="34" charset="0"/>
                <a:cs typeface="Arial" panose="020B0604020202020204" pitchFamily="34" charset="0"/>
              </a:rPr>
              <a:t>Expectations</a:t>
            </a:r>
          </a:p>
        </p:txBody>
      </p:sp>
      <p:sp>
        <p:nvSpPr>
          <p:cNvPr id="2" name="Content Placeholder 1"/>
          <p:cNvSpPr>
            <a:spLocks noGrp="1"/>
          </p:cNvSpPr>
          <p:nvPr>
            <p:ph idx="1"/>
          </p:nvPr>
        </p:nvSpPr>
        <p:spPr>
          <a:xfrm>
            <a:off x="458570" y="3568709"/>
            <a:ext cx="8253889" cy="2088232"/>
          </a:xfrm>
        </p:spPr>
        <p:txBody>
          <a:bodyPr>
            <a:normAutofit fontScale="70000" lnSpcReduction="20000"/>
          </a:bodyPr>
          <a:lstStyle/>
          <a:p>
            <a:pPr marL="0" indent="0">
              <a:buNone/>
            </a:pPr>
            <a:r>
              <a:rPr lang="en-GB" sz="2200" b="1" dirty="0">
                <a:solidFill>
                  <a:schemeClr val="tx2">
                    <a:lumMod val="50000"/>
                  </a:schemeClr>
                </a:solidFill>
                <a:cs typeface="Arial" panose="020B0604020202020204" pitchFamily="34" charset="0"/>
              </a:rPr>
              <a:t>All Professionals:</a:t>
            </a:r>
          </a:p>
          <a:p>
            <a:pPr>
              <a:lnSpc>
                <a:spcPct val="114000"/>
              </a:lnSpc>
              <a:spcBef>
                <a:spcPts val="600"/>
              </a:spcBef>
              <a:spcAft>
                <a:spcPts val="600"/>
              </a:spcAft>
            </a:pPr>
            <a:r>
              <a:rPr lang="en-GB" sz="2200" dirty="0">
                <a:solidFill>
                  <a:schemeClr val="tx2">
                    <a:lumMod val="50000"/>
                  </a:schemeClr>
                </a:solidFill>
              </a:rPr>
              <a:t>Are required to protect people against all forms of abuse and mistreatment, including physical abuse, emotional and psychological abuse, sexual abuse, financial abuse and neglect. </a:t>
            </a:r>
          </a:p>
          <a:p>
            <a:pPr>
              <a:lnSpc>
                <a:spcPct val="114000"/>
              </a:lnSpc>
              <a:spcBef>
                <a:spcPts val="600"/>
              </a:spcBef>
              <a:spcAft>
                <a:spcPts val="600"/>
              </a:spcAft>
            </a:pPr>
            <a:r>
              <a:rPr lang="en-GB" sz="2200" dirty="0">
                <a:solidFill>
                  <a:schemeClr val="tx2">
                    <a:lumMod val="50000"/>
                  </a:schemeClr>
                </a:solidFill>
              </a:rPr>
              <a:t>Staff must be trained to recognise and prevent other forms of abuse, including </a:t>
            </a:r>
            <a:r>
              <a:rPr lang="en-GB" sz="2200" b="1" dirty="0">
                <a:solidFill>
                  <a:schemeClr val="tx2">
                    <a:lumMod val="50000"/>
                  </a:schemeClr>
                </a:solidFill>
              </a:rPr>
              <a:t>self-neglect, domestic abuse, discrimination, radicalisation and modern slavery.</a:t>
            </a:r>
          </a:p>
          <a:p>
            <a:pPr marL="0" indent="0">
              <a:lnSpc>
                <a:spcPct val="114000"/>
              </a:lnSpc>
              <a:spcBef>
                <a:spcPts val="600"/>
              </a:spcBef>
              <a:spcAft>
                <a:spcPts val="600"/>
              </a:spcAft>
              <a:buNone/>
            </a:pPr>
            <a:r>
              <a:rPr lang="en-GB" sz="1100" dirty="0">
                <a:solidFill>
                  <a:schemeClr val="tx2">
                    <a:lumMod val="50000"/>
                  </a:schemeClr>
                </a:solidFill>
              </a:rPr>
              <a:t>Chapter 14 of the </a:t>
            </a:r>
            <a:r>
              <a:rPr lang="en-GB" sz="1100" i="1" dirty="0">
                <a:solidFill>
                  <a:schemeClr val="tx2">
                    <a:lumMod val="50000"/>
                  </a:schemeClr>
                </a:solidFill>
              </a:rPr>
              <a:t>Care and Support Statutory Guidance</a:t>
            </a:r>
            <a:r>
              <a:rPr lang="en-GB" sz="1100" dirty="0">
                <a:solidFill>
                  <a:schemeClr val="tx2">
                    <a:lumMod val="50000"/>
                  </a:schemeClr>
                </a:solidFill>
              </a:rPr>
              <a:t> that accompanies the Care Act 2014 replaced the previous guidance</a:t>
            </a:r>
            <a:endParaRPr lang="en-GB" sz="1100" b="1" dirty="0">
              <a:solidFill>
                <a:schemeClr val="tx2">
                  <a:lumMod val="50000"/>
                </a:schemeClr>
              </a:solidFill>
            </a:endParaRPr>
          </a:p>
          <a:p>
            <a:endParaRPr lang="en-GB" sz="1400" b="1" dirty="0">
              <a:solidFill>
                <a:schemeClr val="tx2">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1547664" y="6021288"/>
            <a:ext cx="5937766"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alibri"/>
                <a:ea typeface="+mn-ea"/>
                <a:cs typeface="+mn-cs"/>
                <a:hlinkClick r:id="rId3"/>
              </a:rPr>
              <a:t>https://www.skillsforhealth.org.uk/services/item/988-core-skills-training-framework-cstf-and-enabling-staff-movement</a:t>
            </a:r>
            <a:endParaRPr kumimoji="0" lang="en-GB" sz="9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alibri"/>
                <a:ea typeface="+mn-ea"/>
                <a:cs typeface="+mn-cs"/>
                <a:hlinkClick r:id="rId4"/>
              </a:rPr>
              <a:t>https://www.rcn.org.uk/-/media/royal-college-of-nursing/documents/publications/2018/august/pdf-007069.pdf?la=en</a:t>
            </a:r>
            <a:endParaRPr kumimoji="0" lang="en-GB" sz="9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241BB5EA-5062-4EA7-A0F1-F9C47C9BF115}"/>
              </a:ext>
            </a:extLst>
          </p:cNvPr>
          <p:cNvSpPr txBox="1"/>
          <p:nvPr/>
        </p:nvSpPr>
        <p:spPr>
          <a:xfrm>
            <a:off x="350557" y="1570654"/>
            <a:ext cx="8469914" cy="1815882"/>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tx2">
                    <a:lumMod val="50000"/>
                  </a:schemeClr>
                </a:solidFill>
                <a:cs typeface="Arial" panose="020B0604020202020204" pitchFamily="34" charset="0"/>
              </a:rPr>
              <a:t>The content of this training is within the inter-collegiate documentation as defined nationally by numerous Royal Colleges and CQC requiring 19 outcomes. This means that some information is to raise awareness and some will have direct application to your role.</a:t>
            </a:r>
          </a:p>
          <a:p>
            <a:endParaRPr lang="en-GB" sz="1600" dirty="0">
              <a:solidFill>
                <a:schemeClr val="tx2">
                  <a:lumMod val="50000"/>
                </a:schemeClr>
              </a:solidFill>
              <a:cs typeface="Arial" panose="020B0604020202020204" pitchFamily="34" charset="0"/>
            </a:endParaRPr>
          </a:p>
          <a:p>
            <a:pPr marL="285750" indent="-285750">
              <a:buFont typeface="Arial" panose="020B0604020202020204" pitchFamily="34" charset="0"/>
              <a:buChar char="•"/>
            </a:pPr>
            <a:r>
              <a:rPr lang="en-GB" sz="1600" dirty="0">
                <a:solidFill>
                  <a:schemeClr val="tx2">
                    <a:lumMod val="50000"/>
                  </a:schemeClr>
                </a:solidFill>
                <a:cs typeface="Arial" panose="020B0604020202020204" pitchFamily="34" charset="0"/>
              </a:rPr>
              <a:t>Similarly we currently teach this course to 2000 eligible staff in DHCFT, all of whom have </a:t>
            </a:r>
            <a:r>
              <a:rPr lang="en-GB" sz="1400" dirty="0">
                <a:solidFill>
                  <a:schemeClr val="tx2">
                    <a:lumMod val="50000"/>
                  </a:schemeClr>
                </a:solidFill>
                <a:cs typeface="Arial" panose="020B0604020202020204" pitchFamily="34" charset="0"/>
              </a:rPr>
              <a:t>differing</a:t>
            </a:r>
            <a:r>
              <a:rPr lang="en-GB" sz="1600" dirty="0">
                <a:solidFill>
                  <a:schemeClr val="tx2">
                    <a:lumMod val="50000"/>
                  </a:schemeClr>
                </a:solidFill>
                <a:cs typeface="Arial" panose="020B0604020202020204" pitchFamily="34" charset="0"/>
              </a:rPr>
              <a:t> roles and needs. Given this, please be aware that the course provides a ‘general overview’ rather than personal/role based.</a:t>
            </a:r>
          </a:p>
        </p:txBody>
      </p:sp>
    </p:spTree>
    <p:extLst>
      <p:ext uri="{BB962C8B-B14F-4D97-AF65-F5344CB8AC3E}">
        <p14:creationId xmlns:p14="http://schemas.microsoft.com/office/powerpoint/2010/main" val="174925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pPr marL="514350" indent="-514350">
              <a:buFont typeface="+mj-lt"/>
              <a:buAutoNum type="arabicPeriod" startAt="6"/>
            </a:pPr>
            <a:r>
              <a:rPr lang="en-GB" sz="2800" dirty="0">
                <a:solidFill>
                  <a:schemeClr val="tx2">
                    <a:lumMod val="50000"/>
                  </a:schemeClr>
                </a:solidFill>
                <a:latin typeface="Arial" panose="020B0604020202020204" pitchFamily="34" charset="0"/>
                <a:cs typeface="Arial" panose="020B0604020202020204" pitchFamily="34" charset="0"/>
              </a:rPr>
              <a:t>What are the 5 principles of s.1 of the  Mental Capacity Act (2005)?</a:t>
            </a:r>
          </a:p>
          <a:p>
            <a:pPr marL="0" indent="0">
              <a:buNone/>
            </a:pPr>
            <a:endParaRPr lang="en-GB" sz="2800" dirty="0">
              <a:solidFill>
                <a:schemeClr val="tx2">
                  <a:lumMod val="50000"/>
                </a:schemeClr>
              </a:solidFill>
              <a:latin typeface="Arial" panose="020B0604020202020204" pitchFamily="34" charset="0"/>
              <a:cs typeface="Arial" panose="020B0604020202020204" pitchFamily="34" charset="0"/>
            </a:endParaRPr>
          </a:p>
          <a:p>
            <a:pPr lvl="1">
              <a:lnSpc>
                <a:spcPct val="90000"/>
              </a:lnSpc>
            </a:pPr>
            <a:r>
              <a:rPr lang="en-GB" sz="2000" dirty="0">
                <a:solidFill>
                  <a:srgbClr val="7030A0"/>
                </a:solidFill>
                <a:latin typeface="Arial" panose="020B0604020202020204" pitchFamily="34" charset="0"/>
                <a:cs typeface="Arial" panose="020B0604020202020204" pitchFamily="34" charset="0"/>
              </a:rPr>
              <a:t>Presumption of capacity </a:t>
            </a:r>
          </a:p>
          <a:p>
            <a:pPr lvl="1">
              <a:lnSpc>
                <a:spcPct val="90000"/>
              </a:lnSpc>
            </a:pPr>
            <a:r>
              <a:rPr lang="en-GB" sz="2000" dirty="0">
                <a:solidFill>
                  <a:srgbClr val="7030A0"/>
                </a:solidFill>
                <a:latin typeface="Arial" panose="020B0604020202020204" pitchFamily="34" charset="0"/>
                <a:cs typeface="Arial" panose="020B0604020202020204" pitchFamily="34" charset="0"/>
              </a:rPr>
              <a:t>Support to make their own decisions</a:t>
            </a:r>
          </a:p>
          <a:p>
            <a:pPr lvl="1">
              <a:lnSpc>
                <a:spcPct val="90000"/>
              </a:lnSpc>
            </a:pPr>
            <a:r>
              <a:rPr lang="en-GB" sz="2000" dirty="0">
                <a:solidFill>
                  <a:srgbClr val="7030A0"/>
                </a:solidFill>
                <a:latin typeface="Arial" panose="020B0604020202020204" pitchFamily="34" charset="0"/>
                <a:cs typeface="Arial" panose="020B0604020202020204" pitchFamily="34" charset="0"/>
              </a:rPr>
              <a:t>Retain the right to make unwise / eccentric decisions</a:t>
            </a:r>
          </a:p>
          <a:p>
            <a:pPr lvl="1">
              <a:lnSpc>
                <a:spcPct val="90000"/>
              </a:lnSpc>
            </a:pPr>
            <a:r>
              <a:rPr lang="en-GB" sz="2000" dirty="0">
                <a:solidFill>
                  <a:srgbClr val="7030A0"/>
                </a:solidFill>
                <a:latin typeface="Arial" panose="020B0604020202020204" pitchFamily="34" charset="0"/>
                <a:cs typeface="Arial" panose="020B0604020202020204" pitchFamily="34" charset="0"/>
              </a:rPr>
              <a:t>Best interests for people without capacity</a:t>
            </a:r>
          </a:p>
          <a:p>
            <a:pPr lvl="1">
              <a:lnSpc>
                <a:spcPct val="90000"/>
              </a:lnSpc>
            </a:pPr>
            <a:r>
              <a:rPr lang="en-GB" sz="2000" dirty="0">
                <a:solidFill>
                  <a:srgbClr val="7030A0"/>
                </a:solidFill>
                <a:latin typeface="Arial" panose="020B0604020202020204" pitchFamily="34" charset="0"/>
                <a:cs typeface="Arial" panose="020B0604020202020204" pitchFamily="34" charset="0"/>
              </a:rPr>
              <a:t>Less restrictive intervention</a:t>
            </a:r>
          </a:p>
        </p:txBody>
      </p:sp>
      <p:sp>
        <p:nvSpPr>
          <p:cNvPr id="6" name="Title 1"/>
          <p:cNvSpPr>
            <a:spLocks noGrp="1"/>
          </p:cNvSpPr>
          <p:nvPr>
            <p:ph type="title"/>
          </p:nvPr>
        </p:nvSpPr>
        <p:spPr>
          <a:xfrm>
            <a:off x="457200" y="274638"/>
            <a:ext cx="8229600" cy="85010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2800" b="1" dirty="0">
                <a:solidFill>
                  <a:schemeClr val="tx2">
                    <a:lumMod val="50000"/>
                  </a:schemeClr>
                </a:solidFill>
                <a:latin typeface="Arial" panose="020B0604020202020204" pitchFamily="34" charset="0"/>
                <a:cs typeface="Arial" panose="020B0604020202020204" pitchFamily="34" charset="0"/>
              </a:rPr>
              <a:t>MCA answers</a:t>
            </a:r>
          </a:p>
        </p:txBody>
      </p:sp>
    </p:spTree>
    <p:extLst>
      <p:ext uri="{BB962C8B-B14F-4D97-AF65-F5344CB8AC3E}">
        <p14:creationId xmlns:p14="http://schemas.microsoft.com/office/powerpoint/2010/main" val="48772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268760"/>
            <a:ext cx="8229600" cy="4857403"/>
          </a:xfrm>
        </p:spPr>
        <p:txBody>
          <a:bodyPr>
            <a:normAutofit/>
          </a:bodyPr>
          <a:lstStyle/>
          <a:p>
            <a:pPr marL="571500" indent="-514350">
              <a:buFont typeface="+mj-lt"/>
              <a:buAutoNum type="arabicPeriod" startAt="7"/>
            </a:pPr>
            <a:r>
              <a:rPr lang="en-GB" sz="3000" b="1" dirty="0">
                <a:solidFill>
                  <a:schemeClr val="tx2">
                    <a:lumMod val="50000"/>
                  </a:schemeClr>
                </a:solidFill>
                <a:latin typeface="Arial" panose="020B0604020202020204" pitchFamily="34" charset="0"/>
                <a:cs typeface="Arial" panose="020B0604020202020204" pitchFamily="34" charset="0"/>
              </a:rPr>
              <a:t>In considering capacity</a:t>
            </a:r>
          </a:p>
          <a:p>
            <a:pPr marL="57150" indent="0">
              <a:buNone/>
            </a:pPr>
            <a:endParaRPr lang="en-GB" sz="1800" dirty="0">
              <a:solidFill>
                <a:schemeClr val="tx2">
                  <a:lumMod val="50000"/>
                </a:schemeClr>
              </a:solidFill>
              <a:latin typeface="Arial" panose="020B0604020202020204" pitchFamily="34" charset="0"/>
              <a:cs typeface="Arial" panose="020B0604020202020204" pitchFamily="34" charset="0"/>
            </a:endParaRPr>
          </a:p>
          <a:p>
            <a:pPr lvl="1"/>
            <a:r>
              <a:rPr lang="en-GB" sz="2000" dirty="0">
                <a:solidFill>
                  <a:srgbClr val="7030A0"/>
                </a:solidFill>
                <a:latin typeface="Arial" panose="020B0604020202020204" pitchFamily="34" charset="0"/>
                <a:cs typeface="Arial" panose="020B0604020202020204" pitchFamily="34" charset="0"/>
              </a:rPr>
              <a:t>Time and Issue Specific </a:t>
            </a:r>
          </a:p>
          <a:p>
            <a:pPr lvl="1"/>
            <a:r>
              <a:rPr lang="en-GB" sz="2000" dirty="0">
                <a:solidFill>
                  <a:srgbClr val="7030A0"/>
                </a:solidFill>
                <a:latin typeface="Arial" panose="020B0604020202020204" pitchFamily="34" charset="0"/>
                <a:cs typeface="Arial" panose="020B0604020202020204" pitchFamily="34" charset="0"/>
              </a:rPr>
              <a:t>Functional assessment</a:t>
            </a:r>
          </a:p>
          <a:p>
            <a:pPr lvl="1"/>
            <a:r>
              <a:rPr lang="en-GB" sz="2000" dirty="0">
                <a:solidFill>
                  <a:srgbClr val="7030A0"/>
                </a:solidFill>
                <a:latin typeface="Arial" panose="020B0604020202020204" pitchFamily="34" charset="0"/>
                <a:cs typeface="Arial" panose="020B0604020202020204" pitchFamily="34" charset="0"/>
              </a:rPr>
              <a:t>Diagnostic assessment</a:t>
            </a:r>
            <a:endParaRPr lang="en-GB" i="1" dirty="0">
              <a:latin typeface="Arial" panose="020B0604020202020204" pitchFamily="34" charset="0"/>
              <a:cs typeface="Arial" panose="020B0604020202020204" pitchFamily="34" charset="0"/>
            </a:endParaRPr>
          </a:p>
          <a:p>
            <a:pPr lvl="1"/>
            <a:r>
              <a:rPr lang="en-GB" sz="2000" dirty="0">
                <a:solidFill>
                  <a:srgbClr val="7030A0"/>
                </a:solidFill>
                <a:latin typeface="Arial" panose="020B0604020202020204" pitchFamily="34" charset="0"/>
                <a:cs typeface="Arial" panose="020B0604020202020204" pitchFamily="34" charset="0"/>
              </a:rPr>
              <a:t>Other factors –</a:t>
            </a:r>
          </a:p>
          <a:p>
            <a:pPr lvl="1">
              <a:buFont typeface="Arial" panose="020B0604020202020204" pitchFamily="34" charset="0"/>
              <a:buChar char="•"/>
            </a:pPr>
            <a:r>
              <a:rPr lang="en-GB" sz="2000" dirty="0">
                <a:solidFill>
                  <a:srgbClr val="7030A0"/>
                </a:solidFill>
                <a:latin typeface="Arial" panose="020B0604020202020204" pitchFamily="34" charset="0"/>
                <a:cs typeface="Arial" panose="020B0604020202020204" pitchFamily="34" charset="0"/>
              </a:rPr>
              <a:t>Time of day</a:t>
            </a:r>
          </a:p>
          <a:p>
            <a:pPr lvl="1">
              <a:buFont typeface="Arial" panose="020B0604020202020204" pitchFamily="34" charset="0"/>
              <a:buChar char="•"/>
            </a:pPr>
            <a:r>
              <a:rPr lang="en-GB" sz="2000" dirty="0">
                <a:solidFill>
                  <a:srgbClr val="7030A0"/>
                </a:solidFill>
                <a:latin typeface="Arial" panose="020B0604020202020204" pitchFamily="34" charset="0"/>
                <a:cs typeface="Arial" panose="020B0604020202020204" pitchFamily="34" charset="0"/>
              </a:rPr>
              <a:t>Cultural</a:t>
            </a:r>
          </a:p>
          <a:p>
            <a:pPr lvl="1">
              <a:buFont typeface="Arial" panose="020B0604020202020204" pitchFamily="34" charset="0"/>
              <a:buChar char="•"/>
            </a:pPr>
            <a:r>
              <a:rPr lang="en-GB" sz="2000" dirty="0">
                <a:solidFill>
                  <a:srgbClr val="7030A0"/>
                </a:solidFill>
                <a:latin typeface="Arial" panose="020B0604020202020204" pitchFamily="34" charset="0"/>
                <a:cs typeface="Arial" panose="020B0604020202020204" pitchFamily="34" charset="0"/>
              </a:rPr>
              <a:t>Environment</a:t>
            </a:r>
          </a:p>
          <a:p>
            <a:pPr lvl="1">
              <a:buFont typeface="Arial" panose="020B0604020202020204" pitchFamily="34" charset="0"/>
              <a:buChar char="•"/>
            </a:pPr>
            <a:r>
              <a:rPr lang="en-GB" sz="2000" dirty="0">
                <a:solidFill>
                  <a:srgbClr val="7030A0"/>
                </a:solidFill>
                <a:latin typeface="Arial" panose="020B0604020202020204" pitchFamily="34" charset="0"/>
                <a:cs typeface="Arial" panose="020B0604020202020204" pitchFamily="34" charset="0"/>
              </a:rPr>
              <a:t>Medication</a:t>
            </a:r>
          </a:p>
          <a:p>
            <a:pPr lvl="1">
              <a:buFont typeface="Arial" panose="020B0604020202020204" pitchFamily="34" charset="0"/>
              <a:buChar char="•"/>
            </a:pPr>
            <a:r>
              <a:rPr lang="en-GB" sz="2000" dirty="0">
                <a:solidFill>
                  <a:srgbClr val="7030A0"/>
                </a:solidFill>
                <a:latin typeface="Arial" panose="020B0604020202020204" pitchFamily="34" charset="0"/>
                <a:cs typeface="Arial" panose="020B0604020202020204" pitchFamily="34" charset="0"/>
              </a:rPr>
              <a:t>Stress/anxiety</a:t>
            </a:r>
          </a:p>
          <a:p>
            <a:pPr lvl="1">
              <a:buFont typeface="Arial" panose="020B0604020202020204" pitchFamily="34" charset="0"/>
              <a:buChar char="•"/>
            </a:pPr>
            <a:r>
              <a:rPr lang="en-GB" sz="2000" dirty="0">
                <a:solidFill>
                  <a:srgbClr val="7030A0"/>
                </a:solidFill>
                <a:latin typeface="Arial" panose="020B0604020202020204" pitchFamily="34" charset="0"/>
                <a:cs typeface="Arial" panose="020B0604020202020204" pitchFamily="34" charset="0"/>
              </a:rPr>
              <a:t>Physical health issues (sepsis/cancer?)</a:t>
            </a:r>
          </a:p>
          <a:p>
            <a:pPr lvl="1">
              <a:buFont typeface="Arial" panose="020B0604020202020204" pitchFamily="34" charset="0"/>
              <a:buChar char="•"/>
            </a:pPr>
            <a:endParaRPr lang="en-GB" sz="2000" dirty="0">
              <a:solidFill>
                <a:srgbClr val="7030A0"/>
              </a:solidFill>
              <a:latin typeface="Arial" panose="020B0604020202020204" pitchFamily="34" charset="0"/>
              <a:cs typeface="Arial" panose="020B0604020202020204" pitchFamily="34" charset="0"/>
            </a:endParaRPr>
          </a:p>
        </p:txBody>
      </p:sp>
      <p:sp>
        <p:nvSpPr>
          <p:cNvPr id="6" name="Title 1"/>
          <p:cNvSpPr>
            <a:spLocks noGrp="1"/>
          </p:cNvSpPr>
          <p:nvPr>
            <p:ph type="title"/>
          </p:nvPr>
        </p:nvSpPr>
        <p:spPr>
          <a:xfrm>
            <a:off x="457200" y="274638"/>
            <a:ext cx="8229600" cy="85010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2800" b="1" dirty="0">
                <a:solidFill>
                  <a:schemeClr val="tx2">
                    <a:lumMod val="50000"/>
                  </a:schemeClr>
                </a:solidFill>
                <a:latin typeface="Arial" panose="020B0604020202020204" pitchFamily="34" charset="0"/>
                <a:cs typeface="Arial" panose="020B0604020202020204" pitchFamily="34" charset="0"/>
              </a:rPr>
              <a:t>MCA for reflection</a:t>
            </a:r>
          </a:p>
        </p:txBody>
      </p:sp>
    </p:spTree>
    <p:extLst>
      <p:ext uri="{BB962C8B-B14F-4D97-AF65-F5344CB8AC3E}">
        <p14:creationId xmlns:p14="http://schemas.microsoft.com/office/powerpoint/2010/main" val="284067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10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10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10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764704"/>
            <a:ext cx="6635080" cy="4752528"/>
          </a:xfrm>
          <a:solidFill>
            <a:srgbClr val="92D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normAutofit/>
          </a:bodyPr>
          <a:lstStyle/>
          <a:p>
            <a:pPr marL="0" indent="0" algn="ctr">
              <a:buNone/>
            </a:pPr>
            <a:endParaRPr lang="en-GB" sz="8800" b="1" u="sng" dirty="0">
              <a:solidFill>
                <a:schemeClr val="tx2">
                  <a:lumMod val="50000"/>
                </a:schemeClr>
              </a:solidFill>
              <a:effectLst>
                <a:outerShdw blurRad="38100" dist="38100" dir="2700000" algn="tl">
                  <a:srgbClr val="000000">
                    <a:alpha val="43137"/>
                  </a:srgbClr>
                </a:outerShdw>
              </a:effectLst>
            </a:endParaRPr>
          </a:p>
          <a:p>
            <a:pPr marL="0" indent="0" algn="ctr">
              <a:buNone/>
            </a:pPr>
            <a:r>
              <a:rPr lang="en-GB" sz="8800" b="1" u="sng" dirty="0">
                <a:solidFill>
                  <a:schemeClr val="tx2">
                    <a:lumMod val="50000"/>
                  </a:schemeClr>
                </a:solidFill>
                <a:effectLst>
                  <a:outerShdw blurRad="38100" dist="38100" dir="2700000" algn="tl">
                    <a:srgbClr val="000000">
                      <a:alpha val="43137"/>
                    </a:srgbClr>
                  </a:outerShdw>
                </a:effectLst>
              </a:rPr>
              <a:t> Break!!!</a:t>
            </a:r>
          </a:p>
        </p:txBody>
      </p:sp>
    </p:spTree>
    <p:extLst>
      <p:ext uri="{BB962C8B-B14F-4D97-AF65-F5344CB8AC3E}">
        <p14:creationId xmlns:p14="http://schemas.microsoft.com/office/powerpoint/2010/main" val="4071614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000" tmFilter="0, 0; .2, .5; .8, .5; 1, 0"/>
                                        <p:tgtEl>
                                          <p:spTgt spid="3">
                                            <p:bg/>
                                          </p:spTgt>
                                        </p:tgtEl>
                                      </p:cBhvr>
                                    </p:animEffect>
                                    <p:animScale>
                                      <p:cBhvr>
                                        <p:cTn id="7" dur="1000" autoRev="1" fill="hold"/>
                                        <p:tgtEl>
                                          <p:spTgt spid="3">
                                            <p:bg/>
                                          </p:spTgt>
                                        </p:tgtEl>
                                      </p:cBhvr>
                                      <p:by x="105000" y="105000"/>
                                    </p:animScale>
                                  </p:childTnLst>
                                </p:cTn>
                              </p:par>
                              <p:par>
                                <p:cTn id="8" presetID="26" presetClass="emph" presetSubtype="0" fill="hold" grpId="0" nodeType="withEffect">
                                  <p:stCondLst>
                                    <p:cond delay="1500"/>
                                  </p:stCondLst>
                                  <p:childTnLst>
                                    <p:animEffect transition="out" filter="fade">
                                      <p:cBhvr>
                                        <p:cTn id="9" dur="2000" tmFilter="0, 0; .2, .5; .8, .5; 1, 0"/>
                                        <p:tgtEl>
                                          <p:spTgt spid="3">
                                            <p:txEl>
                                              <p:pRg st="1" end="1"/>
                                            </p:txEl>
                                          </p:spTgt>
                                        </p:tgtEl>
                                      </p:cBhvr>
                                    </p:animEffect>
                                    <p:animScale>
                                      <p:cBhvr>
                                        <p:cTn id="10" dur="100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a:xfrm>
            <a:off x="457200" y="188640"/>
            <a:ext cx="8229600" cy="108012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Autofit/>
          </a:bodyPr>
          <a:lstStyle/>
          <a:p>
            <a:r>
              <a:rPr lang="en-GB" sz="3200" b="1" dirty="0">
                <a:latin typeface="Arial" panose="020B0604020202020204" pitchFamily="34" charset="0"/>
                <a:cs typeface="Arial" panose="020B0604020202020204" pitchFamily="34" charset="0"/>
              </a:rPr>
              <a:t>Deprivation of Liberty Safeguards</a:t>
            </a:r>
          </a:p>
        </p:txBody>
      </p:sp>
      <p:pic>
        <p:nvPicPr>
          <p:cNvPr id="31748" name="Picture 7"/>
          <p:cNvPicPr>
            <a:picLocks noGrp="1" noChangeAspect="1" noChangeArrowheads="1"/>
          </p:cNvPicPr>
          <p:nvPr>
            <p:ph type="body" sz="half" idx="2"/>
          </p:nvPr>
        </p:nvPicPr>
        <p:blipFill>
          <a:blip r:embed="rId3">
            <a:extLst>
              <a:ext uri="{28A0092B-C50C-407E-A947-70E740481C1C}">
                <a14:useLocalDpi xmlns:a14="http://schemas.microsoft.com/office/drawing/2010/main" val="0"/>
              </a:ext>
            </a:extLst>
          </a:blip>
          <a:srcRect/>
          <a:stretch>
            <a:fillRect/>
          </a:stretch>
        </p:blipFill>
        <p:spPr>
          <a:xfrm>
            <a:off x="2987824" y="2060848"/>
            <a:ext cx="3006933" cy="3816424"/>
          </a:xfrm>
          <a:prstGeom prst="rect">
            <a:avLst/>
          </a:prstGeom>
          <a:ln w="76200">
            <a:solidFill>
              <a:srgbClr val="C00000"/>
            </a:solidFill>
          </a:ln>
          <a:effectLst>
            <a:outerShdw blurRad="292100" dist="139700" dir="2700000" algn="tl" rotWithShape="0">
              <a:srgbClr val="333333">
                <a:alpha val="65000"/>
              </a:srgbClr>
            </a:outerShdw>
          </a:effec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165304"/>
            <a:ext cx="1301932" cy="69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123728" y="6511651"/>
            <a:ext cx="515878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a:ea typeface="+mn-ea"/>
                <a:cs typeface="+mn-cs"/>
                <a:hlinkClick r:id="rId5"/>
              </a:rPr>
              <a:t>https://www.cqc.org.uk/sites/default/files/Deprivation%20of%20liberty%20safeguards%20code%20of%20practice.pdf</a:t>
            </a:r>
            <a:endParaRPr kumimoji="0" lang="en-GB" sz="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204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a:xfrm>
            <a:off x="457200" y="1628800"/>
            <a:ext cx="8229600" cy="4137323"/>
          </a:xfrm>
        </p:spPr>
        <p:txBody>
          <a:bodyPr>
            <a:normAutofit/>
          </a:bodyPr>
          <a:lstStyle/>
          <a:p>
            <a:pPr marL="0" indent="0">
              <a:buNone/>
            </a:pPr>
            <a:r>
              <a:rPr lang="en-GB" sz="2400" dirty="0">
                <a:solidFill>
                  <a:schemeClr val="tx2">
                    <a:lumMod val="50000"/>
                  </a:schemeClr>
                </a:solidFill>
                <a:cs typeface="Arial" panose="020B0604020202020204" pitchFamily="34" charset="0"/>
              </a:rPr>
              <a:t>Depriving someone who lacks the capacity to consent to the arrangements made for their care or treatment of their liberty is a serious matter, and the decision to do so should not be taken lightly. The deprivation of liberty safeguards make it clear that a person may only be deprived of their liberty: </a:t>
            </a:r>
          </a:p>
          <a:p>
            <a:pPr marL="0" indent="0">
              <a:buNone/>
            </a:pPr>
            <a:endParaRPr lang="en-GB" sz="2000" dirty="0">
              <a:solidFill>
                <a:schemeClr val="tx2">
                  <a:lumMod val="50000"/>
                </a:schemeClr>
              </a:solidFill>
              <a:cs typeface="Arial" panose="020B0604020202020204" pitchFamily="34" charset="0"/>
            </a:endParaRPr>
          </a:p>
          <a:p>
            <a:pPr>
              <a:buFont typeface="Wingdings" panose="05000000000000000000" pitchFamily="2" charset="2"/>
              <a:buChar char="v"/>
            </a:pPr>
            <a:r>
              <a:rPr lang="en-GB" sz="1800" dirty="0">
                <a:solidFill>
                  <a:schemeClr val="tx2">
                    <a:lumMod val="50000"/>
                  </a:schemeClr>
                </a:solidFill>
                <a:cs typeface="Arial" panose="020B0604020202020204" pitchFamily="34" charset="0"/>
              </a:rPr>
              <a:t>in their own best interests to protect them from harm</a:t>
            </a:r>
          </a:p>
          <a:p>
            <a:pPr>
              <a:buFont typeface="Wingdings" panose="05000000000000000000" pitchFamily="2" charset="2"/>
              <a:buChar char="v"/>
            </a:pPr>
            <a:r>
              <a:rPr lang="en-GB" sz="1800" dirty="0">
                <a:solidFill>
                  <a:schemeClr val="tx2">
                    <a:lumMod val="50000"/>
                  </a:schemeClr>
                </a:solidFill>
                <a:cs typeface="Arial" panose="020B0604020202020204" pitchFamily="34" charset="0"/>
              </a:rPr>
              <a:t>if it is a proportionate response to the likelihood and seriousness of the harm, and </a:t>
            </a:r>
          </a:p>
          <a:p>
            <a:pPr>
              <a:buFont typeface="Wingdings" panose="05000000000000000000" pitchFamily="2" charset="2"/>
              <a:buChar char="v"/>
            </a:pPr>
            <a:r>
              <a:rPr lang="en-GB" sz="1800" dirty="0">
                <a:solidFill>
                  <a:schemeClr val="tx2">
                    <a:lumMod val="50000"/>
                  </a:schemeClr>
                </a:solidFill>
                <a:cs typeface="Arial" panose="020B0604020202020204" pitchFamily="34" charset="0"/>
              </a:rPr>
              <a:t>if there is no less restrictive alternative.</a:t>
            </a:r>
          </a:p>
        </p:txBody>
      </p:sp>
      <p:sp>
        <p:nvSpPr>
          <p:cNvPr id="4" name="TextBox 3"/>
          <p:cNvSpPr txBox="1"/>
          <p:nvPr/>
        </p:nvSpPr>
        <p:spPr>
          <a:xfrm>
            <a:off x="2123728" y="6433524"/>
            <a:ext cx="515878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a:ea typeface="+mn-ea"/>
                <a:cs typeface="+mn-cs"/>
                <a:hlinkClick r:id="rId3"/>
              </a:rPr>
              <a:t>https://www.cqc.org.uk/sites/default/files/Deprivation%20of%20liberty%20safeguards%20code%20of%20practice.pdf</a:t>
            </a:r>
            <a:endParaRPr kumimoji="0" lang="en-GB" sz="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4"/>
          <p:cNvSpPr>
            <a:spLocks noGrp="1" noChangeArrowheads="1"/>
          </p:cNvSpPr>
          <p:nvPr>
            <p:ph type="title"/>
          </p:nvPr>
        </p:nvSpPr>
        <p:spPr>
          <a:xfrm>
            <a:off x="457200" y="188640"/>
            <a:ext cx="8229600" cy="108012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Autofit/>
          </a:bodyPr>
          <a:lstStyle/>
          <a:p>
            <a:r>
              <a:rPr lang="en-GB" sz="3200" b="1" dirty="0">
                <a:latin typeface="Arial" panose="020B0604020202020204" pitchFamily="34" charset="0"/>
                <a:cs typeface="Arial" panose="020B0604020202020204" pitchFamily="34" charset="0"/>
              </a:rPr>
              <a:t>When can someone be deprived of their liberty?</a:t>
            </a:r>
          </a:p>
        </p:txBody>
      </p:sp>
    </p:spTree>
    <p:extLst>
      <p:ext uri="{BB962C8B-B14F-4D97-AF65-F5344CB8AC3E}">
        <p14:creationId xmlns:p14="http://schemas.microsoft.com/office/powerpoint/2010/main" val="3352169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r>
              <a:rPr lang="en-GB" sz="2400" dirty="0">
                <a:solidFill>
                  <a:schemeClr val="tx2">
                    <a:lumMod val="50000"/>
                  </a:schemeClr>
                </a:solidFill>
                <a:latin typeface="Arial" panose="020B0604020202020204" pitchFamily="34" charset="0"/>
                <a:cs typeface="Arial" panose="020B0604020202020204" pitchFamily="34" charset="0"/>
              </a:rPr>
              <a:t>Bournewood Case (HL) 1997</a:t>
            </a:r>
          </a:p>
          <a:p>
            <a:endParaRPr lang="en-GB" sz="2400" dirty="0">
              <a:solidFill>
                <a:schemeClr val="tx2">
                  <a:lumMod val="50000"/>
                </a:schemeClr>
              </a:solidFill>
              <a:latin typeface="Arial" panose="020B0604020202020204" pitchFamily="34" charset="0"/>
              <a:cs typeface="Arial" panose="020B0604020202020204" pitchFamily="34" charset="0"/>
            </a:endParaRPr>
          </a:p>
          <a:p>
            <a:r>
              <a:rPr lang="en-GB" sz="2400" dirty="0">
                <a:solidFill>
                  <a:schemeClr val="tx2">
                    <a:lumMod val="50000"/>
                  </a:schemeClr>
                </a:solidFill>
                <a:latin typeface="Arial" panose="020B0604020202020204" pitchFamily="34" charset="0"/>
                <a:cs typeface="Arial" panose="020B0604020202020204" pitchFamily="34" charset="0"/>
              </a:rPr>
              <a:t>Deprivation of Liberty Safeguards came into force in April 2009 (MCA 2005) (statute law)</a:t>
            </a:r>
          </a:p>
          <a:p>
            <a:endParaRPr lang="en-GB" sz="2400" dirty="0">
              <a:solidFill>
                <a:schemeClr val="tx2">
                  <a:lumMod val="50000"/>
                </a:schemeClr>
              </a:solidFill>
              <a:latin typeface="Arial" panose="020B0604020202020204" pitchFamily="34" charset="0"/>
              <a:cs typeface="Arial" panose="020B0604020202020204" pitchFamily="34" charset="0"/>
            </a:endParaRPr>
          </a:p>
          <a:p>
            <a:r>
              <a:rPr lang="en-GB" sz="2400" dirty="0">
                <a:solidFill>
                  <a:schemeClr val="tx2">
                    <a:lumMod val="50000"/>
                  </a:schemeClr>
                </a:solidFill>
                <a:latin typeface="Arial" panose="020B0604020202020204" pitchFamily="34" charset="0"/>
                <a:cs typeface="Arial" panose="020B0604020202020204" pitchFamily="34" charset="0"/>
              </a:rPr>
              <a:t>Case law – Supreme Court e.g. “Cheshire West case”  (2014)</a:t>
            </a:r>
          </a:p>
          <a:p>
            <a:pPr marL="0" indent="0">
              <a:buNone/>
            </a:pPr>
            <a:endParaRPr lang="en-GB" sz="2400" dirty="0">
              <a:solidFill>
                <a:schemeClr val="tx2">
                  <a:lumMod val="50000"/>
                </a:schemeClr>
              </a:solidFill>
              <a:latin typeface="Arial" panose="020B0604020202020204" pitchFamily="34" charset="0"/>
              <a:cs typeface="Arial" panose="020B0604020202020204" pitchFamily="34" charset="0"/>
            </a:endParaRPr>
          </a:p>
          <a:p>
            <a:pPr lvl="1"/>
            <a:r>
              <a:rPr lang="en-GB" sz="2400" dirty="0">
                <a:solidFill>
                  <a:schemeClr val="tx2">
                    <a:lumMod val="50000"/>
                  </a:schemeClr>
                </a:solidFill>
                <a:cs typeface="Arial" panose="020B0604020202020204" pitchFamily="34" charset="0"/>
              </a:rPr>
              <a:t>Defined</a:t>
            </a:r>
            <a:r>
              <a:rPr lang="en-GB" sz="2400" dirty="0">
                <a:solidFill>
                  <a:schemeClr val="tx2">
                    <a:lumMod val="50000"/>
                  </a:schemeClr>
                </a:solidFill>
                <a:latin typeface="Arial" panose="020B0604020202020204" pitchFamily="34" charset="0"/>
                <a:cs typeface="Arial" panose="020B0604020202020204" pitchFamily="34" charset="0"/>
              </a:rPr>
              <a:t> “acid test” for DoLS</a:t>
            </a:r>
          </a:p>
          <a:p>
            <a:endParaRPr lang="en-GB" sz="2400" dirty="0">
              <a:solidFill>
                <a:schemeClr val="tx2">
                  <a:lumMod val="50000"/>
                </a:schemeClr>
              </a:solidFill>
            </a:endParaRPr>
          </a:p>
        </p:txBody>
      </p:sp>
      <p:sp>
        <p:nvSpPr>
          <p:cNvPr id="9" name="Rectangle 4"/>
          <p:cNvSpPr>
            <a:spLocks noGrp="1" noChangeArrowheads="1"/>
          </p:cNvSpPr>
          <p:nvPr>
            <p:ph type="title"/>
          </p:nvPr>
        </p:nvSpPr>
        <p:spPr>
          <a:xfrm>
            <a:off x="467544" y="188640"/>
            <a:ext cx="8229600" cy="108012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Autofit/>
          </a:bodyPr>
          <a:lstStyle/>
          <a:p>
            <a:r>
              <a:rPr lang="en-GB" sz="3200" b="1" dirty="0">
                <a:latin typeface="Arial" panose="020B0604020202020204" pitchFamily="34" charset="0"/>
                <a:cs typeface="Arial" panose="020B0604020202020204" pitchFamily="34" charset="0"/>
              </a:rPr>
              <a:t>Why DoLs was needed- Historical background</a:t>
            </a:r>
          </a:p>
        </p:txBody>
      </p:sp>
    </p:spTree>
    <p:extLst>
      <p:ext uri="{BB962C8B-B14F-4D97-AF65-F5344CB8AC3E}">
        <p14:creationId xmlns:p14="http://schemas.microsoft.com/office/powerpoint/2010/main" val="423796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10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10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10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960781" y="1563444"/>
            <a:ext cx="295092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F497D">
                    <a:lumMod val="50000"/>
                  </a:srgbClr>
                </a:solidFill>
                <a:effectLst/>
                <a:uLnTx/>
                <a:uFillTx/>
                <a:latin typeface="Calibri"/>
                <a:ea typeface="+mn-ea"/>
                <a:cs typeface="+mn-cs"/>
              </a:rPr>
              <a:t>Age- 18+ (different standards apply for children)</a:t>
            </a:r>
          </a:p>
        </p:txBody>
      </p:sp>
      <p:sp>
        <p:nvSpPr>
          <p:cNvPr id="22" name="Rectangle 21"/>
          <p:cNvSpPr/>
          <p:nvPr/>
        </p:nvSpPr>
        <p:spPr>
          <a:xfrm>
            <a:off x="4685248" y="1268759"/>
            <a:ext cx="3557187" cy="85098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Age</a:t>
            </a:r>
          </a:p>
        </p:txBody>
      </p:sp>
      <p:sp>
        <p:nvSpPr>
          <p:cNvPr id="17" name="TextBox 16"/>
          <p:cNvSpPr txBox="1"/>
          <p:nvPr/>
        </p:nvSpPr>
        <p:spPr>
          <a:xfrm>
            <a:off x="4996784" y="3032592"/>
            <a:ext cx="287891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1F497D">
                    <a:lumMod val="50000"/>
                  </a:srgbClr>
                </a:solidFill>
                <a:effectLst/>
                <a:uLnTx/>
                <a:uFillTx/>
                <a:latin typeface="Calibri"/>
                <a:ea typeface="+mn-ea"/>
                <a:cs typeface="+mn-cs"/>
              </a:rPr>
              <a:t>Mental Capacity -</a:t>
            </a:r>
            <a:r>
              <a:rPr kumimoji="0" lang="en-GB" sz="1100" b="0" i="0" u="none" strike="noStrike" kern="1200" cap="none" spc="0" normalizeH="0" baseline="0" noProof="0" dirty="0">
                <a:ln>
                  <a:noFill/>
                </a:ln>
                <a:solidFill>
                  <a:srgbClr val="1F497D">
                    <a:lumMod val="50000"/>
                  </a:srgbClr>
                </a:solidFill>
                <a:effectLst/>
                <a:uLnTx/>
                <a:uFillTx/>
                <a:latin typeface="Calibri"/>
                <a:ea typeface="+mn-ea"/>
                <a:cs typeface="+mn-cs"/>
              </a:rPr>
              <a:t>The person lacks capacity to decide for themselves about the restrictions which are proposed so they can receive the necessary care and treatment                                               </a:t>
            </a:r>
            <a:endParaRPr kumimoji="0" lang="en-GB" sz="1100" b="1" i="0" u="none" strike="noStrike" kern="1200" cap="none" spc="0" normalizeH="0" baseline="0" noProof="0" dirty="0">
              <a:ln>
                <a:noFill/>
              </a:ln>
              <a:solidFill>
                <a:srgbClr val="1F497D">
                  <a:lumMod val="50000"/>
                </a:srgbClr>
              </a:solidFill>
              <a:effectLst/>
              <a:uLnTx/>
              <a:uFillTx/>
              <a:latin typeface="Calibri"/>
              <a:ea typeface="+mn-ea"/>
              <a:cs typeface="+mn-cs"/>
            </a:endParaRPr>
          </a:p>
        </p:txBody>
      </p:sp>
      <p:sp>
        <p:nvSpPr>
          <p:cNvPr id="24" name="Rectangle 23"/>
          <p:cNvSpPr/>
          <p:nvPr/>
        </p:nvSpPr>
        <p:spPr>
          <a:xfrm>
            <a:off x="4685247" y="2987061"/>
            <a:ext cx="3557188" cy="83400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Mental Capacity</a:t>
            </a:r>
          </a:p>
        </p:txBody>
      </p:sp>
      <p:sp>
        <p:nvSpPr>
          <p:cNvPr id="13" name="TextBox 12"/>
          <p:cNvSpPr txBox="1"/>
          <p:nvPr/>
        </p:nvSpPr>
        <p:spPr>
          <a:xfrm>
            <a:off x="5140097" y="2326486"/>
            <a:ext cx="259228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1F497D">
                    <a:lumMod val="50000"/>
                  </a:srgbClr>
                </a:solidFill>
                <a:effectLst/>
                <a:uLnTx/>
                <a:uFillTx/>
                <a:latin typeface="Calibri"/>
                <a:ea typeface="+mn-ea"/>
                <a:cs typeface="+mn-cs"/>
              </a:rPr>
              <a:t>Mental health</a:t>
            </a:r>
            <a:r>
              <a:rPr kumimoji="0" lang="en-GB" sz="1100" b="0" i="0" u="none" strike="noStrike" kern="1200" cap="none" spc="0" normalizeH="0" baseline="0" noProof="0" dirty="0">
                <a:ln>
                  <a:noFill/>
                </a:ln>
                <a:solidFill>
                  <a:srgbClr val="1F497D">
                    <a:lumMod val="50000"/>
                  </a:srgbClr>
                </a:solidFill>
                <a:effectLst/>
                <a:uLnTx/>
                <a:uFillTx/>
                <a:latin typeface="Calibri"/>
                <a:ea typeface="+mn-ea"/>
                <a:cs typeface="+mn-cs"/>
              </a:rPr>
              <a:t> – The person is experiencing a mental disorder</a:t>
            </a:r>
          </a:p>
        </p:txBody>
      </p:sp>
      <p:sp>
        <p:nvSpPr>
          <p:cNvPr id="23" name="Rectangle 22"/>
          <p:cNvSpPr/>
          <p:nvPr/>
        </p:nvSpPr>
        <p:spPr>
          <a:xfrm>
            <a:off x="4679072" y="2177925"/>
            <a:ext cx="3557188" cy="72801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Mental Health</a:t>
            </a:r>
          </a:p>
        </p:txBody>
      </p:sp>
      <p:sp>
        <p:nvSpPr>
          <p:cNvPr id="21" name="TextBox 20"/>
          <p:cNvSpPr txBox="1"/>
          <p:nvPr/>
        </p:nvSpPr>
        <p:spPr>
          <a:xfrm>
            <a:off x="4730692" y="5877852"/>
            <a:ext cx="345395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1F497D">
                    <a:lumMod val="50000"/>
                  </a:srgbClr>
                </a:solidFill>
                <a:effectLst/>
                <a:uLnTx/>
                <a:uFillTx/>
                <a:latin typeface="Calibri"/>
                <a:ea typeface="+mn-ea"/>
                <a:cs typeface="+mn-cs"/>
              </a:rPr>
              <a:t>Best interests </a:t>
            </a:r>
            <a:r>
              <a:rPr kumimoji="0" lang="en-GB" sz="1100" b="0" i="0" u="none" strike="noStrike" kern="1200" cap="none" spc="0" normalizeH="0" baseline="0" noProof="0" dirty="0">
                <a:ln>
                  <a:noFill/>
                </a:ln>
                <a:solidFill>
                  <a:srgbClr val="1F497D">
                    <a:lumMod val="50000"/>
                  </a:srgbClr>
                </a:solidFill>
                <a:effectLst/>
                <a:uLnTx/>
                <a:uFillTx/>
                <a:latin typeface="Calibri"/>
                <a:ea typeface="+mn-ea"/>
                <a:cs typeface="+mn-cs"/>
              </a:rPr>
              <a:t>– The proposed restrictions would be in the person’s best interests.</a:t>
            </a:r>
          </a:p>
        </p:txBody>
      </p:sp>
      <p:sp>
        <p:nvSpPr>
          <p:cNvPr id="27" name="Rectangle 26"/>
          <p:cNvSpPr/>
          <p:nvPr/>
        </p:nvSpPr>
        <p:spPr>
          <a:xfrm>
            <a:off x="4679075" y="5676292"/>
            <a:ext cx="3557185" cy="83400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Best Interests</a:t>
            </a:r>
          </a:p>
        </p:txBody>
      </p:sp>
      <p:sp>
        <p:nvSpPr>
          <p:cNvPr id="20" name="TextBox 19"/>
          <p:cNvSpPr txBox="1"/>
          <p:nvPr/>
        </p:nvSpPr>
        <p:spPr>
          <a:xfrm>
            <a:off x="4551250" y="4890990"/>
            <a:ext cx="3812839"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1F497D">
                    <a:lumMod val="50000"/>
                  </a:srgbClr>
                </a:solidFill>
                <a:effectLst/>
                <a:uLnTx/>
                <a:uFillTx/>
                <a:latin typeface="Calibri"/>
                <a:ea typeface="+mn-ea"/>
                <a:cs typeface="+mn-cs"/>
              </a:rPr>
              <a:t>No refusals- </a:t>
            </a:r>
            <a:r>
              <a:rPr kumimoji="0" lang="en-GB" sz="1100" b="0" i="0" u="none" strike="noStrike" kern="1200" cap="none" spc="0" normalizeH="0" baseline="0" noProof="0" dirty="0">
                <a:ln>
                  <a:noFill/>
                </a:ln>
                <a:solidFill>
                  <a:srgbClr val="1F497D">
                    <a:lumMod val="50000"/>
                  </a:srgbClr>
                </a:solidFill>
                <a:effectLst/>
                <a:uLnTx/>
                <a:uFillTx/>
                <a:latin typeface="Calibri"/>
                <a:ea typeface="+mn-ea"/>
                <a:cs typeface="+mn-cs"/>
              </a:rPr>
              <a:t>There is no valid advance decision to refuse treatment, or support that would be overridden by any DoLs process</a:t>
            </a:r>
          </a:p>
        </p:txBody>
      </p:sp>
      <p:sp>
        <p:nvSpPr>
          <p:cNvPr id="26" name="Rectangle 25"/>
          <p:cNvSpPr/>
          <p:nvPr/>
        </p:nvSpPr>
        <p:spPr>
          <a:xfrm>
            <a:off x="4685247" y="4774068"/>
            <a:ext cx="3557186" cy="83400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No Refusals</a:t>
            </a:r>
          </a:p>
        </p:txBody>
      </p:sp>
      <p:sp>
        <p:nvSpPr>
          <p:cNvPr id="19" name="TextBox 18"/>
          <p:cNvSpPr txBox="1"/>
          <p:nvPr/>
        </p:nvSpPr>
        <p:spPr>
          <a:xfrm>
            <a:off x="4879914" y="4040353"/>
            <a:ext cx="3112649"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1F497D">
                    <a:lumMod val="50000"/>
                  </a:srgbClr>
                </a:solidFill>
                <a:effectLst/>
                <a:uLnTx/>
                <a:uFillTx/>
                <a:latin typeface="Calibri"/>
                <a:ea typeface="+mn-ea"/>
                <a:cs typeface="+mn-cs"/>
              </a:rPr>
              <a:t>Eligibility</a:t>
            </a:r>
            <a:r>
              <a:rPr kumimoji="0" lang="en-GB" sz="1100" b="0" i="0" u="none" strike="noStrike" kern="1200" cap="none" spc="0" normalizeH="0" baseline="0" noProof="0" dirty="0">
                <a:ln>
                  <a:noFill/>
                </a:ln>
                <a:solidFill>
                  <a:srgbClr val="1F497D">
                    <a:lumMod val="50000"/>
                  </a:srgbClr>
                </a:solidFill>
                <a:effectLst/>
                <a:uLnTx/>
                <a:uFillTx/>
                <a:latin typeface="Calibri"/>
                <a:ea typeface="+mn-ea"/>
                <a:cs typeface="+mn-cs"/>
              </a:rPr>
              <a:t> – Whether the person should instead be considered for detention under the Mental health Act</a:t>
            </a:r>
          </a:p>
        </p:txBody>
      </p:sp>
      <p:sp>
        <p:nvSpPr>
          <p:cNvPr id="25" name="Rectangle 24"/>
          <p:cNvSpPr/>
          <p:nvPr/>
        </p:nvSpPr>
        <p:spPr>
          <a:xfrm>
            <a:off x="4679077" y="3890879"/>
            <a:ext cx="3557186" cy="83400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Eligibility</a:t>
            </a:r>
          </a:p>
        </p:txBody>
      </p:sp>
      <p:sp>
        <p:nvSpPr>
          <p:cNvPr id="12" name="TextBox 11"/>
          <p:cNvSpPr txBox="1"/>
          <p:nvPr/>
        </p:nvSpPr>
        <p:spPr>
          <a:xfrm>
            <a:off x="4868416" y="2357264"/>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Title 1"/>
          <p:cNvSpPr>
            <a:spLocks noGrp="1"/>
          </p:cNvSpPr>
          <p:nvPr>
            <p:ph type="title"/>
          </p:nvPr>
        </p:nvSpPr>
        <p:spPr>
          <a:xfrm>
            <a:off x="457200" y="188640"/>
            <a:ext cx="8229600" cy="93610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GB" sz="3200" dirty="0">
                <a:latin typeface="Arial" panose="020B0604020202020204" pitchFamily="34" charset="0"/>
                <a:cs typeface="Arial" panose="020B0604020202020204" pitchFamily="34" charset="0"/>
              </a:rPr>
              <a:t>DoLS authorisations</a:t>
            </a:r>
          </a:p>
        </p:txBody>
      </p:sp>
      <p:sp>
        <p:nvSpPr>
          <p:cNvPr id="2" name="TextBox 1"/>
          <p:cNvSpPr txBox="1"/>
          <p:nvPr/>
        </p:nvSpPr>
        <p:spPr>
          <a:xfrm>
            <a:off x="467544" y="1588399"/>
            <a:ext cx="2952328"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The supervisory body appoints assessors to see if the conditions are met to allow the person to be deprived of their liberty under the safeguards.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They include 6 assessments</a:t>
            </a:r>
            <a:r>
              <a:rPr kumimoji="0" lang="en-GB" sz="1600" b="0" i="0" u="none" strike="noStrike" kern="1200" cap="none" spc="0" normalizeH="0" baseline="0" noProof="0" dirty="0">
                <a:ln>
                  <a:noFill/>
                </a:ln>
                <a:solidFill>
                  <a:srgbClr val="1F497D">
                    <a:lumMod val="50000"/>
                  </a:srgbClr>
                </a:solidFill>
                <a:effectLst/>
                <a:uLnTx/>
                <a:uFillTx/>
                <a:latin typeface="Arial" panose="020B0604020202020204" pitchFamily="34" charset="0"/>
                <a:ea typeface="+mn-ea"/>
                <a:cs typeface="Arial" panose="020B0604020202020204" pitchFamily="34" charset="0"/>
              </a:rPr>
              <a:t>:</a:t>
            </a:r>
          </a:p>
        </p:txBody>
      </p:sp>
    </p:spTree>
    <p:extLst>
      <p:ext uri="{BB962C8B-B14F-4D97-AF65-F5344CB8AC3E}">
        <p14:creationId xmlns:p14="http://schemas.microsoft.com/office/powerpoint/2010/main" val="265708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2"/>
                                        </p:tgtEl>
                                      </p:cBhvr>
                                    </p:animEffect>
                                    <p:set>
                                      <p:cBhvr>
                                        <p:cTn id="7" dur="1" fill="hold">
                                          <p:stCondLst>
                                            <p:cond delay="9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1000"/>
                                        <p:tgtEl>
                                          <p:spTgt spid="23"/>
                                        </p:tgtEl>
                                      </p:cBhvr>
                                    </p:animEffect>
                                    <p:set>
                                      <p:cBhvr>
                                        <p:cTn id="12" dur="1" fill="hold">
                                          <p:stCondLst>
                                            <p:cond delay="999"/>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1000"/>
                                        <p:tgtEl>
                                          <p:spTgt spid="24"/>
                                        </p:tgtEl>
                                      </p:cBhvr>
                                    </p:animEffect>
                                    <p:set>
                                      <p:cBhvr>
                                        <p:cTn id="17" dur="1" fill="hold">
                                          <p:stCondLst>
                                            <p:cond delay="999"/>
                                          </p:stCondLst>
                                        </p:cTn>
                                        <p:tgtEl>
                                          <p:spTgt spid="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1000"/>
                                        <p:tgtEl>
                                          <p:spTgt spid="25"/>
                                        </p:tgtEl>
                                      </p:cBhvr>
                                    </p:animEffect>
                                    <p:set>
                                      <p:cBhvr>
                                        <p:cTn id="22" dur="1" fill="hold">
                                          <p:stCondLst>
                                            <p:cond delay="9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1000"/>
                                        <p:tgtEl>
                                          <p:spTgt spid="26"/>
                                        </p:tgtEl>
                                      </p:cBhvr>
                                    </p:animEffect>
                                    <p:set>
                                      <p:cBhvr>
                                        <p:cTn id="27" dur="1" fill="hold">
                                          <p:stCondLst>
                                            <p:cond delay="999"/>
                                          </p:stCondLst>
                                        </p:cTn>
                                        <p:tgtEl>
                                          <p:spTgt spid="2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1000"/>
                                        <p:tgtEl>
                                          <p:spTgt spid="27"/>
                                        </p:tgtEl>
                                      </p:cBhvr>
                                    </p:animEffect>
                                    <p:set>
                                      <p:cBhvr>
                                        <p:cTn id="32" dur="1" fill="hold">
                                          <p:stCondLst>
                                            <p:cond delay="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3" grpId="0" animBg="1"/>
      <p:bldP spid="27" grpId="0" animBg="1"/>
      <p:bldP spid="26" grpId="0" animBg="1"/>
      <p:bldP spid="2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4525963"/>
          </a:xfrm>
        </p:spPr>
        <p:txBody>
          <a:bodyPr>
            <a:normAutofit lnSpcReduction="10000"/>
          </a:bodyPr>
          <a:lstStyle/>
          <a:p>
            <a:pPr marL="0" indent="0">
              <a:buNone/>
            </a:pPr>
            <a:r>
              <a:rPr lang="en-GB" altLang="en-US" sz="2200" dirty="0">
                <a:solidFill>
                  <a:schemeClr val="tx2">
                    <a:lumMod val="50000"/>
                  </a:schemeClr>
                </a:solidFill>
                <a:cs typeface="Arial" panose="020B0604020202020204" pitchFamily="34" charset="0"/>
              </a:rPr>
              <a:t>Every effort must be made to prevent a deprivation of liberty when providing care or treatment. If a DoLS is used it should be used no longer than is necessary.</a:t>
            </a:r>
          </a:p>
          <a:p>
            <a:pPr marL="0" indent="0">
              <a:buNone/>
            </a:pPr>
            <a:endParaRPr lang="en-GB" altLang="en-US" sz="2200" dirty="0">
              <a:solidFill>
                <a:schemeClr val="tx2">
                  <a:lumMod val="50000"/>
                </a:schemeClr>
              </a:solidFill>
              <a:cs typeface="Arial" panose="020B0604020202020204" pitchFamily="34" charset="0"/>
            </a:endParaRPr>
          </a:p>
          <a:p>
            <a:r>
              <a:rPr lang="en-GB" altLang="en-US" sz="2000" dirty="0">
                <a:solidFill>
                  <a:schemeClr val="tx2">
                    <a:lumMod val="50000"/>
                  </a:schemeClr>
                </a:solidFill>
                <a:cs typeface="Arial" panose="020B0604020202020204" pitchFamily="34" charset="0"/>
              </a:rPr>
              <a:t>Apply the Acid Test - </a:t>
            </a:r>
            <a:r>
              <a:rPr lang="en-GB" sz="2000" i="1" dirty="0">
                <a:solidFill>
                  <a:schemeClr val="tx2">
                    <a:lumMod val="50000"/>
                  </a:schemeClr>
                </a:solidFill>
                <a:cs typeface="Arial" panose="020B0604020202020204" pitchFamily="34" charset="0"/>
              </a:rPr>
              <a:t>subject to continuous supervision and control and is the person not free to leave? </a:t>
            </a:r>
            <a:endParaRPr lang="en-GB" altLang="en-US" sz="2000" i="1" dirty="0">
              <a:solidFill>
                <a:schemeClr val="tx2">
                  <a:lumMod val="50000"/>
                </a:schemeClr>
              </a:solidFill>
              <a:cs typeface="Arial" panose="020B0604020202020204" pitchFamily="34" charset="0"/>
            </a:endParaRPr>
          </a:p>
          <a:p>
            <a:r>
              <a:rPr lang="en-GB" altLang="en-US" sz="2000" dirty="0">
                <a:solidFill>
                  <a:schemeClr val="tx2">
                    <a:lumMod val="50000"/>
                  </a:schemeClr>
                </a:solidFill>
                <a:cs typeface="Arial" panose="020B0604020202020204" pitchFamily="34" charset="0"/>
              </a:rPr>
              <a:t>Adjust the care plan to remove the deprivation, if possible. If not,</a:t>
            </a:r>
          </a:p>
          <a:p>
            <a:r>
              <a:rPr lang="en-GB" altLang="en-US" sz="2000" dirty="0">
                <a:solidFill>
                  <a:schemeClr val="tx2">
                    <a:lumMod val="50000"/>
                  </a:schemeClr>
                </a:solidFill>
                <a:cs typeface="Arial" panose="020B0604020202020204" pitchFamily="34" charset="0"/>
              </a:rPr>
              <a:t>Assess the risk</a:t>
            </a:r>
          </a:p>
          <a:p>
            <a:pPr lvl="1"/>
            <a:r>
              <a:rPr lang="en-GB" altLang="en-US" sz="2000" dirty="0">
                <a:solidFill>
                  <a:schemeClr val="tx2">
                    <a:lumMod val="50000"/>
                  </a:schemeClr>
                </a:solidFill>
                <a:cs typeface="Arial" panose="020B0604020202020204" pitchFamily="34" charset="0"/>
              </a:rPr>
              <a:t>Is there any objection to the arrangements? (e.g. LPA, Advanced Directives, Prison Services)</a:t>
            </a:r>
          </a:p>
          <a:p>
            <a:pPr lvl="1"/>
            <a:r>
              <a:rPr lang="en-GB" altLang="en-US" sz="2000" dirty="0">
                <a:solidFill>
                  <a:schemeClr val="tx2">
                    <a:lumMod val="50000"/>
                  </a:schemeClr>
                </a:solidFill>
                <a:cs typeface="Arial" panose="020B0604020202020204" pitchFamily="34" charset="0"/>
              </a:rPr>
              <a:t>Are the patients rights being safeguarded?</a:t>
            </a:r>
          </a:p>
          <a:p>
            <a:r>
              <a:rPr lang="en-GB" altLang="en-US" sz="2000" dirty="0">
                <a:solidFill>
                  <a:schemeClr val="tx2">
                    <a:lumMod val="50000"/>
                  </a:schemeClr>
                </a:solidFill>
                <a:cs typeface="Arial" panose="020B0604020202020204" pitchFamily="34" charset="0"/>
              </a:rPr>
              <a:t>If the test is met – ensure the appropriate legal framework is in place- contact the supervisory authority .</a:t>
            </a:r>
          </a:p>
          <a:p>
            <a:endParaRPr lang="en-GB" dirty="0">
              <a:solidFill>
                <a:schemeClr val="tx2">
                  <a:lumMod val="50000"/>
                </a:schemeClr>
              </a:solidFill>
            </a:endParaRPr>
          </a:p>
        </p:txBody>
      </p:sp>
      <p:sp>
        <p:nvSpPr>
          <p:cNvPr id="7" name="Title 1"/>
          <p:cNvSpPr>
            <a:spLocks noGrp="1"/>
          </p:cNvSpPr>
          <p:nvPr>
            <p:ph type="title"/>
          </p:nvPr>
        </p:nvSpPr>
        <p:spPr>
          <a:xfrm>
            <a:off x="457200" y="188640"/>
            <a:ext cx="8229600" cy="93610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GB" sz="3200" dirty="0">
                <a:latin typeface="Arial" panose="020B0604020202020204" pitchFamily="34" charset="0"/>
                <a:cs typeface="Arial" panose="020B0604020202020204" pitchFamily="34" charset="0"/>
              </a:rPr>
              <a:t>What to do in practice</a:t>
            </a:r>
          </a:p>
        </p:txBody>
      </p:sp>
    </p:spTree>
    <p:extLst>
      <p:ext uri="{BB962C8B-B14F-4D97-AF65-F5344CB8AC3E}">
        <p14:creationId xmlns:p14="http://schemas.microsoft.com/office/powerpoint/2010/main" val="313452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332657"/>
            <a:ext cx="7772400" cy="129614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r>
              <a:rPr lang="en-GB" sz="3600" dirty="0">
                <a:latin typeface="Arial" panose="020B0604020202020204" pitchFamily="34" charset="0"/>
                <a:cs typeface="Arial" panose="020B0604020202020204" pitchFamily="34" charset="0"/>
              </a:rPr>
              <a:t>Examples of interventions, which </a:t>
            </a:r>
            <a:r>
              <a:rPr lang="en-GB" sz="3600" u="sng" dirty="0">
                <a:latin typeface="Arial" panose="020B0604020202020204" pitchFamily="34" charset="0"/>
                <a:cs typeface="Arial" panose="020B0604020202020204" pitchFamily="34" charset="0"/>
              </a:rPr>
              <a:t>may</a:t>
            </a:r>
            <a:r>
              <a:rPr lang="en-GB" sz="3600" dirty="0">
                <a:latin typeface="Arial" panose="020B0604020202020204" pitchFamily="34" charset="0"/>
                <a:cs typeface="Arial" panose="020B0604020202020204" pitchFamily="34" charset="0"/>
              </a:rPr>
              <a:t> amount to a Deprivation of Liberty:</a:t>
            </a:r>
            <a:endParaRPr lang="en-GB"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187624" y="1988840"/>
            <a:ext cx="6400800" cy="3816424"/>
          </a:xfrm>
        </p:spPr>
        <p:txBody>
          <a:bodyPr>
            <a:normAutofit fontScale="25000" lnSpcReduction="20000"/>
          </a:bodyPr>
          <a:lstStyle/>
          <a:p>
            <a:pPr marL="685800" indent="-685800" algn="l">
              <a:buFont typeface="Arial" panose="020B0604020202020204" pitchFamily="34" charset="0"/>
              <a:buChar char="•"/>
            </a:pPr>
            <a:r>
              <a:rPr lang="en-GB" sz="8800" dirty="0">
                <a:solidFill>
                  <a:schemeClr val="tx2">
                    <a:lumMod val="50000"/>
                  </a:schemeClr>
                </a:solidFill>
                <a:latin typeface="Arial" panose="020B0604020202020204" pitchFamily="34" charset="0"/>
                <a:cs typeface="Arial" panose="020B0604020202020204" pitchFamily="34" charset="0"/>
              </a:rPr>
              <a:t>Close observation/supervision</a:t>
            </a:r>
          </a:p>
          <a:p>
            <a:pPr marL="685800" indent="-685800" algn="l">
              <a:buFont typeface="Arial" panose="020B0604020202020204" pitchFamily="34" charset="0"/>
              <a:buChar char="•"/>
            </a:pPr>
            <a:r>
              <a:rPr lang="en-GB" sz="8800" dirty="0">
                <a:solidFill>
                  <a:schemeClr val="tx2">
                    <a:lumMod val="50000"/>
                  </a:schemeClr>
                </a:solidFill>
                <a:latin typeface="Arial" panose="020B0604020202020204" pitchFamily="34" charset="0"/>
                <a:cs typeface="Arial" panose="020B0604020202020204" pitchFamily="34" charset="0"/>
              </a:rPr>
              <a:t>Sedative medication</a:t>
            </a:r>
          </a:p>
          <a:p>
            <a:pPr marL="685800" indent="-685800" algn="l">
              <a:buFont typeface="Arial" panose="020B0604020202020204" pitchFamily="34" charset="0"/>
              <a:buChar char="•"/>
            </a:pPr>
            <a:r>
              <a:rPr lang="en-GB" sz="8800" dirty="0">
                <a:solidFill>
                  <a:schemeClr val="tx2">
                    <a:lumMod val="50000"/>
                  </a:schemeClr>
                </a:solidFill>
                <a:latin typeface="Arial" panose="020B0604020202020204" pitchFamily="34" charset="0"/>
                <a:cs typeface="Arial" panose="020B0604020202020204" pitchFamily="34" charset="0"/>
              </a:rPr>
              <a:t>Distraction/persuasion to control behaviour</a:t>
            </a:r>
          </a:p>
          <a:p>
            <a:pPr marL="685800" indent="-685800" algn="l">
              <a:buFont typeface="Arial" panose="020B0604020202020204" pitchFamily="34" charset="0"/>
              <a:buChar char="•"/>
            </a:pPr>
            <a:r>
              <a:rPr lang="en-GB" sz="8800" dirty="0">
                <a:solidFill>
                  <a:schemeClr val="tx2">
                    <a:lumMod val="50000"/>
                  </a:schemeClr>
                </a:solidFill>
                <a:latin typeface="Arial" panose="020B0604020202020204" pitchFamily="34" charset="0"/>
                <a:cs typeface="Arial" panose="020B0604020202020204" pitchFamily="34" charset="0"/>
              </a:rPr>
              <a:t>Refusing requests for discharge, preventing them from leaving and/or bringing them back when they leave</a:t>
            </a:r>
          </a:p>
          <a:p>
            <a:pPr marL="685800" indent="-685800" algn="l">
              <a:buFont typeface="Arial" panose="020B0604020202020204" pitchFamily="34" charset="0"/>
              <a:buChar char="•"/>
            </a:pPr>
            <a:r>
              <a:rPr lang="en-GB" sz="8800" dirty="0">
                <a:solidFill>
                  <a:schemeClr val="tx2">
                    <a:lumMod val="50000"/>
                  </a:schemeClr>
                </a:solidFill>
                <a:latin typeface="Arial" panose="020B0604020202020204" pitchFamily="34" charset="0"/>
                <a:cs typeface="Arial" panose="020B0604020202020204" pitchFamily="34" charset="0"/>
              </a:rPr>
              <a:t>Equipment used to restrict freedom e.g. locked doors, key pads, bed rails </a:t>
            </a:r>
          </a:p>
          <a:p>
            <a:pPr marL="685800" indent="-685800" algn="l">
              <a:buFont typeface="Arial" panose="020B0604020202020204" pitchFamily="34" charset="0"/>
              <a:buChar char="•"/>
            </a:pPr>
            <a:r>
              <a:rPr lang="en-GB" sz="8800" dirty="0">
                <a:solidFill>
                  <a:schemeClr val="tx2">
                    <a:lumMod val="50000"/>
                  </a:schemeClr>
                </a:solidFill>
                <a:latin typeface="Arial" panose="020B0604020202020204" pitchFamily="34" charset="0"/>
                <a:cs typeface="Arial" panose="020B0604020202020204" pitchFamily="34" charset="0"/>
              </a:rPr>
              <a:t>Physical interventions</a:t>
            </a:r>
          </a:p>
          <a:p>
            <a:pPr marL="685800" indent="-685800" algn="l">
              <a:buFont typeface="Arial" panose="020B0604020202020204" pitchFamily="34" charset="0"/>
              <a:buChar char="•"/>
            </a:pPr>
            <a:r>
              <a:rPr lang="en-GB" sz="8800" dirty="0">
                <a:solidFill>
                  <a:schemeClr val="tx2">
                    <a:lumMod val="50000"/>
                  </a:schemeClr>
                </a:solidFill>
                <a:latin typeface="Arial" panose="020B0604020202020204" pitchFamily="34" charset="0"/>
                <a:cs typeface="Arial" panose="020B0604020202020204" pitchFamily="34" charset="0"/>
              </a:rPr>
              <a:t>Restricting social contact or activity</a:t>
            </a:r>
          </a:p>
          <a:p>
            <a:pPr marL="685800" indent="-685800" algn="l">
              <a:buFont typeface="Arial" panose="020B0604020202020204" pitchFamily="34" charset="0"/>
              <a:buChar char="•"/>
            </a:pPr>
            <a:r>
              <a:rPr lang="en-GB" sz="8800" dirty="0">
                <a:solidFill>
                  <a:schemeClr val="tx2">
                    <a:lumMod val="50000"/>
                  </a:schemeClr>
                </a:solidFill>
                <a:latin typeface="Arial" panose="020B0604020202020204" pitchFamily="34" charset="0"/>
                <a:cs typeface="Arial" panose="020B0604020202020204" pitchFamily="34" charset="0"/>
              </a:rPr>
              <a:t>Restrictions on movement within the place of residence</a:t>
            </a:r>
          </a:p>
          <a:p>
            <a:endParaRPr lang="en-GB" dirty="0">
              <a:solidFill>
                <a:schemeClr val="tx2">
                  <a:lumMod val="50000"/>
                </a:schemeClr>
              </a:solidFill>
            </a:endParaRPr>
          </a:p>
        </p:txBody>
      </p:sp>
    </p:spTree>
    <p:extLst>
      <p:ext uri="{BB962C8B-B14F-4D97-AF65-F5344CB8AC3E}">
        <p14:creationId xmlns:p14="http://schemas.microsoft.com/office/powerpoint/2010/main" val="77152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85010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GB" sz="2800" b="1" dirty="0">
                <a:latin typeface="Arial" panose="020B0604020202020204" pitchFamily="34" charset="0"/>
                <a:cs typeface="Arial" panose="020B0604020202020204" pitchFamily="34" charset="0"/>
              </a:rPr>
              <a:t>Requesting a DoLS assessment</a:t>
            </a:r>
          </a:p>
        </p:txBody>
      </p:sp>
      <p:sp>
        <p:nvSpPr>
          <p:cNvPr id="6" name="Subtitle 2"/>
          <p:cNvSpPr>
            <a:spLocks noGrp="1"/>
          </p:cNvSpPr>
          <p:nvPr>
            <p:ph idx="1"/>
          </p:nvPr>
        </p:nvSpPr>
        <p:spPr>
          <a:xfrm>
            <a:off x="467544" y="1268760"/>
            <a:ext cx="8229600" cy="3888432"/>
          </a:xfrm>
        </p:spPr>
        <p:txBody>
          <a:bodyPr>
            <a:normAutofit fontScale="25000" lnSpcReduction="20000"/>
          </a:bodyPr>
          <a:lstStyle/>
          <a:p>
            <a:pPr marL="0" indent="0" algn="l">
              <a:buNone/>
            </a:pPr>
            <a:r>
              <a:rPr lang="en-GB" sz="5500" b="1" dirty="0">
                <a:solidFill>
                  <a:schemeClr val="tx2">
                    <a:lumMod val="50000"/>
                  </a:schemeClr>
                </a:solidFill>
                <a:cs typeface="Arial" panose="020B0604020202020204" pitchFamily="34" charset="0"/>
              </a:rPr>
              <a:t>Link to all DoLS forms: </a:t>
            </a:r>
          </a:p>
          <a:p>
            <a:pPr algn="l"/>
            <a:endParaRPr lang="en-GB" sz="4900" dirty="0">
              <a:solidFill>
                <a:schemeClr val="tx2">
                  <a:lumMod val="50000"/>
                </a:schemeClr>
              </a:solidFill>
              <a:cs typeface="Arial" panose="020B0604020202020204" pitchFamily="34" charset="0"/>
            </a:endParaRPr>
          </a:p>
          <a:p>
            <a:pPr marL="0" indent="0" algn="l">
              <a:buNone/>
            </a:pPr>
            <a:r>
              <a:rPr lang="en-GB" sz="4900" dirty="0">
                <a:solidFill>
                  <a:schemeClr val="tx2">
                    <a:lumMod val="50000"/>
                  </a:schemeClr>
                </a:solidFill>
                <a:cs typeface="Arial" panose="020B0604020202020204" pitchFamily="34" charset="0"/>
              </a:rPr>
              <a:t>The appropriate form needs to be completed when requesting a DoLS assessment, below are a few which are of most relevance: </a:t>
            </a:r>
          </a:p>
          <a:p>
            <a:r>
              <a:rPr lang="en-GB" sz="5500" b="1" dirty="0">
                <a:solidFill>
                  <a:schemeClr val="tx2">
                    <a:lumMod val="50000"/>
                  </a:schemeClr>
                </a:solidFill>
                <a:cs typeface="Arial" panose="020B0604020202020204" pitchFamily="34" charset="0"/>
              </a:rPr>
              <a:t>Form 1 </a:t>
            </a:r>
            <a:r>
              <a:rPr lang="en-GB" sz="4900" dirty="0">
                <a:solidFill>
                  <a:schemeClr val="tx2">
                    <a:lumMod val="50000"/>
                  </a:schemeClr>
                </a:solidFill>
                <a:cs typeface="Arial" panose="020B0604020202020204" pitchFamily="34" charset="0"/>
              </a:rPr>
              <a:t>– </a:t>
            </a:r>
            <a:r>
              <a:rPr lang="en-GB" sz="1200" dirty="0">
                <a:solidFill>
                  <a:schemeClr val="tx2">
                    <a:lumMod val="50000"/>
                  </a:schemeClr>
                </a:solidFill>
              </a:rPr>
              <a:t> </a:t>
            </a:r>
            <a:r>
              <a:rPr lang="en-GB" sz="4800" b="1" dirty="0">
                <a:solidFill>
                  <a:schemeClr val="tx2">
                    <a:lumMod val="50000"/>
                  </a:schemeClr>
                </a:solidFill>
              </a:rPr>
              <a:t>COP</a:t>
            </a:r>
            <a:r>
              <a:rPr lang="en-GB" sz="4800" dirty="0">
                <a:solidFill>
                  <a:schemeClr val="tx2">
                    <a:lumMod val="50000"/>
                  </a:schemeClr>
                </a:solidFill>
              </a:rPr>
              <a:t> </a:t>
            </a:r>
            <a:r>
              <a:rPr lang="en-GB" sz="4800" b="1" dirty="0">
                <a:solidFill>
                  <a:schemeClr val="tx2">
                    <a:lumMod val="50000"/>
                  </a:schemeClr>
                </a:solidFill>
              </a:rPr>
              <a:t>Application to authorise a deprivation of liberty; </a:t>
            </a:r>
            <a:r>
              <a:rPr lang="en-GB" sz="4800" dirty="0">
                <a:solidFill>
                  <a:schemeClr val="tx2">
                    <a:lumMod val="50000"/>
                  </a:schemeClr>
                </a:solidFill>
              </a:rPr>
              <a:t>(Sections 4A(3) and 16(2)(a) of the Mental Capacity Act 2005):</a:t>
            </a:r>
          </a:p>
          <a:p>
            <a:r>
              <a:rPr lang="en-GB" sz="4900" u="sng" dirty="0">
                <a:hlinkClick r:id="rId3"/>
              </a:rPr>
              <a:t>https://assets.publishing.service.gov.uk/government/uploads/system/uploads/attachment_data/file/689223/copdol11-eng.pdf</a:t>
            </a:r>
            <a:endParaRPr lang="en-GB" sz="4900" u="sng" dirty="0"/>
          </a:p>
          <a:p>
            <a:endParaRPr lang="en-GB" sz="4800" u="sng" dirty="0">
              <a:solidFill>
                <a:schemeClr val="tx2">
                  <a:lumMod val="50000"/>
                </a:schemeClr>
              </a:solidFill>
            </a:endParaRPr>
          </a:p>
          <a:p>
            <a:r>
              <a:rPr lang="en-GB" sz="4800" dirty="0">
                <a:solidFill>
                  <a:schemeClr val="tx2">
                    <a:lumMod val="50000"/>
                  </a:schemeClr>
                </a:solidFill>
              </a:rPr>
              <a:t>COP Deprivation of Liberty Application Form – For Urgent Consideration:</a:t>
            </a:r>
          </a:p>
          <a:p>
            <a:r>
              <a:rPr lang="en-GB" sz="5500" u="sng" dirty="0">
                <a:hlinkClick r:id="rId4"/>
              </a:rPr>
              <a:t>https://assets.publishing.service.gov.uk/government/uploads/system/uploads/attachment_data/file/878553/cop-dla-eng.pdf</a:t>
            </a:r>
            <a:endParaRPr lang="en-GB" sz="5500" dirty="0"/>
          </a:p>
          <a:p>
            <a:endParaRPr lang="en-GB" sz="4900" dirty="0">
              <a:solidFill>
                <a:schemeClr val="tx1"/>
              </a:solidFill>
              <a:cs typeface="Arial" panose="020B0604020202020204" pitchFamily="34" charset="0"/>
            </a:endParaRPr>
          </a:p>
          <a:p>
            <a:pPr marL="0" indent="0">
              <a:buNone/>
            </a:pPr>
            <a:r>
              <a:rPr lang="en-GB" sz="4900" dirty="0">
                <a:solidFill>
                  <a:schemeClr val="tx2">
                    <a:lumMod val="50000"/>
                  </a:schemeClr>
                </a:solidFill>
                <a:cs typeface="Arial" panose="020B0604020202020204" pitchFamily="34" charset="0"/>
              </a:rPr>
              <a:t>When completing Form 1, you must ensure </a:t>
            </a:r>
            <a:r>
              <a:rPr lang="en-GB" sz="4900" u="sng" dirty="0">
                <a:solidFill>
                  <a:schemeClr val="tx2">
                    <a:lumMod val="50000"/>
                  </a:schemeClr>
                </a:solidFill>
                <a:cs typeface="Arial" panose="020B0604020202020204" pitchFamily="34" charset="0"/>
              </a:rPr>
              <a:t>as much relevant information </a:t>
            </a:r>
            <a:r>
              <a:rPr lang="en-GB" sz="4900" dirty="0">
                <a:solidFill>
                  <a:schemeClr val="tx2">
                    <a:lumMod val="50000"/>
                  </a:schemeClr>
                </a:solidFill>
                <a:cs typeface="Arial" panose="020B0604020202020204" pitchFamily="34" charset="0"/>
              </a:rPr>
              <a:t>is supplied to the Local Authority as possible about </a:t>
            </a:r>
            <a:r>
              <a:rPr lang="en-GB" sz="4900" u="sng" dirty="0">
                <a:solidFill>
                  <a:schemeClr val="tx2">
                    <a:lumMod val="50000"/>
                  </a:schemeClr>
                </a:solidFill>
                <a:cs typeface="Arial" panose="020B0604020202020204" pitchFamily="34" charset="0"/>
              </a:rPr>
              <a:t>why you believe a Deprivation of Liberty is occurring </a:t>
            </a:r>
            <a:r>
              <a:rPr lang="en-GB" sz="4900" dirty="0">
                <a:solidFill>
                  <a:schemeClr val="tx2">
                    <a:lumMod val="50000"/>
                  </a:schemeClr>
                </a:solidFill>
                <a:cs typeface="Arial" panose="020B0604020202020204" pitchFamily="34" charset="0"/>
              </a:rPr>
              <a:t>and </a:t>
            </a:r>
            <a:r>
              <a:rPr lang="en-GB" sz="4900" u="sng" dirty="0">
                <a:solidFill>
                  <a:schemeClr val="tx2">
                    <a:lumMod val="50000"/>
                  </a:schemeClr>
                </a:solidFill>
                <a:cs typeface="Arial" panose="020B0604020202020204" pitchFamily="34" charset="0"/>
              </a:rPr>
              <a:t>what is required (urgent and standard request needed), or will occur in the future (standard</a:t>
            </a:r>
            <a:r>
              <a:rPr lang="en-GB" sz="4900" dirty="0">
                <a:solidFill>
                  <a:schemeClr val="tx2">
                    <a:lumMod val="50000"/>
                  </a:schemeClr>
                </a:solidFill>
                <a:cs typeface="Arial" panose="020B0604020202020204" pitchFamily="34" charset="0"/>
              </a:rPr>
              <a:t>). The completed form is then signed and dated and emailed by the Nurse-in-Charge of the shift to the following [dependent upon which area the service is from]. </a:t>
            </a:r>
            <a:r>
              <a:rPr lang="en-GB" sz="4900" b="1" i="1" dirty="0">
                <a:solidFill>
                  <a:schemeClr val="tx2">
                    <a:lumMod val="50000"/>
                  </a:schemeClr>
                </a:solidFill>
                <a:cs typeface="Arial" panose="020B0604020202020204" pitchFamily="34" charset="0"/>
              </a:rPr>
              <a:t>ON FORM 1 - PLEASE ALSO ENSURE YOU HAVE TICKED THE BOX TO CONFIRM YOU HAVE NOTIFIED ANY ONE WHO MAY BE INTERESTED THAT A DOLS ASSESSMENT HAS BEEN REQUESTED, SUCH AS THE FAMILY</a:t>
            </a:r>
            <a:r>
              <a:rPr lang="en-GB" sz="4900" dirty="0">
                <a:solidFill>
                  <a:schemeClr val="tx2">
                    <a:lumMod val="50000"/>
                  </a:schemeClr>
                </a:solidFill>
                <a:cs typeface="Arial" panose="020B0604020202020204" pitchFamily="34" charset="0"/>
              </a:rPr>
              <a:t>.</a:t>
            </a:r>
          </a:p>
          <a:p>
            <a:pPr algn="l"/>
            <a:endParaRPr lang="en-GB" sz="5500" b="1" dirty="0">
              <a:solidFill>
                <a:schemeClr val="tx1"/>
              </a:solidFill>
              <a:cs typeface="Arial" panose="020B0604020202020204" pitchFamily="34" charset="0"/>
            </a:endParaRPr>
          </a:p>
          <a:p>
            <a:r>
              <a:rPr lang="en-GB" sz="4800" dirty="0">
                <a:solidFill>
                  <a:schemeClr val="tx2">
                    <a:lumMod val="50000"/>
                  </a:schemeClr>
                </a:solidFill>
              </a:rPr>
              <a:t>COP Assessment of Capacity Form:</a:t>
            </a:r>
          </a:p>
          <a:p>
            <a:r>
              <a:rPr lang="en-GB" sz="4800" u="sng" dirty="0">
                <a:hlinkClick r:id="rId5"/>
              </a:rPr>
              <a:t>https://assets.publishing.service.gov.uk/government/uploads/system/uploads/attachment_data/file/900101/cop3-eng.pdf</a:t>
            </a:r>
            <a:endParaRPr lang="en-GB" sz="4800" dirty="0"/>
          </a:p>
          <a:p>
            <a:pPr algn="l"/>
            <a:endParaRPr lang="en-GB" sz="5500" b="1" dirty="0">
              <a:solidFill>
                <a:schemeClr val="tx1"/>
              </a:solidFill>
              <a:cs typeface="Arial" panose="020B0604020202020204" pitchFamily="34" charset="0"/>
            </a:endParaRPr>
          </a:p>
          <a:p>
            <a:endParaRPr lang="en-GB" dirty="0"/>
          </a:p>
        </p:txBody>
      </p:sp>
    </p:spTree>
    <p:extLst>
      <p:ext uri="{BB962C8B-B14F-4D97-AF65-F5344CB8AC3E}">
        <p14:creationId xmlns:p14="http://schemas.microsoft.com/office/powerpoint/2010/main" val="311346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a:normAutofit/>
          </a:bodyPr>
          <a:lstStyle/>
          <a:p>
            <a:pPr marL="0" indent="0"/>
            <a:r>
              <a:rPr lang="en-GB" sz="4000" dirty="0">
                <a:latin typeface="Arial" panose="020B0604020202020204" pitchFamily="34" charset="0"/>
                <a:cs typeface="Arial" panose="020B0604020202020204" pitchFamily="34" charset="0"/>
              </a:rPr>
              <a:t>According to NHS England:</a:t>
            </a:r>
          </a:p>
        </p:txBody>
      </p:sp>
      <p:sp>
        <p:nvSpPr>
          <p:cNvPr id="8" name="Rectangle 7">
            <a:extLst>
              <a:ext uri="{FF2B5EF4-FFF2-40B4-BE49-F238E27FC236}">
                <a16:creationId xmlns:a16="http://schemas.microsoft.com/office/drawing/2014/main" id="{1C4BEEED-A25C-4AAF-A02E-BBA02DA35BAE}"/>
              </a:ext>
            </a:extLst>
          </p:cNvPr>
          <p:cNvSpPr/>
          <p:nvPr/>
        </p:nvSpPr>
        <p:spPr>
          <a:xfrm>
            <a:off x="539552" y="2551837"/>
            <a:ext cx="8147248" cy="2308324"/>
          </a:xfrm>
          <a:prstGeom prst="rect">
            <a:avLst/>
          </a:prstGeom>
        </p:spPr>
        <p:txBody>
          <a:bodyPr wrap="square">
            <a:spAutoFit/>
          </a:bodyPr>
          <a:lstStyle/>
          <a:p>
            <a:pPr algn="ctr"/>
            <a:r>
              <a:rPr lang="en-GB" sz="2400" b="1" dirty="0">
                <a:solidFill>
                  <a:srgbClr val="000000"/>
                </a:solidFill>
                <a:latin typeface="Arial" panose="020B0604020202020204" pitchFamily="34" charset="0"/>
              </a:rPr>
              <a:t>Safeguarding means protecting a citizen's health, wellbeing and human rights, and enabling them to live free from harm, abuse and neglect. It's fundamental to high-quality health and social care. Safeguarding children, young people and adults is a collective responsibility.</a:t>
            </a:r>
            <a:endParaRPr lang="en-GB" sz="2400" dirty="0">
              <a:solidFill>
                <a:srgbClr val="000000"/>
              </a:solidFill>
              <a:latin typeface="Arial" panose="020B0604020202020204" pitchFamily="34" charset="0"/>
            </a:endParaRPr>
          </a:p>
        </p:txBody>
      </p:sp>
      <p:sp>
        <p:nvSpPr>
          <p:cNvPr id="6" name="TextBox 5">
            <a:extLst>
              <a:ext uri="{FF2B5EF4-FFF2-40B4-BE49-F238E27FC236}">
                <a16:creationId xmlns:a16="http://schemas.microsoft.com/office/drawing/2014/main" id="{A2432417-FD65-45E9-BDD3-C689DB4F8CD6}"/>
              </a:ext>
            </a:extLst>
          </p:cNvPr>
          <p:cNvSpPr txBox="1"/>
          <p:nvPr/>
        </p:nvSpPr>
        <p:spPr>
          <a:xfrm>
            <a:off x="2087724" y="6021288"/>
            <a:ext cx="4968552" cy="369332"/>
          </a:xfrm>
          <a:prstGeom prst="rect">
            <a:avLst/>
          </a:prstGeom>
          <a:noFill/>
        </p:spPr>
        <p:txBody>
          <a:bodyPr wrap="square">
            <a:spAutoFit/>
          </a:bodyPr>
          <a:lstStyle/>
          <a:p>
            <a:r>
              <a:rPr lang="en-GB" dirty="0">
                <a:hlinkClick r:id="rId3"/>
              </a:rPr>
              <a:t>NHS England » About NHS England Safeguarding</a:t>
            </a:r>
            <a:endParaRPr lang="en-GB" dirty="0"/>
          </a:p>
        </p:txBody>
      </p:sp>
    </p:spTree>
    <p:extLst>
      <p:ext uri="{BB962C8B-B14F-4D97-AF65-F5344CB8AC3E}">
        <p14:creationId xmlns:p14="http://schemas.microsoft.com/office/powerpoint/2010/main" val="2609380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38138"/>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br>
              <a:rPr lang="en-GB" b="1" u="sng" dirty="0"/>
            </a:br>
            <a:r>
              <a:rPr lang="en-GB" sz="3600" b="1" u="sng" dirty="0">
                <a:latin typeface="Arial" panose="020B0604020202020204" pitchFamily="34" charset="0"/>
                <a:cs typeface="Arial" panose="020B0604020202020204" pitchFamily="34" charset="0"/>
              </a:rPr>
              <a:t>Eligibility Criteria</a:t>
            </a:r>
            <a:br>
              <a:rPr lang="en-GB" sz="3600" b="1" u="sng" dirty="0">
                <a:latin typeface="Arial" panose="020B0604020202020204" pitchFamily="34" charset="0"/>
                <a:cs typeface="Arial" panose="020B0604020202020204" pitchFamily="34" charset="0"/>
              </a:rPr>
            </a:br>
            <a:r>
              <a:rPr lang="en-GB" sz="3600" b="1" u="sng" dirty="0">
                <a:latin typeface="Arial" panose="020B0604020202020204" pitchFamily="34" charset="0"/>
                <a:cs typeface="Arial" panose="020B0604020202020204" pitchFamily="34" charset="0"/>
              </a:rPr>
              <a:t>Eligible for DoLS or not?</a:t>
            </a:r>
            <a:br>
              <a:rPr lang="en-GB" b="1" u="sng" dirty="0"/>
            </a:br>
            <a:endParaRPr lang="en-GB" b="1" dirty="0"/>
          </a:p>
        </p:txBody>
      </p:sp>
      <p:sp>
        <p:nvSpPr>
          <p:cNvPr id="3" name="Content Placeholder 2"/>
          <p:cNvSpPr>
            <a:spLocks noGrp="1"/>
          </p:cNvSpPr>
          <p:nvPr>
            <p:ph idx="1"/>
          </p:nvPr>
        </p:nvSpPr>
        <p:spPr>
          <a:xfrm>
            <a:off x="457200" y="1556792"/>
            <a:ext cx="8229600" cy="4619278"/>
          </a:xfrm>
        </p:spPr>
        <p:txBody>
          <a:bodyPr>
            <a:normAutofit/>
          </a:bodyPr>
          <a:lstStyle/>
          <a:p>
            <a:pPr marL="514350" indent="-514350">
              <a:buFont typeface="+mj-lt"/>
              <a:buAutoNum type="arabicPeriod"/>
            </a:pPr>
            <a:r>
              <a:rPr lang="en-GB" sz="2400" dirty="0">
                <a:solidFill>
                  <a:schemeClr val="tx2">
                    <a:lumMod val="50000"/>
                  </a:schemeClr>
                </a:solidFill>
                <a:latin typeface="Arial" panose="020B0604020202020204" pitchFamily="34" charset="0"/>
                <a:cs typeface="Arial" panose="020B0604020202020204" pitchFamily="34" charset="0"/>
              </a:rPr>
              <a:t>Patient detained under MHA in a hospital? </a:t>
            </a:r>
          </a:p>
          <a:p>
            <a:pPr marL="0" indent="0">
              <a:buNone/>
            </a:pPr>
            <a:r>
              <a:rPr lang="en-GB" sz="1200" dirty="0">
                <a:solidFill>
                  <a:schemeClr val="tx2">
                    <a:lumMod val="50000"/>
                  </a:schemeClr>
                </a:solidFill>
                <a:latin typeface="Arial" panose="020B0604020202020204" pitchFamily="34" charset="0"/>
                <a:cs typeface="Arial" panose="020B0604020202020204" pitchFamily="34" charset="0"/>
              </a:rPr>
              <a:t>	</a:t>
            </a:r>
            <a:r>
              <a:rPr lang="en-GB" sz="1800" dirty="0">
                <a:solidFill>
                  <a:schemeClr val="tx2">
                    <a:lumMod val="50000"/>
                  </a:schemeClr>
                </a:solidFill>
                <a:latin typeface="Arial" panose="020B0604020202020204" pitchFamily="34" charset="0"/>
                <a:cs typeface="Arial" panose="020B0604020202020204" pitchFamily="34" charset="0"/>
              </a:rPr>
              <a:t>A person is not eligible for a deprivation of liberty authorisation if they are detained as a hospital in-patient under MHA, or it would be inconsistent with an obligation placed under MHA such as to live somewhere else (e.g. on leave of absence from detention) (4.40)</a:t>
            </a:r>
          </a:p>
          <a:p>
            <a:pPr marL="0" indent="0">
              <a:buNone/>
            </a:pPr>
            <a:endParaRPr lang="en-GB" sz="1600" dirty="0">
              <a:solidFill>
                <a:schemeClr val="tx2">
                  <a:lumMod val="50000"/>
                </a:schemeClr>
              </a:solidFill>
              <a:latin typeface="Arial" panose="020B0604020202020204" pitchFamily="34" charset="0"/>
              <a:cs typeface="Arial" panose="020B0604020202020204" pitchFamily="34" charset="0"/>
            </a:endParaRPr>
          </a:p>
          <a:p>
            <a:pPr marL="514350" indent="-514350">
              <a:buFont typeface="+mj-lt"/>
              <a:buAutoNum type="arabicPeriod" startAt="2"/>
            </a:pPr>
            <a:r>
              <a:rPr lang="en-GB" sz="2400" dirty="0">
                <a:solidFill>
                  <a:schemeClr val="tx2">
                    <a:lumMod val="50000"/>
                  </a:schemeClr>
                </a:solidFill>
                <a:latin typeface="Arial" panose="020B0604020202020204" pitchFamily="34" charset="0"/>
                <a:cs typeface="Arial" panose="020B0604020202020204" pitchFamily="34" charset="0"/>
              </a:rPr>
              <a:t>Informal patient for mental disorder and has capacity? </a:t>
            </a:r>
          </a:p>
          <a:p>
            <a:pPr marL="0" indent="0">
              <a:buNone/>
            </a:pPr>
            <a:r>
              <a:rPr lang="en-GB" sz="1200" dirty="0">
                <a:solidFill>
                  <a:schemeClr val="tx2">
                    <a:lumMod val="50000"/>
                  </a:schemeClr>
                </a:solidFill>
                <a:latin typeface="Arial" panose="020B0604020202020204" pitchFamily="34" charset="0"/>
                <a:cs typeface="Arial" panose="020B0604020202020204" pitchFamily="34" charset="0"/>
              </a:rPr>
              <a:t>	</a:t>
            </a:r>
            <a:r>
              <a:rPr lang="en-GB" sz="1800" dirty="0">
                <a:solidFill>
                  <a:schemeClr val="tx2">
                    <a:lumMod val="50000"/>
                  </a:schemeClr>
                </a:solidFill>
                <a:latin typeface="Arial" panose="020B0604020202020204" pitchFamily="34" charset="0"/>
                <a:cs typeface="Arial" panose="020B0604020202020204" pitchFamily="34" charset="0"/>
              </a:rPr>
              <a:t>No</a:t>
            </a:r>
          </a:p>
          <a:p>
            <a:pPr marL="0" indent="0">
              <a:buNone/>
            </a:pPr>
            <a:endParaRPr lang="en-GB" sz="1600" dirty="0">
              <a:solidFill>
                <a:schemeClr val="tx2">
                  <a:lumMod val="50000"/>
                </a:schemeClr>
              </a:solidFill>
              <a:latin typeface="Arial" panose="020B0604020202020204" pitchFamily="34" charset="0"/>
              <a:cs typeface="Arial" panose="020B0604020202020204" pitchFamily="34" charset="0"/>
            </a:endParaRPr>
          </a:p>
          <a:p>
            <a:pPr marL="514350" indent="-514350">
              <a:buFont typeface="+mj-lt"/>
              <a:buAutoNum type="arabicPeriod" startAt="3"/>
            </a:pPr>
            <a:r>
              <a:rPr lang="en-GB" sz="2400" dirty="0">
                <a:solidFill>
                  <a:schemeClr val="tx2">
                    <a:lumMod val="50000"/>
                  </a:schemeClr>
                </a:solidFill>
                <a:latin typeface="Arial" panose="020B0604020202020204" pitchFamily="34" charset="0"/>
                <a:cs typeface="Arial" panose="020B0604020202020204" pitchFamily="34" charset="0"/>
              </a:rPr>
              <a:t>Patient receiving care for a physical illness in an acute hospital and has capacity?</a:t>
            </a:r>
          </a:p>
          <a:p>
            <a:pPr marL="0" indent="0">
              <a:buNone/>
            </a:pPr>
            <a:r>
              <a:rPr lang="en-GB" sz="1200" dirty="0">
                <a:solidFill>
                  <a:schemeClr val="tx2">
                    <a:lumMod val="50000"/>
                  </a:schemeClr>
                </a:solidFill>
                <a:latin typeface="Arial" panose="020B0604020202020204" pitchFamily="34" charset="0"/>
                <a:cs typeface="Arial" panose="020B0604020202020204" pitchFamily="34" charset="0"/>
              </a:rPr>
              <a:t>	</a:t>
            </a:r>
            <a:r>
              <a:rPr lang="en-GB" sz="1800" dirty="0">
                <a:solidFill>
                  <a:schemeClr val="tx2">
                    <a:lumMod val="50000"/>
                  </a:schemeClr>
                </a:solidFill>
                <a:latin typeface="Arial" panose="020B0604020202020204" pitchFamily="34" charset="0"/>
                <a:cs typeface="Arial" panose="020B0604020202020204" pitchFamily="34" charset="0"/>
              </a:rPr>
              <a:t>No</a:t>
            </a:r>
          </a:p>
          <a:p>
            <a:pPr marL="514350" indent="-514350">
              <a:buFont typeface="+mj-lt"/>
              <a:buAutoNum type="arabicPeriod" startAt="5"/>
            </a:pPr>
            <a:endParaRPr lang="en-GB" sz="1100" dirty="0">
              <a:solidFill>
                <a:schemeClr val="tx2">
                  <a:lumMod val="50000"/>
                </a:schemeClr>
              </a:solidFill>
            </a:endParaRPr>
          </a:p>
          <a:p>
            <a:endParaRPr lang="en-GB" dirty="0">
              <a:solidFill>
                <a:schemeClr val="tx2">
                  <a:lumMod val="50000"/>
                </a:schemeClr>
              </a:solidFill>
            </a:endParaRPr>
          </a:p>
        </p:txBody>
      </p:sp>
    </p:spTree>
    <p:extLst>
      <p:ext uri="{BB962C8B-B14F-4D97-AF65-F5344CB8AC3E}">
        <p14:creationId xmlns:p14="http://schemas.microsoft.com/office/powerpoint/2010/main" val="112014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38138"/>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br>
              <a:rPr lang="en-GB" b="1" u="sng" dirty="0"/>
            </a:br>
            <a:r>
              <a:rPr lang="en-GB" sz="3600" b="1" u="sng" dirty="0">
                <a:latin typeface="Arial" panose="020B0604020202020204" pitchFamily="34" charset="0"/>
                <a:cs typeface="Arial" panose="020B0604020202020204" pitchFamily="34" charset="0"/>
              </a:rPr>
              <a:t>Eligibility Criteria</a:t>
            </a:r>
            <a:br>
              <a:rPr lang="en-GB" sz="3600" b="1" u="sng" dirty="0">
                <a:latin typeface="Arial" panose="020B0604020202020204" pitchFamily="34" charset="0"/>
                <a:cs typeface="Arial" panose="020B0604020202020204" pitchFamily="34" charset="0"/>
              </a:rPr>
            </a:br>
            <a:r>
              <a:rPr lang="en-GB" sz="3600" b="1" u="sng" dirty="0">
                <a:latin typeface="Arial" panose="020B0604020202020204" pitchFamily="34" charset="0"/>
                <a:cs typeface="Arial" panose="020B0604020202020204" pitchFamily="34" charset="0"/>
              </a:rPr>
              <a:t>Eligible for DoLS or not?</a:t>
            </a:r>
            <a:br>
              <a:rPr lang="en-GB" b="1" u="sng" dirty="0"/>
            </a:br>
            <a:endParaRPr lang="en-GB" b="1" dirty="0"/>
          </a:p>
        </p:txBody>
      </p:sp>
      <p:sp>
        <p:nvSpPr>
          <p:cNvPr id="3" name="Content Placeholder 2"/>
          <p:cNvSpPr>
            <a:spLocks noGrp="1"/>
          </p:cNvSpPr>
          <p:nvPr>
            <p:ph idx="1"/>
          </p:nvPr>
        </p:nvSpPr>
        <p:spPr>
          <a:xfrm>
            <a:off x="457200" y="1556792"/>
            <a:ext cx="8229600" cy="4619278"/>
          </a:xfrm>
        </p:spPr>
        <p:txBody>
          <a:bodyPr>
            <a:normAutofit/>
          </a:bodyPr>
          <a:lstStyle/>
          <a:p>
            <a:pPr marL="514350" indent="-514350">
              <a:buFont typeface="+mj-lt"/>
              <a:buAutoNum type="arabicPeriod" startAt="4"/>
            </a:pPr>
            <a:r>
              <a:rPr lang="en-GB" sz="2400" dirty="0">
                <a:solidFill>
                  <a:schemeClr val="tx2">
                    <a:lumMod val="50000"/>
                  </a:schemeClr>
                </a:solidFill>
                <a:latin typeface="Arial" panose="020B0604020202020204" pitchFamily="34" charset="0"/>
                <a:cs typeface="Arial" panose="020B0604020202020204" pitchFamily="34" charset="0"/>
              </a:rPr>
              <a:t>Patient receiving care for a physical illness in an acute hospital and doesn’t have capacity?</a:t>
            </a:r>
          </a:p>
          <a:p>
            <a:pPr marL="0" indent="0">
              <a:buNone/>
            </a:pPr>
            <a:r>
              <a:rPr lang="en-GB" sz="1200" dirty="0">
                <a:solidFill>
                  <a:schemeClr val="tx2">
                    <a:lumMod val="50000"/>
                  </a:schemeClr>
                </a:solidFill>
              </a:rPr>
              <a:t>	</a:t>
            </a:r>
            <a:r>
              <a:rPr lang="en-GB" sz="1600" dirty="0">
                <a:solidFill>
                  <a:schemeClr val="tx2">
                    <a:lumMod val="50000"/>
                  </a:schemeClr>
                </a:solidFill>
              </a:rPr>
              <a:t>Claire has an acquired brain injury. Her GP has referred her to the local hospital for a minor operation on her foot. The doctor assessed Claire as lacking capacity to make the treatment decision herself and so after consulting Claire’s mother is proposing that it is in her best interests to have the surgery. From past experience it is known that Claire will need to be sedated throughout her stay in hospital. This is to stop her removing the dressing and picking at the wound. On the advice of the GP, the hospital makes an application for a standard authorisation for the use of sedation which is granted before she is admitted.</a:t>
            </a:r>
          </a:p>
          <a:p>
            <a:pPr marL="0" indent="0">
              <a:buNone/>
            </a:pPr>
            <a:endParaRPr lang="en-GB" sz="1600" dirty="0">
              <a:solidFill>
                <a:schemeClr val="tx2">
                  <a:lumMod val="50000"/>
                </a:schemeClr>
              </a:solidFill>
              <a:latin typeface="Arial" panose="020B0604020202020204" pitchFamily="34" charset="0"/>
              <a:cs typeface="Arial" panose="020B0604020202020204" pitchFamily="34" charset="0"/>
            </a:endParaRPr>
          </a:p>
          <a:p>
            <a:pPr marL="514350" indent="-514350">
              <a:buFont typeface="+mj-lt"/>
              <a:buAutoNum type="arabicPeriod" startAt="5"/>
            </a:pPr>
            <a:r>
              <a:rPr lang="en-GB" sz="2400" dirty="0">
                <a:solidFill>
                  <a:schemeClr val="tx2">
                    <a:lumMod val="50000"/>
                  </a:schemeClr>
                </a:solidFill>
                <a:latin typeface="Arial" panose="020B0604020202020204" pitchFamily="34" charset="0"/>
                <a:cs typeface="Arial" panose="020B0604020202020204" pitchFamily="34" charset="0"/>
              </a:rPr>
              <a:t>Person in a care home and doesn’t have capacity? </a:t>
            </a:r>
          </a:p>
          <a:p>
            <a:pPr marL="0" indent="0">
              <a:buNone/>
            </a:pPr>
            <a:r>
              <a:rPr lang="en-GB" sz="1200" dirty="0">
                <a:solidFill>
                  <a:schemeClr val="tx2">
                    <a:lumMod val="50000"/>
                  </a:schemeClr>
                </a:solidFill>
                <a:latin typeface="Arial" panose="020B0604020202020204" pitchFamily="34" charset="0"/>
                <a:cs typeface="Arial" panose="020B0604020202020204" pitchFamily="34" charset="0"/>
              </a:rPr>
              <a:t>           </a:t>
            </a:r>
            <a:r>
              <a:rPr lang="en-GB" sz="1800" dirty="0">
                <a:solidFill>
                  <a:schemeClr val="tx2">
                    <a:lumMod val="50000"/>
                  </a:schemeClr>
                </a:solidFill>
                <a:latin typeface="Arial" panose="020B0604020202020204" pitchFamily="34" charset="0"/>
                <a:cs typeface="Arial" panose="020B0604020202020204" pitchFamily="34" charset="0"/>
              </a:rPr>
              <a:t>Yes</a:t>
            </a:r>
          </a:p>
          <a:p>
            <a:pPr marL="0" indent="0">
              <a:buNone/>
            </a:pPr>
            <a:r>
              <a:rPr lang="en-GB" sz="1200" dirty="0">
                <a:solidFill>
                  <a:schemeClr val="tx2">
                    <a:lumMod val="50000"/>
                  </a:schemeClr>
                </a:solidFill>
              </a:rPr>
              <a:t>	</a:t>
            </a:r>
          </a:p>
          <a:p>
            <a:pPr marL="514350" indent="-514350">
              <a:buFont typeface="+mj-lt"/>
              <a:buAutoNum type="arabicPeriod" startAt="5"/>
            </a:pPr>
            <a:endParaRPr lang="en-GB" sz="1100" dirty="0">
              <a:solidFill>
                <a:schemeClr val="tx2">
                  <a:lumMod val="50000"/>
                </a:schemeClr>
              </a:solidFill>
            </a:endParaRPr>
          </a:p>
          <a:p>
            <a:endParaRPr lang="en-GB" dirty="0">
              <a:solidFill>
                <a:schemeClr val="tx2">
                  <a:lumMod val="50000"/>
                </a:schemeClr>
              </a:solidFill>
            </a:endParaRPr>
          </a:p>
        </p:txBody>
      </p:sp>
    </p:spTree>
    <p:extLst>
      <p:ext uri="{BB962C8B-B14F-4D97-AF65-F5344CB8AC3E}">
        <p14:creationId xmlns:p14="http://schemas.microsoft.com/office/powerpoint/2010/main" val="697171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GB" sz="2800" b="1" dirty="0">
                <a:latin typeface="Arial" panose="020B0604020202020204" pitchFamily="34" charset="0"/>
                <a:cs typeface="Arial" panose="020B0604020202020204" pitchFamily="34" charset="0"/>
              </a:rPr>
              <a:t>Changes……..</a:t>
            </a:r>
          </a:p>
        </p:txBody>
      </p:sp>
      <p:sp>
        <p:nvSpPr>
          <p:cNvPr id="3" name="Content Placeholder 2"/>
          <p:cNvSpPr>
            <a:spLocks noGrp="1"/>
          </p:cNvSpPr>
          <p:nvPr>
            <p:ph idx="1"/>
          </p:nvPr>
        </p:nvSpPr>
        <p:spPr>
          <a:xfrm>
            <a:off x="457200" y="1340768"/>
            <a:ext cx="8229600" cy="4785395"/>
          </a:xfrm>
        </p:spPr>
        <p:txBody>
          <a:bodyPr>
            <a:normAutofit/>
          </a:bodyPr>
          <a:lstStyle/>
          <a:p>
            <a:pPr marL="0" indent="0">
              <a:buNone/>
            </a:pPr>
            <a:r>
              <a:rPr lang="en-GB" sz="2400" dirty="0">
                <a:solidFill>
                  <a:schemeClr val="tx2">
                    <a:lumMod val="50000"/>
                  </a:schemeClr>
                </a:solidFill>
                <a:latin typeface="Arial" panose="020B0604020202020204" pitchFamily="34" charset="0"/>
                <a:cs typeface="Arial" panose="020B0604020202020204" pitchFamily="34" charset="0"/>
              </a:rPr>
              <a:t>Changes currently looking to be finalised and applied in April 2022 </a:t>
            </a:r>
            <a:r>
              <a:rPr lang="en-GB" sz="2400" dirty="0">
                <a:solidFill>
                  <a:schemeClr val="tx2">
                    <a:lumMod val="50000"/>
                  </a:schemeClr>
                </a:solidFill>
              </a:rPr>
              <a:t>LPS </a:t>
            </a:r>
            <a:r>
              <a:rPr lang="en-GB" sz="1200" dirty="0">
                <a:solidFill>
                  <a:schemeClr val="tx2">
                    <a:lumMod val="50000"/>
                  </a:schemeClr>
                </a:solidFill>
              </a:rPr>
              <a:t>Impact Assessment Autumn 2020 and a draft Code of Practice in Spring 2021. This will be laid before parliament in Autumn 2021. Final version will be in Winter 2021.</a:t>
            </a:r>
            <a:endParaRPr lang="en-GB" sz="1200" dirty="0">
              <a:solidFill>
                <a:schemeClr val="tx2">
                  <a:lumMod val="50000"/>
                </a:schemeClr>
              </a:solidFill>
              <a:latin typeface="Arial" panose="020B0604020202020204" pitchFamily="34" charset="0"/>
              <a:cs typeface="Arial" panose="020B0604020202020204" pitchFamily="34" charset="0"/>
            </a:endParaRPr>
          </a:p>
          <a:p>
            <a:pPr marL="0" indent="0">
              <a:buNone/>
            </a:pPr>
            <a:endParaRPr lang="en-GB" sz="1600" dirty="0">
              <a:solidFill>
                <a:schemeClr val="tx2">
                  <a:lumMod val="50000"/>
                </a:schemeClr>
              </a:solidFill>
              <a:latin typeface="Arial" panose="020B0604020202020204" pitchFamily="34" charset="0"/>
              <a:cs typeface="Arial" panose="020B0604020202020204" pitchFamily="34" charset="0"/>
            </a:endParaRPr>
          </a:p>
          <a:p>
            <a:r>
              <a:rPr lang="en-GB" sz="1600" dirty="0">
                <a:solidFill>
                  <a:schemeClr val="tx2">
                    <a:lumMod val="50000"/>
                  </a:schemeClr>
                </a:solidFill>
                <a:latin typeface="Arial" panose="020B0604020202020204" pitchFamily="34" charset="0"/>
                <a:cs typeface="Arial" panose="020B0604020202020204" pitchFamily="34" charset="0"/>
              </a:rPr>
              <a:t>Replace DoLS with LPS </a:t>
            </a:r>
            <a:r>
              <a:rPr lang="en-GB" sz="1600" b="1" i="1" dirty="0">
                <a:solidFill>
                  <a:schemeClr val="tx2">
                    <a:lumMod val="50000"/>
                  </a:schemeClr>
                </a:solidFill>
                <a:latin typeface="Arial" panose="020B0604020202020204" pitchFamily="34" charset="0"/>
                <a:cs typeface="Arial" panose="020B0604020202020204" pitchFamily="34" charset="0"/>
              </a:rPr>
              <a:t>(Liberty Protection Safeguards)</a:t>
            </a:r>
            <a:r>
              <a:rPr lang="en-GB" sz="1600" dirty="0">
                <a:solidFill>
                  <a:schemeClr val="tx2">
                    <a:lumMod val="50000"/>
                  </a:schemeClr>
                </a:solidFill>
                <a:latin typeface="Arial" panose="020B0604020202020204" pitchFamily="34" charset="0"/>
                <a:cs typeface="Arial" panose="020B0604020202020204" pitchFamily="34" charset="0"/>
              </a:rPr>
              <a:t> with more Social Workers, nurses, OTs, psychologists and clinicians eligible for role of AMCPs (Approved Mental Capacity Professionals).</a:t>
            </a:r>
          </a:p>
          <a:p>
            <a:endParaRPr lang="en-GB" sz="800" dirty="0">
              <a:solidFill>
                <a:schemeClr val="tx2">
                  <a:lumMod val="50000"/>
                </a:schemeClr>
              </a:solidFill>
              <a:latin typeface="Arial" panose="020B0604020202020204" pitchFamily="34" charset="0"/>
              <a:cs typeface="Arial" panose="020B0604020202020204" pitchFamily="34" charset="0"/>
            </a:endParaRPr>
          </a:p>
          <a:p>
            <a:r>
              <a:rPr lang="en-GB" sz="1600" dirty="0">
                <a:solidFill>
                  <a:schemeClr val="tx2">
                    <a:lumMod val="50000"/>
                  </a:schemeClr>
                </a:solidFill>
                <a:latin typeface="Arial" panose="020B0604020202020204" pitchFamily="34" charset="0"/>
                <a:cs typeface="Arial" panose="020B0604020202020204" pitchFamily="34" charset="0"/>
              </a:rPr>
              <a:t>Age down to 16+</a:t>
            </a:r>
          </a:p>
          <a:p>
            <a:endParaRPr lang="en-GB" sz="800" b="1" i="1" dirty="0">
              <a:solidFill>
                <a:schemeClr val="tx2">
                  <a:lumMod val="50000"/>
                </a:schemeClr>
              </a:solidFill>
              <a:latin typeface="Arial" panose="020B0604020202020204" pitchFamily="34" charset="0"/>
              <a:cs typeface="Arial" panose="020B0604020202020204" pitchFamily="34" charset="0"/>
            </a:endParaRPr>
          </a:p>
          <a:p>
            <a:r>
              <a:rPr lang="en-GB" sz="1600" dirty="0">
                <a:solidFill>
                  <a:schemeClr val="tx2">
                    <a:lumMod val="50000"/>
                  </a:schemeClr>
                </a:solidFill>
                <a:latin typeface="Arial" panose="020B0604020202020204" pitchFamily="34" charset="0"/>
                <a:cs typeface="Arial" panose="020B0604020202020204" pitchFamily="34" charset="0"/>
              </a:rPr>
              <a:t>Change from accommodation only; gives increased flexibility and can apply in any setting; greater scope for protecting Human Rights; less assessments.</a:t>
            </a:r>
          </a:p>
          <a:p>
            <a:endParaRPr lang="en-GB" sz="800" dirty="0">
              <a:solidFill>
                <a:schemeClr val="tx2">
                  <a:lumMod val="50000"/>
                </a:schemeClr>
              </a:solidFill>
              <a:latin typeface="Arial" panose="020B0604020202020204" pitchFamily="34" charset="0"/>
              <a:cs typeface="Arial" panose="020B0604020202020204" pitchFamily="34" charset="0"/>
            </a:endParaRPr>
          </a:p>
          <a:p>
            <a:r>
              <a:rPr lang="en-GB" sz="1600" dirty="0">
                <a:solidFill>
                  <a:schemeClr val="tx2">
                    <a:lumMod val="50000"/>
                  </a:schemeClr>
                </a:solidFill>
                <a:latin typeface="Arial" panose="020B0604020202020204" pitchFamily="34" charset="0"/>
                <a:cs typeface="Arial" panose="020B0604020202020204" pitchFamily="34" charset="0"/>
              </a:rPr>
              <a:t>Fluid referral process; Less places referred to Court of Protection; includes Local Authorities not just NHS (Supervisory Body - Responsible Body)</a:t>
            </a:r>
          </a:p>
          <a:p>
            <a:endParaRPr lang="en-GB" sz="800" dirty="0">
              <a:solidFill>
                <a:schemeClr val="tx2">
                  <a:lumMod val="50000"/>
                </a:schemeClr>
              </a:solidFill>
              <a:latin typeface="Arial" panose="020B0604020202020204" pitchFamily="34" charset="0"/>
              <a:cs typeface="Arial" panose="020B0604020202020204" pitchFamily="34" charset="0"/>
            </a:endParaRPr>
          </a:p>
          <a:p>
            <a:r>
              <a:rPr lang="en-GB" sz="1600" dirty="0">
                <a:solidFill>
                  <a:schemeClr val="tx2">
                    <a:lumMod val="50000"/>
                  </a:schemeClr>
                </a:solidFill>
                <a:latin typeface="Arial" panose="020B0604020202020204" pitchFamily="34" charset="0"/>
                <a:cs typeface="Arial" panose="020B0604020202020204" pitchFamily="34" charset="0"/>
              </a:rPr>
              <a:t>Removal of Care Home Managers from within LPS system</a:t>
            </a:r>
          </a:p>
        </p:txBody>
      </p:sp>
      <p:sp>
        <p:nvSpPr>
          <p:cNvPr id="4" name="TextBox 3"/>
          <p:cNvSpPr txBox="1"/>
          <p:nvPr/>
        </p:nvSpPr>
        <p:spPr>
          <a:xfrm>
            <a:off x="1907704" y="6078536"/>
            <a:ext cx="5184576"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a:ea typeface="+mn-ea"/>
                <a:cs typeface="+mn-cs"/>
                <a:hlinkClick r:id="rId3"/>
              </a:rPr>
              <a:t>https://www.gov.uk/government/publications/liberty-protection-safeguards-factsheets/liberty-protection-safeguards-what-they-are</a:t>
            </a: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a:ea typeface="+mn-ea"/>
                <a:cs typeface="+mn-cs"/>
                <a:hlinkClick r:id="rId4"/>
              </a:rPr>
              <a:t>https://www.scie.org.uk/mca/lps</a:t>
            </a: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1783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10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sz="half" idx="2"/>
          </p:nvPr>
        </p:nvSpPr>
        <p:spPr>
          <a:xfrm>
            <a:off x="457200" y="1340768"/>
            <a:ext cx="8219256" cy="4885355"/>
          </a:xfrm>
        </p:spPr>
        <p:txBody>
          <a:bodyPr>
            <a:normAutofit/>
          </a:bodyPr>
          <a:lstStyle/>
          <a:p>
            <a:pPr marL="0" lvl="0" indent="0">
              <a:buNone/>
            </a:pPr>
            <a:endParaRPr lang="en-GB" sz="2200" b="1" dirty="0">
              <a:solidFill>
                <a:schemeClr val="tx2">
                  <a:lumMod val="50000"/>
                </a:schemeClr>
              </a:solidFill>
              <a:cs typeface="Arial" panose="020B0604020202020204" pitchFamily="34" charset="0"/>
            </a:endParaRPr>
          </a:p>
          <a:p>
            <a:pPr marL="0" lvl="0" indent="0">
              <a:buNone/>
            </a:pPr>
            <a:r>
              <a:rPr lang="en-GB" sz="2200" b="1" dirty="0">
                <a:solidFill>
                  <a:schemeClr val="tx2">
                    <a:lumMod val="50000"/>
                  </a:schemeClr>
                </a:solidFill>
                <a:cs typeface="Arial" panose="020B0604020202020204" pitchFamily="34" charset="0"/>
              </a:rPr>
              <a:t>1. </a:t>
            </a:r>
            <a:r>
              <a:rPr lang="en-GB" b="1" dirty="0">
                <a:solidFill>
                  <a:schemeClr val="tx2">
                    <a:lumMod val="50000"/>
                  </a:schemeClr>
                </a:solidFill>
                <a:cs typeface="Arial" panose="020B0604020202020204" pitchFamily="34" charset="0"/>
              </a:rPr>
              <a:t>Can DoLS be used in a person’s own home?</a:t>
            </a:r>
            <a:endParaRPr lang="en-GB" dirty="0">
              <a:solidFill>
                <a:schemeClr val="tx2">
                  <a:lumMod val="50000"/>
                </a:schemeClr>
              </a:solidFill>
              <a:cs typeface="Arial" panose="020B0604020202020204" pitchFamily="34" charset="0"/>
            </a:endParaRPr>
          </a:p>
          <a:p>
            <a:pPr marL="0" indent="0">
              <a:buNone/>
            </a:pPr>
            <a:r>
              <a:rPr lang="en-GB" sz="1300" dirty="0">
                <a:solidFill>
                  <a:schemeClr val="tx2">
                    <a:lumMod val="50000"/>
                  </a:schemeClr>
                </a:solidFill>
                <a:cs typeface="Arial" panose="020B0604020202020204" pitchFamily="34" charset="0"/>
              </a:rPr>
              <a:t>	</a:t>
            </a:r>
            <a:r>
              <a:rPr lang="en-GB" sz="1800" dirty="0">
                <a:solidFill>
                  <a:schemeClr val="tx2">
                    <a:lumMod val="50000"/>
                  </a:schemeClr>
                </a:solidFill>
                <a:cs typeface="Arial" panose="020B0604020202020204" pitchFamily="34" charset="0"/>
              </a:rPr>
              <a:t>No -It will only be lawful to deprive somebody of their liberty elsewhere (for example, in their own home, in supported living arrangements other than in a care home, or in a day centre) when following an order of the Court of Protection on a personal welfare matter. In such a case, the Court of Protection order itself provides a legal basis for the deprivation of liberty</a:t>
            </a:r>
          </a:p>
          <a:p>
            <a:pPr>
              <a:buFont typeface="+mj-lt"/>
              <a:buAutoNum type="arabicPeriod"/>
            </a:pPr>
            <a:endParaRPr lang="en-GB" sz="1700" dirty="0">
              <a:solidFill>
                <a:schemeClr val="tx2">
                  <a:lumMod val="50000"/>
                </a:schemeClr>
              </a:solidFill>
              <a:cs typeface="Arial" panose="020B0604020202020204" pitchFamily="34" charset="0"/>
            </a:endParaRPr>
          </a:p>
          <a:p>
            <a:pPr marL="0" lvl="0" indent="0">
              <a:buNone/>
            </a:pPr>
            <a:r>
              <a:rPr lang="en-GB" sz="2200" b="1" dirty="0">
                <a:solidFill>
                  <a:schemeClr val="tx2">
                    <a:lumMod val="50000"/>
                  </a:schemeClr>
                </a:solidFill>
                <a:cs typeface="Arial" panose="020B0604020202020204" pitchFamily="34" charset="0"/>
              </a:rPr>
              <a:t>2</a:t>
            </a:r>
            <a:r>
              <a:rPr lang="en-GB" b="1" dirty="0">
                <a:solidFill>
                  <a:schemeClr val="tx2">
                    <a:lumMod val="50000"/>
                  </a:schemeClr>
                </a:solidFill>
                <a:cs typeface="Arial" panose="020B0604020202020204" pitchFamily="34" charset="0"/>
              </a:rPr>
              <a:t>. Can DoLS be requested for whole groups of people?</a:t>
            </a:r>
            <a:endParaRPr lang="en-GB" dirty="0">
              <a:solidFill>
                <a:schemeClr val="tx2">
                  <a:lumMod val="50000"/>
                </a:schemeClr>
              </a:solidFill>
              <a:cs typeface="Arial" panose="020B0604020202020204" pitchFamily="34" charset="0"/>
            </a:endParaRPr>
          </a:p>
          <a:p>
            <a:pPr marL="0" lvl="0" indent="0">
              <a:buNone/>
            </a:pPr>
            <a:r>
              <a:rPr lang="en-GB" sz="2200" dirty="0">
                <a:solidFill>
                  <a:schemeClr val="tx2">
                    <a:lumMod val="50000"/>
                  </a:schemeClr>
                </a:solidFill>
                <a:cs typeface="Arial" panose="020B0604020202020204" pitchFamily="34" charset="0"/>
              </a:rPr>
              <a:t>     </a:t>
            </a:r>
            <a:r>
              <a:rPr lang="en-GB" sz="2000" dirty="0">
                <a:solidFill>
                  <a:schemeClr val="tx2">
                    <a:lumMod val="50000"/>
                  </a:schemeClr>
                </a:solidFill>
                <a:cs typeface="Arial" panose="020B0604020202020204" pitchFamily="34" charset="0"/>
              </a:rPr>
              <a:t>Individually assessed (not bulk assessed!)</a:t>
            </a:r>
          </a:p>
          <a:p>
            <a:pPr>
              <a:buFont typeface="+mj-lt"/>
              <a:buAutoNum type="arabicPeriod"/>
            </a:pPr>
            <a:endParaRPr lang="en-GB" sz="1700" dirty="0">
              <a:solidFill>
                <a:schemeClr val="tx2">
                  <a:lumMod val="50000"/>
                </a:schemeClr>
              </a:solidFill>
              <a:cs typeface="Arial" panose="020B0604020202020204" pitchFamily="34" charset="0"/>
            </a:endParaRPr>
          </a:p>
          <a:p>
            <a:endParaRPr lang="en-GB" dirty="0">
              <a:cs typeface="Arial" panose="020B0604020202020204" pitchFamily="34" charset="0"/>
            </a:endParaRPr>
          </a:p>
          <a:p>
            <a:endParaRPr lang="en-GB" dirty="0">
              <a:cs typeface="Arial" panose="020B0604020202020204" pitchFamily="34" charset="0"/>
            </a:endParaRPr>
          </a:p>
        </p:txBody>
      </p:sp>
      <p:sp>
        <p:nvSpPr>
          <p:cNvPr id="8" name="Title 1"/>
          <p:cNvSpPr>
            <a:spLocks noGrp="1"/>
          </p:cNvSpPr>
          <p:nvPr>
            <p:ph type="title"/>
          </p:nvPr>
        </p:nvSpPr>
        <p:spPr>
          <a:xfrm>
            <a:off x="467544" y="260648"/>
            <a:ext cx="8229600" cy="9221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2800" b="1" dirty="0">
                <a:latin typeface="Arial" panose="020B0604020202020204" pitchFamily="34" charset="0"/>
                <a:cs typeface="Arial" panose="020B0604020202020204" pitchFamily="34" charset="0"/>
              </a:rPr>
              <a:t>Review</a:t>
            </a:r>
          </a:p>
        </p:txBody>
      </p:sp>
    </p:spTree>
    <p:extLst>
      <p:ext uri="{BB962C8B-B14F-4D97-AF65-F5344CB8AC3E}">
        <p14:creationId xmlns:p14="http://schemas.microsoft.com/office/powerpoint/2010/main" val="52557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sz="half" idx="2"/>
          </p:nvPr>
        </p:nvSpPr>
        <p:spPr>
          <a:xfrm>
            <a:off x="457200" y="1340768"/>
            <a:ext cx="8219256" cy="4885355"/>
          </a:xfrm>
        </p:spPr>
        <p:txBody>
          <a:bodyPr>
            <a:normAutofit/>
          </a:bodyPr>
          <a:lstStyle/>
          <a:p>
            <a:pPr marL="0" lvl="0" indent="0">
              <a:buNone/>
            </a:pPr>
            <a:endParaRPr lang="en-GB" sz="1700" dirty="0">
              <a:solidFill>
                <a:schemeClr val="tx2">
                  <a:lumMod val="50000"/>
                </a:schemeClr>
              </a:solidFill>
              <a:cs typeface="Arial" panose="020B0604020202020204" pitchFamily="34" charset="0"/>
            </a:endParaRPr>
          </a:p>
          <a:p>
            <a:pPr marL="0" lvl="0" indent="0">
              <a:buNone/>
            </a:pPr>
            <a:r>
              <a:rPr lang="en-GB" sz="2200" b="1" dirty="0">
                <a:solidFill>
                  <a:schemeClr val="tx2">
                    <a:lumMod val="50000"/>
                  </a:schemeClr>
                </a:solidFill>
                <a:cs typeface="Arial" panose="020B0604020202020204" pitchFamily="34" charset="0"/>
              </a:rPr>
              <a:t>3</a:t>
            </a:r>
            <a:r>
              <a:rPr lang="en-GB" b="1" dirty="0">
                <a:solidFill>
                  <a:schemeClr val="tx2">
                    <a:lumMod val="50000"/>
                  </a:schemeClr>
                </a:solidFill>
                <a:cs typeface="Arial" panose="020B0604020202020204" pitchFamily="34" charset="0"/>
              </a:rPr>
              <a:t>. Can you apply for a DoLS if someone is under the MHA?</a:t>
            </a:r>
            <a:endParaRPr lang="en-GB" dirty="0">
              <a:solidFill>
                <a:schemeClr val="tx2">
                  <a:lumMod val="50000"/>
                </a:schemeClr>
              </a:solidFill>
              <a:cs typeface="Arial" panose="020B0604020202020204" pitchFamily="34" charset="0"/>
            </a:endParaRPr>
          </a:p>
          <a:p>
            <a:pPr marL="0" indent="0">
              <a:buNone/>
            </a:pPr>
            <a:r>
              <a:rPr lang="en-GB" sz="2000" b="1" dirty="0">
                <a:solidFill>
                  <a:schemeClr val="tx2">
                    <a:lumMod val="50000"/>
                  </a:schemeClr>
                </a:solidFill>
                <a:cs typeface="Arial" panose="020B0604020202020204" pitchFamily="34" charset="0"/>
              </a:rPr>
              <a:t>     </a:t>
            </a:r>
            <a:r>
              <a:rPr lang="en-GB" sz="2000" dirty="0">
                <a:solidFill>
                  <a:schemeClr val="tx2">
                    <a:lumMod val="50000"/>
                  </a:schemeClr>
                </a:solidFill>
                <a:cs typeface="Arial" panose="020B0604020202020204" pitchFamily="34" charset="0"/>
              </a:rPr>
              <a:t>DoLS does not apply if someone is </a:t>
            </a:r>
            <a:r>
              <a:rPr lang="en-GB" sz="2000" u="sng" dirty="0">
                <a:solidFill>
                  <a:schemeClr val="tx2">
                    <a:lumMod val="50000"/>
                  </a:schemeClr>
                </a:solidFill>
                <a:cs typeface="Arial" panose="020B0604020202020204" pitchFamily="34" charset="0"/>
              </a:rPr>
              <a:t>detained</a:t>
            </a:r>
            <a:r>
              <a:rPr lang="en-GB" sz="2000" dirty="0">
                <a:solidFill>
                  <a:schemeClr val="tx2">
                    <a:lumMod val="50000"/>
                  </a:schemeClr>
                </a:solidFill>
                <a:cs typeface="Arial" panose="020B0604020202020204" pitchFamily="34" charset="0"/>
              </a:rPr>
              <a:t> under the Mental Health Act</a:t>
            </a:r>
          </a:p>
          <a:p>
            <a:pPr marL="457200" indent="-457200">
              <a:buFont typeface="+mj-lt"/>
              <a:buAutoNum type="arabicPeriod"/>
            </a:pPr>
            <a:endParaRPr lang="en-GB" sz="1900" dirty="0">
              <a:solidFill>
                <a:schemeClr val="tx2">
                  <a:lumMod val="50000"/>
                </a:schemeClr>
              </a:solidFill>
              <a:cs typeface="Arial" panose="020B0604020202020204" pitchFamily="34" charset="0"/>
            </a:endParaRPr>
          </a:p>
          <a:p>
            <a:pPr marL="0" indent="0">
              <a:buNone/>
            </a:pPr>
            <a:r>
              <a:rPr lang="en-GB" b="1" dirty="0">
                <a:solidFill>
                  <a:schemeClr val="tx2">
                    <a:lumMod val="50000"/>
                  </a:schemeClr>
                </a:solidFill>
                <a:cs typeface="Arial" panose="020B0604020202020204" pitchFamily="34" charset="0"/>
              </a:rPr>
              <a:t>4. Does DoLs include keeping confined due to Covid-19?</a:t>
            </a:r>
          </a:p>
          <a:p>
            <a:pPr marL="0" indent="0">
              <a:buNone/>
            </a:pPr>
            <a:r>
              <a:rPr lang="en-GB" sz="2000" dirty="0">
                <a:solidFill>
                  <a:schemeClr val="tx2">
                    <a:lumMod val="50000"/>
                  </a:schemeClr>
                </a:solidFill>
                <a:cs typeface="Arial" panose="020B0604020202020204" pitchFamily="34" charset="0"/>
              </a:rPr>
              <a:t>     Potentially, also Coronavirus Act 2020 deals with this - </a:t>
            </a:r>
          </a:p>
          <a:p>
            <a:pPr>
              <a:buFont typeface="+mj-lt"/>
              <a:buAutoNum type="arabicPeriod"/>
            </a:pPr>
            <a:endParaRPr lang="en-GB" sz="1700" dirty="0">
              <a:solidFill>
                <a:schemeClr val="tx2">
                  <a:lumMod val="50000"/>
                </a:schemeClr>
              </a:solidFill>
              <a:cs typeface="Arial" panose="020B0604020202020204" pitchFamily="34" charset="0"/>
            </a:endParaRPr>
          </a:p>
          <a:p>
            <a:pPr marL="0" lvl="0" indent="0">
              <a:buNone/>
            </a:pPr>
            <a:r>
              <a:rPr lang="en-GB" sz="2200" b="1" dirty="0">
                <a:solidFill>
                  <a:schemeClr val="tx2">
                    <a:lumMod val="50000"/>
                  </a:schemeClr>
                </a:solidFill>
                <a:cs typeface="Arial" panose="020B0604020202020204" pitchFamily="34" charset="0"/>
              </a:rPr>
              <a:t>5. </a:t>
            </a:r>
            <a:r>
              <a:rPr lang="en-GB" b="1" dirty="0">
                <a:solidFill>
                  <a:schemeClr val="tx2">
                    <a:lumMod val="50000"/>
                  </a:schemeClr>
                </a:solidFill>
                <a:cs typeface="Arial" panose="020B0604020202020204" pitchFamily="34" charset="0"/>
              </a:rPr>
              <a:t>Who can you contact in our Trust for advice and support in relation to safeguarding adults?</a:t>
            </a:r>
            <a:endParaRPr lang="en-GB" dirty="0">
              <a:solidFill>
                <a:schemeClr val="tx2">
                  <a:lumMod val="50000"/>
                </a:schemeClr>
              </a:solidFill>
              <a:cs typeface="Arial" panose="020B0604020202020204" pitchFamily="34" charset="0"/>
            </a:endParaRPr>
          </a:p>
          <a:p>
            <a:pPr marL="400050" lvl="1" indent="0">
              <a:buNone/>
            </a:pPr>
            <a:r>
              <a:rPr lang="en-GB" b="1" i="1" dirty="0">
                <a:solidFill>
                  <a:schemeClr val="accent1"/>
                </a:solidFill>
                <a:cs typeface="Arial" panose="020B0604020202020204" pitchFamily="34" charset="0"/>
              </a:rPr>
              <a:t>Vicki Baxendale </a:t>
            </a:r>
            <a:r>
              <a:rPr lang="en-GB" dirty="0">
                <a:solidFill>
                  <a:schemeClr val="tx2">
                    <a:lumMod val="50000"/>
                  </a:schemeClr>
                </a:solidFill>
                <a:cs typeface="Arial" panose="020B0604020202020204" pitchFamily="34" charset="0"/>
              </a:rPr>
              <a:t>Adult Safeguarding Lead, </a:t>
            </a:r>
            <a:r>
              <a:rPr lang="en-GB" b="1" i="1" dirty="0">
                <a:solidFill>
                  <a:schemeClr val="accent1"/>
                </a:solidFill>
                <a:cs typeface="Arial" panose="020B0604020202020204" pitchFamily="34" charset="0"/>
              </a:rPr>
              <a:t>Heads of Nursing, Dr. Deepak Sirur </a:t>
            </a:r>
            <a:r>
              <a:rPr lang="en-GB" dirty="0">
                <a:cs typeface="Arial" panose="020B0604020202020204" pitchFamily="34" charset="0"/>
              </a:rPr>
              <a:t>or </a:t>
            </a:r>
            <a:r>
              <a:rPr lang="en-GB" b="1" i="1" dirty="0">
                <a:solidFill>
                  <a:schemeClr val="accent1"/>
                </a:solidFill>
                <a:cs typeface="Arial" panose="020B0604020202020204" pitchFamily="34" charset="0"/>
              </a:rPr>
              <a:t>Chris Elkin </a:t>
            </a:r>
            <a:r>
              <a:rPr lang="en-GB" dirty="0">
                <a:solidFill>
                  <a:schemeClr val="tx2">
                    <a:lumMod val="50000"/>
                  </a:schemeClr>
                </a:solidFill>
                <a:cs typeface="Arial" panose="020B0604020202020204" pitchFamily="34" charset="0"/>
              </a:rPr>
              <a:t>at the MHA (Mental Health Act) office at Kingsway.  </a:t>
            </a:r>
          </a:p>
          <a:p>
            <a:pPr marL="400050" lvl="1" indent="0">
              <a:buNone/>
            </a:pPr>
            <a:r>
              <a:rPr lang="en-GB" b="1" dirty="0">
                <a:solidFill>
                  <a:srgbClr val="FF0000"/>
                </a:solidFill>
                <a:cs typeface="Arial" panose="020B0604020202020204" pitchFamily="34" charset="0"/>
              </a:rPr>
              <a:t>MCA/DoLS Lead is Dr. Kopal Tandon.</a:t>
            </a:r>
          </a:p>
          <a:p>
            <a:endParaRPr lang="en-GB" dirty="0">
              <a:cs typeface="Arial" panose="020B0604020202020204" pitchFamily="34" charset="0"/>
            </a:endParaRPr>
          </a:p>
          <a:p>
            <a:endParaRPr lang="en-GB" dirty="0">
              <a:cs typeface="Arial" panose="020B0604020202020204" pitchFamily="34" charset="0"/>
            </a:endParaRPr>
          </a:p>
        </p:txBody>
      </p:sp>
      <p:sp>
        <p:nvSpPr>
          <p:cNvPr id="8" name="Title 1"/>
          <p:cNvSpPr>
            <a:spLocks noGrp="1"/>
          </p:cNvSpPr>
          <p:nvPr>
            <p:ph type="title"/>
          </p:nvPr>
        </p:nvSpPr>
        <p:spPr>
          <a:xfrm>
            <a:off x="467544" y="260648"/>
            <a:ext cx="8229600" cy="9221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2800" b="1" dirty="0">
                <a:latin typeface="Arial" panose="020B0604020202020204" pitchFamily="34" charset="0"/>
                <a:cs typeface="Arial" panose="020B0604020202020204" pitchFamily="34" charset="0"/>
              </a:rPr>
              <a:t>Review</a:t>
            </a:r>
          </a:p>
        </p:txBody>
      </p:sp>
    </p:spTree>
    <p:extLst>
      <p:ext uri="{BB962C8B-B14F-4D97-AF65-F5344CB8AC3E}">
        <p14:creationId xmlns:p14="http://schemas.microsoft.com/office/powerpoint/2010/main" val="762987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10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1000"/>
                                        <p:tgtEl>
                                          <p:spTgt spid="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fade">
                                      <p:cBhvr>
                                        <p:cTn id="32" dur="10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fade">
                                      <p:cBhvr>
                                        <p:cTn id="37" dur="10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764704"/>
            <a:ext cx="6635080" cy="4752528"/>
          </a:xfrm>
          <a:solidFill>
            <a:srgbClr val="0070C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normAutofit/>
          </a:bodyPr>
          <a:lstStyle/>
          <a:p>
            <a:pPr marL="0" indent="0" algn="ctr">
              <a:buNone/>
            </a:pPr>
            <a:r>
              <a:rPr lang="en-GB" sz="8800" b="1" u="sng"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Lunch</a:t>
            </a:r>
          </a:p>
          <a:p>
            <a:pPr marL="0" indent="0" algn="ctr">
              <a:buNone/>
            </a:pPr>
            <a:r>
              <a:rPr lang="en-GB" sz="8800" b="1" u="sng"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Break!!!</a:t>
            </a:r>
          </a:p>
          <a:p>
            <a:pPr marL="0" indent="0" algn="ctr">
              <a:buNone/>
            </a:pPr>
            <a:endParaRPr lang="en-GB" sz="1200" b="1"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indent="0" algn="ctr">
              <a:buNone/>
            </a:pPr>
            <a:r>
              <a:rPr lang="en-GB" sz="1200" b="1"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Or “Dinner” if you are from the North</a:t>
            </a:r>
          </a:p>
        </p:txBody>
      </p:sp>
    </p:spTree>
    <p:extLst>
      <p:ext uri="{BB962C8B-B14F-4D97-AF65-F5344CB8AC3E}">
        <p14:creationId xmlns:p14="http://schemas.microsoft.com/office/powerpoint/2010/main" val="175683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bg/>
                                          </p:spTgt>
                                        </p:tgtEl>
                                      </p:cBhvr>
                                    </p:animEffect>
                                    <p:animScale>
                                      <p:cBhvr>
                                        <p:cTn id="7" dur="250" autoRev="1" fill="hold"/>
                                        <p:tgtEl>
                                          <p:spTgt spid="3">
                                            <p:bg/>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
                                            <p:txEl>
                                              <p:pRg st="0" end="0"/>
                                            </p:txEl>
                                          </p:spTgt>
                                        </p:tgtEl>
                                      </p:cBhvr>
                                    </p:animEffect>
                                    <p:animScale>
                                      <p:cBhvr>
                                        <p:cTn id="12" dur="250" autoRev="1" fill="hold"/>
                                        <p:tgtEl>
                                          <p:spTgt spid="3">
                                            <p:txEl>
                                              <p:pRg st="0" end="0"/>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3">
                                            <p:txEl>
                                              <p:pRg st="1" end="1"/>
                                            </p:txEl>
                                          </p:spTgt>
                                        </p:tgtEl>
                                      </p:cBhvr>
                                    </p:animEffect>
                                    <p:animScale>
                                      <p:cBhvr>
                                        <p:cTn id="17" dur="250" autoRev="1" fill="hold"/>
                                        <p:tgtEl>
                                          <p:spTgt spid="3">
                                            <p:txEl>
                                              <p:pRg st="1" end="1"/>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3">
                                            <p:txEl>
                                              <p:pRg st="3" end="3"/>
                                            </p:txEl>
                                          </p:spTgt>
                                        </p:tgtEl>
                                      </p:cBhvr>
                                    </p:animEffect>
                                    <p:animScale>
                                      <p:cBhvr>
                                        <p:cTn id="22" dur="250" autoRev="1" fill="hold"/>
                                        <p:tgtEl>
                                          <p:spTgt spid="3">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GB" sz="2800" b="1" dirty="0">
                <a:solidFill>
                  <a:schemeClr val="bg1"/>
                </a:solidFill>
                <a:latin typeface="Arial" panose="020B0604020202020204" pitchFamily="34" charset="0"/>
                <a:cs typeface="Arial" panose="020B0604020202020204" pitchFamily="34" charset="0"/>
              </a:rPr>
              <a:t>Cuckooing Video</a:t>
            </a:r>
          </a:p>
        </p:txBody>
      </p:sp>
      <p:sp>
        <p:nvSpPr>
          <p:cNvPr id="3" name="Content Placeholder 2"/>
          <p:cNvSpPr>
            <a:spLocks noGrp="1"/>
          </p:cNvSpPr>
          <p:nvPr>
            <p:ph idx="1"/>
          </p:nvPr>
        </p:nvSpPr>
        <p:spPr>
          <a:xfrm>
            <a:off x="538318" y="4995034"/>
            <a:ext cx="8210146" cy="1296144"/>
          </a:xfrm>
        </p:spPr>
        <p:txBody>
          <a:bodyPr/>
          <a:lstStyle/>
          <a:p>
            <a:pPr marL="0" indent="0" algn="ctr">
              <a:buNone/>
            </a:pPr>
            <a:r>
              <a:rPr lang="en-GB" sz="2800" dirty="0">
                <a:hlinkClick r:id="rId3"/>
              </a:rPr>
              <a:t>https://www.youtube.com/watch?v=7FAGkvLvDeE</a:t>
            </a:r>
            <a:r>
              <a:rPr lang="en-GB" sz="2800" dirty="0"/>
              <a:t> </a:t>
            </a:r>
            <a:r>
              <a:rPr lang="en-GB" sz="2800" dirty="0">
                <a:solidFill>
                  <a:schemeClr val="tx2">
                    <a:lumMod val="50000"/>
                  </a:schemeClr>
                </a:solidFill>
              </a:rPr>
              <a:t>(5.53 mins)</a:t>
            </a:r>
          </a:p>
          <a:p>
            <a:pPr algn="ctr"/>
            <a:endParaRPr lang="en-GB" dirty="0"/>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4" y="6093296"/>
            <a:ext cx="1206624" cy="641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95536" y="1628800"/>
            <a:ext cx="8424936" cy="35086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F497D">
                    <a:lumMod val="50000"/>
                  </a:srgbClr>
                </a:solidFill>
                <a:effectLst/>
                <a:uLnTx/>
                <a:uFillTx/>
                <a:latin typeface="Calibri"/>
                <a:ea typeface="+mn-ea"/>
                <a:cs typeface="+mn-cs"/>
              </a:rPr>
              <a:t>Cuckooing is a practice where people take over a person’s home and use the property to facilitate exploitation. It takes the name from cuckoos who take over the nests of other birds.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There are different types of cuckooing:</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Using the property to deal, store,</a:t>
            </a:r>
            <a:r>
              <a:rPr kumimoji="0" lang="en-GB" b="0" i="0" u="none" strike="noStrike" kern="1200" cap="none" spc="0" normalizeH="0" noProof="0" dirty="0">
                <a:ln>
                  <a:noFill/>
                </a:ln>
                <a:solidFill>
                  <a:srgbClr val="1F497D">
                    <a:lumMod val="50000"/>
                  </a:srgbClr>
                </a:solidFill>
                <a:effectLst/>
                <a:uLnTx/>
                <a:uFillTx/>
                <a:latin typeface="Calibri"/>
                <a:ea typeface="+mn-ea"/>
                <a:cs typeface="+mn-cs"/>
              </a:rPr>
              <a:t> manufacture </a:t>
            </a: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or take drugs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Using the property to sex work</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Taking over the property as a place for them to live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Taking over the property to financially abuse the tenant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ea typeface="+mn-ea"/>
                <a:cs typeface="+mn-cs"/>
              </a:rPr>
              <a:t>The most common form of cuckooing is where drug dealers take over a person’s home and use it to store or distribute drugs.</a:t>
            </a:r>
          </a:p>
        </p:txBody>
      </p:sp>
      <p:sp>
        <p:nvSpPr>
          <p:cNvPr id="6" name="Rectangle 5"/>
          <p:cNvSpPr/>
          <p:nvPr/>
        </p:nvSpPr>
        <p:spPr>
          <a:xfrm>
            <a:off x="2159115" y="6291178"/>
            <a:ext cx="48977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a:ea typeface="+mn-ea"/>
                <a:cs typeface="+mn-cs"/>
                <a:hlinkClick r:id="rId5"/>
              </a:rPr>
              <a:t>https://www.oxford.gov.uk/info/20101/community_safety/1308/cuckooing</a:t>
            </a: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6073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10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10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10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10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1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00192" y="2492896"/>
            <a:ext cx="2376264" cy="2376264"/>
          </a:xfrm>
          <a:prstGeom prst="rect">
            <a:avLst/>
          </a:prstGeom>
          <a:noFill/>
          <a:extLst>
            <a:ext uri="{909E8E84-426E-40DD-AFC4-6F175D3DCCD1}">
              <a14:hiddenFill xmlns:a14="http://schemas.microsoft.com/office/drawing/2010/main">
                <a:solidFill>
                  <a:srgbClr val="FFFFFF"/>
                </a:solidFill>
              </a14:hiddenFill>
            </a:ext>
          </a:extLst>
        </p:spPr>
      </p:pic>
      <p:sp>
        <p:nvSpPr>
          <p:cNvPr id="15362" name="Title 1"/>
          <p:cNvSpPr>
            <a:spLocks noGrp="1"/>
          </p:cNvSpPr>
          <p:nvPr>
            <p:ph type="title"/>
          </p:nvPr>
        </p:nvSpPr>
        <p:spPr>
          <a:xfrm>
            <a:off x="446088" y="719138"/>
            <a:ext cx="8229600" cy="1143000"/>
          </a:xfrm>
        </p:spPr>
        <p:txBody>
          <a:bodyPr/>
          <a:lstStyle/>
          <a:p>
            <a:r>
              <a:rPr lang="en-US" altLang="en-US" b="1" dirty="0">
                <a:solidFill>
                  <a:srgbClr val="FF0000"/>
                </a:solidFill>
              </a:rPr>
              <a:t>Activity 1</a:t>
            </a:r>
            <a:br>
              <a:rPr lang="en-GB" altLang="en-US" b="1" dirty="0">
                <a:solidFill>
                  <a:srgbClr val="FF0000"/>
                </a:solidFill>
              </a:rPr>
            </a:br>
            <a:endParaRPr lang="en-GB" altLang="en-US" b="1" dirty="0">
              <a:solidFill>
                <a:srgbClr val="0000FF"/>
              </a:solidFill>
            </a:endParaRPr>
          </a:p>
        </p:txBody>
      </p:sp>
      <p:sp>
        <p:nvSpPr>
          <p:cNvPr id="6" name="Content Placeholder 5"/>
          <p:cNvSpPr>
            <a:spLocks noGrp="1"/>
          </p:cNvSpPr>
          <p:nvPr>
            <p:ph idx="1"/>
          </p:nvPr>
        </p:nvSpPr>
        <p:spPr>
          <a:xfrm>
            <a:off x="468312" y="1457325"/>
            <a:ext cx="8229600" cy="4525963"/>
          </a:xfrm>
          <a:ln w="76200">
            <a:solidFill>
              <a:schemeClr val="bg1"/>
            </a:solidFill>
          </a:ln>
        </p:spPr>
        <p:txBody>
          <a:bodyPr/>
          <a:lstStyle/>
          <a:p>
            <a:pPr marL="0" indent="0" eaLnBrk="1" hangingPunct="1">
              <a:lnSpc>
                <a:spcPct val="90000"/>
              </a:lnSpc>
              <a:buNone/>
              <a:defRPr/>
            </a:pPr>
            <a:r>
              <a:rPr lang="en-GB" sz="2000" b="1" dirty="0">
                <a:solidFill>
                  <a:schemeClr val="tx2">
                    <a:lumMod val="50000"/>
                  </a:schemeClr>
                </a:solidFill>
                <a:latin typeface="Arial" panose="020B0604020202020204" pitchFamily="34" charset="0"/>
                <a:cs typeface="Arial" panose="020B0604020202020204" pitchFamily="34" charset="0"/>
              </a:rPr>
              <a:t>In your Breakout Rooms:</a:t>
            </a:r>
          </a:p>
          <a:p>
            <a:pPr marL="457200" indent="-457200" eaLnBrk="1" hangingPunct="1">
              <a:lnSpc>
                <a:spcPct val="90000"/>
              </a:lnSpc>
              <a:buFont typeface="+mj-lt"/>
              <a:buAutoNum type="arabicPeriod"/>
              <a:defRPr/>
            </a:pPr>
            <a:r>
              <a:rPr lang="en-GB" sz="2000" dirty="0"/>
              <a:t>Revisit the safeguarding scenario at the point of identifying initial concerns;</a:t>
            </a:r>
          </a:p>
          <a:p>
            <a:pPr marL="457200" indent="-457200" eaLnBrk="1" hangingPunct="1">
              <a:lnSpc>
                <a:spcPct val="90000"/>
              </a:lnSpc>
              <a:buFont typeface="+mj-lt"/>
              <a:buAutoNum type="arabicPeriod"/>
              <a:defRPr/>
            </a:pPr>
            <a:r>
              <a:rPr lang="en-GB" sz="2000" dirty="0"/>
              <a:t>You are assigned an agency role</a:t>
            </a:r>
          </a:p>
          <a:p>
            <a:pPr marL="457200" indent="-457200" eaLnBrk="1" hangingPunct="1">
              <a:lnSpc>
                <a:spcPct val="90000"/>
              </a:lnSpc>
              <a:buFont typeface="+mj-lt"/>
              <a:buAutoNum type="arabicPeriod"/>
              <a:defRPr/>
            </a:pPr>
            <a:r>
              <a:rPr lang="en-GB" sz="2000" dirty="0"/>
              <a:t>As your allocated ‘Agency’ consider:</a:t>
            </a:r>
          </a:p>
          <a:p>
            <a:pPr marL="0" indent="0">
              <a:buNone/>
              <a:defRPr/>
            </a:pPr>
            <a:endParaRPr lang="en-GB" sz="2000" dirty="0">
              <a:solidFill>
                <a:schemeClr val="tx2">
                  <a:lumMod val="50000"/>
                </a:schemeClr>
              </a:solidFill>
              <a:latin typeface="Arial" panose="020B0604020202020204" pitchFamily="34" charset="0"/>
              <a:cs typeface="Arial" panose="020B0604020202020204" pitchFamily="34" charset="0"/>
            </a:endParaRPr>
          </a:p>
          <a:p>
            <a:pPr marL="1314450" lvl="2" indent="-457200">
              <a:buFont typeface="+mj-lt"/>
              <a:buAutoNum type="arabicPeriod"/>
              <a:defRPr/>
            </a:pPr>
            <a:r>
              <a:rPr lang="en-GB" sz="2800" b="1" dirty="0">
                <a:solidFill>
                  <a:schemeClr val="tx2">
                    <a:lumMod val="50000"/>
                  </a:schemeClr>
                </a:solidFill>
                <a:latin typeface="Arial" panose="020B0604020202020204" pitchFamily="34" charset="0"/>
                <a:cs typeface="Arial" panose="020B0604020202020204" pitchFamily="34" charset="0"/>
              </a:rPr>
              <a:t>What information is needed?</a:t>
            </a:r>
          </a:p>
          <a:p>
            <a:pPr marL="1314450" lvl="2" indent="-457200">
              <a:buFont typeface="+mj-lt"/>
              <a:buAutoNum type="arabicPeriod"/>
              <a:defRPr/>
            </a:pPr>
            <a:r>
              <a:rPr lang="en-GB" sz="2800" b="1" dirty="0">
                <a:solidFill>
                  <a:schemeClr val="tx2">
                    <a:lumMod val="50000"/>
                  </a:schemeClr>
                </a:solidFill>
                <a:latin typeface="Arial" panose="020B0604020202020204" pitchFamily="34" charset="0"/>
                <a:cs typeface="Arial" panose="020B0604020202020204" pitchFamily="34" charset="0"/>
              </a:rPr>
              <a:t>Why?</a:t>
            </a:r>
          </a:p>
          <a:p>
            <a:pPr marL="1314450" lvl="2" indent="-457200">
              <a:buFont typeface="+mj-lt"/>
              <a:buAutoNum type="arabicPeriod"/>
              <a:defRPr/>
            </a:pPr>
            <a:r>
              <a:rPr lang="en-GB" sz="2800" b="1" dirty="0">
                <a:solidFill>
                  <a:schemeClr val="tx2">
                    <a:lumMod val="50000"/>
                  </a:schemeClr>
                </a:solidFill>
                <a:latin typeface="Arial" panose="020B0604020202020204" pitchFamily="34" charset="0"/>
                <a:cs typeface="Arial" panose="020B0604020202020204" pitchFamily="34" charset="0"/>
              </a:rPr>
              <a:t>Who/where from?</a:t>
            </a:r>
          </a:p>
          <a:p>
            <a:pPr marL="1314450" lvl="2" indent="-457200">
              <a:buFont typeface="+mj-lt"/>
              <a:buAutoNum type="arabicPeriod"/>
              <a:defRPr/>
            </a:pPr>
            <a:r>
              <a:rPr lang="en-GB" sz="2800" b="1" dirty="0">
                <a:solidFill>
                  <a:schemeClr val="tx2">
                    <a:lumMod val="50000"/>
                  </a:schemeClr>
                </a:solidFill>
                <a:latin typeface="Arial" panose="020B0604020202020204" pitchFamily="34" charset="0"/>
                <a:cs typeface="Arial" panose="020B0604020202020204" pitchFamily="34" charset="0"/>
              </a:rPr>
              <a:t>When by? </a:t>
            </a:r>
          </a:p>
          <a:p>
            <a:pPr marL="1314450" lvl="2" indent="-457200">
              <a:buFont typeface="+mj-lt"/>
              <a:buAutoNum type="arabicPeriod"/>
              <a:defRPr/>
            </a:pPr>
            <a:endParaRPr lang="en-GB" sz="2000" b="1" dirty="0">
              <a:solidFill>
                <a:schemeClr val="tx2">
                  <a:lumMod val="50000"/>
                </a:schemeClr>
              </a:solidFill>
              <a:latin typeface="Arial" panose="020B0604020202020204" pitchFamily="34" charset="0"/>
              <a:cs typeface="Arial" panose="020B0604020202020204" pitchFamily="34" charset="0"/>
            </a:endParaRPr>
          </a:p>
          <a:p>
            <a:pPr marL="857250" lvl="2" indent="0">
              <a:buNone/>
              <a:defRPr/>
            </a:pPr>
            <a:r>
              <a:rPr lang="en-GB" sz="2000" b="1" dirty="0">
                <a:solidFill>
                  <a:schemeClr val="tx2">
                    <a:lumMod val="50000"/>
                  </a:schemeClr>
                </a:solidFill>
                <a:latin typeface="Arial" panose="020B0604020202020204" pitchFamily="34" charset="0"/>
                <a:cs typeface="Arial" panose="020B0604020202020204" pitchFamily="34" charset="0"/>
              </a:rPr>
              <a:t>What are the first three questions to ask?</a:t>
            </a:r>
            <a:endParaRPr lang="en-GB" sz="2000" dirty="0">
              <a:solidFill>
                <a:schemeClr val="tx2">
                  <a:lumMod val="50000"/>
                </a:schemeClr>
              </a:solidFill>
              <a:latin typeface="Arial" panose="020B0604020202020204" pitchFamily="34" charset="0"/>
              <a:cs typeface="Arial" panose="020B0604020202020204" pitchFamily="34" charset="0"/>
            </a:endParaRPr>
          </a:p>
          <a:p>
            <a:pPr marL="57150" indent="0">
              <a:buFont typeface="Arial" pitchFamily="34" charset="0"/>
              <a:buNone/>
              <a:defRPr/>
            </a:pPr>
            <a:endParaRPr lang="en-GB" sz="1800" b="1" dirty="0">
              <a:solidFill>
                <a:schemeClr val="tx2">
                  <a:lumMod val="50000"/>
                </a:schemeClr>
              </a:solidFill>
              <a:latin typeface="Arial" panose="020B0604020202020204" pitchFamily="34" charset="0"/>
              <a:cs typeface="Arial" panose="020B0604020202020204" pitchFamily="34" charset="0"/>
            </a:endParaRPr>
          </a:p>
        </p:txBody>
      </p:sp>
      <p:sp>
        <p:nvSpPr>
          <p:cNvPr id="153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1AE41B44-735A-4DCE-80EC-9DAA26D830F1}" type="slidenum">
              <a:rPr kumimoji="0" lang="en-GB" altLang="en-US" sz="1200" b="0" i="0" u="none" strike="noStrike" kern="1200" cap="none" spc="0" normalizeH="0" baseline="0" noProof="0" smtClean="0">
                <a:ln>
                  <a:noFill/>
                </a:ln>
                <a:solidFill>
                  <a:srgbClr val="898989"/>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57</a:t>
            </a:fld>
            <a:endParaRPr kumimoji="0" lang="en-GB" altLang="en-US" sz="1200" b="0" i="0" u="none" strike="noStrike" kern="1200" cap="none" spc="0" normalizeH="0" baseline="0" noProof="0" dirty="0">
              <a:ln>
                <a:noFill/>
              </a:ln>
              <a:solidFill>
                <a:srgbClr val="898989"/>
              </a:solidFill>
              <a:effectLst/>
              <a:uLnTx/>
              <a:uFillTx/>
              <a:latin typeface="Arial" pitchFamily="34" charset="0"/>
              <a:ea typeface="+mn-ea"/>
              <a:cs typeface="+mn-cs"/>
            </a:endParaRPr>
          </a:p>
        </p:txBody>
      </p:sp>
      <p:sp>
        <p:nvSpPr>
          <p:cNvPr id="15366" name="Rectangle 1"/>
          <p:cNvSpPr>
            <a:spLocks noChangeArrowheads="1"/>
          </p:cNvSpPr>
          <p:nvPr/>
        </p:nvSpPr>
        <p:spPr bwMode="auto">
          <a:xfrm>
            <a:off x="468313" y="981075"/>
            <a:ext cx="8207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5367" name="Content Placeholder 4"/>
          <p:cNvSpPr txBox="1">
            <a:spLocks/>
          </p:cNvSpPr>
          <p:nvPr/>
        </p:nvSpPr>
        <p:spPr bwMode="auto">
          <a:xfrm>
            <a:off x="1386136" y="260649"/>
            <a:ext cx="6138192" cy="1008112"/>
          </a:xfrm>
          <a:prstGeom prst="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defRPr/>
            </a:pPr>
            <a:r>
              <a:rPr kumimoji="0" lang="en-US" alt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Activity 1 - Marc</a:t>
            </a:r>
          </a:p>
        </p:txBody>
      </p:sp>
      <p:sp>
        <p:nvSpPr>
          <p:cNvPr id="15368" name="Rectangle 2"/>
          <p:cNvSpPr>
            <a:spLocks noChangeArrowheads="1"/>
          </p:cNvSpPr>
          <p:nvPr/>
        </p:nvSpPr>
        <p:spPr bwMode="auto">
          <a:xfrm flipV="1">
            <a:off x="4216400" y="1844675"/>
            <a:ext cx="1219200"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5369" name="Rectangle 4"/>
          <p:cNvSpPr>
            <a:spLocks noChangeArrowheads="1"/>
          </p:cNvSpPr>
          <p:nvPr/>
        </p:nvSpPr>
        <p:spPr bwMode="auto">
          <a:xfrm>
            <a:off x="5127625" y="1660525"/>
            <a:ext cx="14605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5370" name="Rectangle 6"/>
          <p:cNvSpPr>
            <a:spLocks noChangeArrowheads="1"/>
          </p:cNvSpPr>
          <p:nvPr/>
        </p:nvSpPr>
        <p:spPr bwMode="auto">
          <a:xfrm>
            <a:off x="2220913" y="1457325"/>
            <a:ext cx="5210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alt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4375" y="6237312"/>
            <a:ext cx="1699260" cy="495300"/>
          </a:xfrm>
          <a:prstGeom prst="rect">
            <a:avLst/>
          </a:prstGeom>
          <a:noFill/>
          <a:ln>
            <a:noFill/>
          </a:ln>
        </p:spPr>
      </p:pic>
    </p:spTree>
    <p:extLst>
      <p:ext uri="{BB962C8B-B14F-4D97-AF65-F5344CB8AC3E}">
        <p14:creationId xmlns:p14="http://schemas.microsoft.com/office/powerpoint/2010/main" val="100218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1043608" y="1412776"/>
          <a:ext cx="7271712"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67544" y="1412776"/>
            <a:ext cx="8208912"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dirty="0">
                <a:ln>
                  <a:noFill/>
                </a:ln>
                <a:solidFill>
                  <a:srgbClr val="1F497D">
                    <a:lumMod val="50000"/>
                  </a:srgbClr>
                </a:solidFill>
                <a:effectLst/>
                <a:uLnTx/>
                <a:uFillTx/>
                <a:latin typeface="Calibri"/>
                <a:ea typeface="+mn-ea"/>
                <a:cs typeface="Arial" charset="0"/>
              </a:rPr>
              <a:t>What safeguarding questions do you need to ask relating to each organisation?</a:t>
            </a:r>
          </a:p>
        </p:txBody>
      </p:sp>
      <p:sp>
        <p:nvSpPr>
          <p:cNvPr id="8" name="Content Placeholder 4"/>
          <p:cNvSpPr txBox="1">
            <a:spLocks noGrp="1"/>
          </p:cNvSpPr>
          <p:nvPr>
            <p:ph type="title"/>
          </p:nvPr>
        </p:nvSpPr>
        <p:spPr bwMode="auto">
          <a:prstGeom prst="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fontAlgn="base">
              <a:spcAft>
                <a:spcPct val="0"/>
              </a:spcAft>
              <a:buFont typeface="Arial" pitchFamily="34" charset="0"/>
              <a:buNone/>
            </a:pPr>
            <a:r>
              <a:rPr lang="en-US" altLang="en-US" sz="2800" b="1" dirty="0">
                <a:solidFill>
                  <a:schemeClr val="bg1"/>
                </a:solidFill>
                <a:latin typeface="Arial" panose="020B0604020202020204" pitchFamily="34" charset="0"/>
                <a:cs typeface="Arial" panose="020B0604020202020204" pitchFamily="34" charset="0"/>
              </a:rPr>
              <a:t>Feedback – thinking about the “Big Picture”</a:t>
            </a:r>
          </a:p>
        </p:txBody>
      </p:sp>
    </p:spTree>
    <p:extLst>
      <p:ext uri="{BB962C8B-B14F-4D97-AF65-F5344CB8AC3E}">
        <p14:creationId xmlns:p14="http://schemas.microsoft.com/office/powerpoint/2010/main" val="2260256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5BC07E41-ACF3-4009-97D1-0DD6AF4AE7BC}"/>
                                            </p:graphicEl>
                                          </p:spTgt>
                                        </p:tgtEl>
                                        <p:attrNameLst>
                                          <p:attrName>style.visibility</p:attrName>
                                        </p:attrNameLst>
                                      </p:cBhvr>
                                      <p:to>
                                        <p:strVal val="visible"/>
                                      </p:to>
                                    </p:set>
                                    <p:animEffect transition="in" filter="fade">
                                      <p:cBhvr>
                                        <p:cTn id="7" dur="1000"/>
                                        <p:tgtEl>
                                          <p:spTgt spid="6">
                                            <p:graphicEl>
                                              <a:dgm id="{5BC07E41-ACF3-4009-97D1-0DD6AF4AE7B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9491DBA1-5CF9-4161-A81A-4FAD97A0E66A}"/>
                                            </p:graphicEl>
                                          </p:spTgt>
                                        </p:tgtEl>
                                        <p:attrNameLst>
                                          <p:attrName>style.visibility</p:attrName>
                                        </p:attrNameLst>
                                      </p:cBhvr>
                                      <p:to>
                                        <p:strVal val="visible"/>
                                      </p:to>
                                    </p:set>
                                    <p:animEffect transition="in" filter="fade">
                                      <p:cBhvr>
                                        <p:cTn id="10" dur="1000"/>
                                        <p:tgtEl>
                                          <p:spTgt spid="6">
                                            <p:graphicEl>
                                              <a:dgm id="{9491DBA1-5CF9-4161-A81A-4FAD97A0E66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E67F3DB9-F860-4369-BB63-CD645EE6C9E2}"/>
                                            </p:graphicEl>
                                          </p:spTgt>
                                        </p:tgtEl>
                                        <p:attrNameLst>
                                          <p:attrName>style.visibility</p:attrName>
                                        </p:attrNameLst>
                                      </p:cBhvr>
                                      <p:to>
                                        <p:strVal val="visible"/>
                                      </p:to>
                                    </p:set>
                                    <p:animEffect transition="in" filter="fade">
                                      <p:cBhvr>
                                        <p:cTn id="15" dur="1000"/>
                                        <p:tgtEl>
                                          <p:spTgt spid="6">
                                            <p:graphicEl>
                                              <a:dgm id="{E67F3DB9-F860-4369-BB63-CD645EE6C9E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50ACA51A-65B7-431F-B3DA-77DB34595B88}"/>
                                            </p:graphicEl>
                                          </p:spTgt>
                                        </p:tgtEl>
                                        <p:attrNameLst>
                                          <p:attrName>style.visibility</p:attrName>
                                        </p:attrNameLst>
                                      </p:cBhvr>
                                      <p:to>
                                        <p:strVal val="visible"/>
                                      </p:to>
                                    </p:set>
                                    <p:animEffect transition="in" filter="fade">
                                      <p:cBhvr>
                                        <p:cTn id="18" dur="1000"/>
                                        <p:tgtEl>
                                          <p:spTgt spid="6">
                                            <p:graphicEl>
                                              <a:dgm id="{50ACA51A-65B7-431F-B3DA-77DB34595B8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66946298-5747-4A8A-83B8-DB38A8DAE92C}"/>
                                            </p:graphicEl>
                                          </p:spTgt>
                                        </p:tgtEl>
                                        <p:attrNameLst>
                                          <p:attrName>style.visibility</p:attrName>
                                        </p:attrNameLst>
                                      </p:cBhvr>
                                      <p:to>
                                        <p:strVal val="visible"/>
                                      </p:to>
                                    </p:set>
                                    <p:animEffect transition="in" filter="fade">
                                      <p:cBhvr>
                                        <p:cTn id="23" dur="1000"/>
                                        <p:tgtEl>
                                          <p:spTgt spid="6">
                                            <p:graphicEl>
                                              <a:dgm id="{66946298-5747-4A8A-83B8-DB38A8DAE92C}"/>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35A660C0-0D65-4E8C-980F-9D80A2E8B2DF}"/>
                                            </p:graphicEl>
                                          </p:spTgt>
                                        </p:tgtEl>
                                        <p:attrNameLst>
                                          <p:attrName>style.visibility</p:attrName>
                                        </p:attrNameLst>
                                      </p:cBhvr>
                                      <p:to>
                                        <p:strVal val="visible"/>
                                      </p:to>
                                    </p:set>
                                    <p:animEffect transition="in" filter="fade">
                                      <p:cBhvr>
                                        <p:cTn id="26" dur="1000"/>
                                        <p:tgtEl>
                                          <p:spTgt spid="6">
                                            <p:graphicEl>
                                              <a:dgm id="{35A660C0-0D65-4E8C-980F-9D80A2E8B2D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EFB29262-3288-41DD-9DA6-4EACE5CCFE23}"/>
                                            </p:graphicEl>
                                          </p:spTgt>
                                        </p:tgtEl>
                                        <p:attrNameLst>
                                          <p:attrName>style.visibility</p:attrName>
                                        </p:attrNameLst>
                                      </p:cBhvr>
                                      <p:to>
                                        <p:strVal val="visible"/>
                                      </p:to>
                                    </p:set>
                                    <p:animEffect transition="in" filter="fade">
                                      <p:cBhvr>
                                        <p:cTn id="31" dur="1000"/>
                                        <p:tgtEl>
                                          <p:spTgt spid="6">
                                            <p:graphicEl>
                                              <a:dgm id="{EFB29262-3288-41DD-9DA6-4EACE5CCFE23}"/>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B3908CBF-ED7E-4DDE-8DB9-4348EA1DF276}"/>
                                            </p:graphicEl>
                                          </p:spTgt>
                                        </p:tgtEl>
                                        <p:attrNameLst>
                                          <p:attrName>style.visibility</p:attrName>
                                        </p:attrNameLst>
                                      </p:cBhvr>
                                      <p:to>
                                        <p:strVal val="visible"/>
                                      </p:to>
                                    </p:set>
                                    <p:animEffect transition="in" filter="fade">
                                      <p:cBhvr>
                                        <p:cTn id="34" dur="1000"/>
                                        <p:tgtEl>
                                          <p:spTgt spid="6">
                                            <p:graphicEl>
                                              <a:dgm id="{B3908CBF-ED7E-4DDE-8DB9-4348EA1DF276}"/>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8E9F39E7-193A-4ECE-B544-E98D1C73638E}"/>
                                            </p:graphicEl>
                                          </p:spTgt>
                                        </p:tgtEl>
                                        <p:attrNameLst>
                                          <p:attrName>style.visibility</p:attrName>
                                        </p:attrNameLst>
                                      </p:cBhvr>
                                      <p:to>
                                        <p:strVal val="visible"/>
                                      </p:to>
                                    </p:set>
                                    <p:animEffect transition="in" filter="fade">
                                      <p:cBhvr>
                                        <p:cTn id="39" dur="1000"/>
                                        <p:tgtEl>
                                          <p:spTgt spid="6">
                                            <p:graphicEl>
                                              <a:dgm id="{8E9F39E7-193A-4ECE-B544-E98D1C73638E}"/>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12660092-0A5F-42BA-863A-2A6121C9E795}"/>
                                            </p:graphicEl>
                                          </p:spTgt>
                                        </p:tgtEl>
                                        <p:attrNameLst>
                                          <p:attrName>style.visibility</p:attrName>
                                        </p:attrNameLst>
                                      </p:cBhvr>
                                      <p:to>
                                        <p:strVal val="visible"/>
                                      </p:to>
                                    </p:set>
                                    <p:animEffect transition="in" filter="fade">
                                      <p:cBhvr>
                                        <p:cTn id="42" dur="1000"/>
                                        <p:tgtEl>
                                          <p:spTgt spid="6">
                                            <p:graphicEl>
                                              <a:dgm id="{12660092-0A5F-42BA-863A-2A6121C9E795}"/>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BCAA6D41-784A-4617-B64B-CB2EDBBFCABF}"/>
                                            </p:graphicEl>
                                          </p:spTgt>
                                        </p:tgtEl>
                                        <p:attrNameLst>
                                          <p:attrName>style.visibility</p:attrName>
                                        </p:attrNameLst>
                                      </p:cBhvr>
                                      <p:to>
                                        <p:strVal val="visible"/>
                                      </p:to>
                                    </p:set>
                                    <p:animEffect transition="in" filter="fade">
                                      <p:cBhvr>
                                        <p:cTn id="47" dur="1000"/>
                                        <p:tgtEl>
                                          <p:spTgt spid="6">
                                            <p:graphicEl>
                                              <a:dgm id="{BCAA6D41-784A-4617-B64B-CB2EDBBFCABF}"/>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graphicEl>
                                              <a:dgm id="{DD5A5AEB-7B62-440D-9994-0C8DDE9AD265}"/>
                                            </p:graphicEl>
                                          </p:spTgt>
                                        </p:tgtEl>
                                        <p:attrNameLst>
                                          <p:attrName>style.visibility</p:attrName>
                                        </p:attrNameLst>
                                      </p:cBhvr>
                                      <p:to>
                                        <p:strVal val="visible"/>
                                      </p:to>
                                    </p:set>
                                    <p:animEffect transition="in" filter="fade">
                                      <p:cBhvr>
                                        <p:cTn id="50" dur="1000"/>
                                        <p:tgtEl>
                                          <p:spTgt spid="6">
                                            <p:graphicEl>
                                              <a:dgm id="{DD5A5AEB-7B62-440D-9994-0C8DDE9AD26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graphicEl>
                                              <a:dgm id="{EAA2F554-0DB0-4C22-A2AA-3844BB56308A}"/>
                                            </p:graphicEl>
                                          </p:spTgt>
                                        </p:tgtEl>
                                        <p:attrNameLst>
                                          <p:attrName>style.visibility</p:attrName>
                                        </p:attrNameLst>
                                      </p:cBhvr>
                                      <p:to>
                                        <p:strVal val="visible"/>
                                      </p:to>
                                    </p:set>
                                    <p:animEffect transition="in" filter="fade">
                                      <p:cBhvr>
                                        <p:cTn id="55" dur="1000"/>
                                        <p:tgtEl>
                                          <p:spTgt spid="6">
                                            <p:graphicEl>
                                              <a:dgm id="{EAA2F554-0DB0-4C22-A2AA-3844BB56308A}"/>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graphicEl>
                                              <a:dgm id="{45122E74-AA0B-4186-8CA8-86642403850E}"/>
                                            </p:graphicEl>
                                          </p:spTgt>
                                        </p:tgtEl>
                                        <p:attrNameLst>
                                          <p:attrName>style.visibility</p:attrName>
                                        </p:attrNameLst>
                                      </p:cBhvr>
                                      <p:to>
                                        <p:strVal val="visible"/>
                                      </p:to>
                                    </p:set>
                                    <p:animEffect transition="in" filter="fade">
                                      <p:cBhvr>
                                        <p:cTn id="58" dur="1000"/>
                                        <p:tgtEl>
                                          <p:spTgt spid="6">
                                            <p:graphicEl>
                                              <a:dgm id="{45122E74-AA0B-4186-8CA8-86642403850E}"/>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graphicEl>
                                              <a:dgm id="{448FB1E3-C383-48F0-B4AF-C5465DC1F73C}"/>
                                            </p:graphicEl>
                                          </p:spTgt>
                                        </p:tgtEl>
                                        <p:attrNameLst>
                                          <p:attrName>style.visibility</p:attrName>
                                        </p:attrNameLst>
                                      </p:cBhvr>
                                      <p:to>
                                        <p:strVal val="visible"/>
                                      </p:to>
                                    </p:set>
                                    <p:animEffect transition="in" filter="fade">
                                      <p:cBhvr>
                                        <p:cTn id="63" dur="1000"/>
                                        <p:tgtEl>
                                          <p:spTgt spid="6">
                                            <p:graphicEl>
                                              <a:dgm id="{448FB1E3-C383-48F0-B4AF-C5465DC1F73C}"/>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graphicEl>
                                              <a:dgm id="{91202E13-F6DF-4951-8301-6F54A02DDAD0}"/>
                                            </p:graphicEl>
                                          </p:spTgt>
                                        </p:tgtEl>
                                        <p:attrNameLst>
                                          <p:attrName>style.visibility</p:attrName>
                                        </p:attrNameLst>
                                      </p:cBhvr>
                                      <p:to>
                                        <p:strVal val="visible"/>
                                      </p:to>
                                    </p:set>
                                    <p:animEffect transition="in" filter="fade">
                                      <p:cBhvr>
                                        <p:cTn id="66" dur="1000"/>
                                        <p:tgtEl>
                                          <p:spTgt spid="6">
                                            <p:graphicEl>
                                              <a:dgm id="{91202E13-F6DF-4951-8301-6F54A02DDAD0}"/>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
                                            <p:graphicEl>
                                              <a:dgm id="{B8E723B7-1764-400A-A6C2-50227C39546D}"/>
                                            </p:graphicEl>
                                          </p:spTgt>
                                        </p:tgtEl>
                                        <p:attrNameLst>
                                          <p:attrName>style.visibility</p:attrName>
                                        </p:attrNameLst>
                                      </p:cBhvr>
                                      <p:to>
                                        <p:strVal val="visible"/>
                                      </p:to>
                                    </p:set>
                                    <p:animEffect transition="in" filter="fade">
                                      <p:cBhvr>
                                        <p:cTn id="71" dur="1000"/>
                                        <p:tgtEl>
                                          <p:spTgt spid="6">
                                            <p:graphicEl>
                                              <a:dgm id="{B8E723B7-1764-400A-A6C2-50227C39546D}"/>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
                                            <p:graphicEl>
                                              <a:dgm id="{1EEAA6E6-C6F5-470F-9FCC-740BCC252649}"/>
                                            </p:graphicEl>
                                          </p:spTgt>
                                        </p:tgtEl>
                                        <p:attrNameLst>
                                          <p:attrName>style.visibility</p:attrName>
                                        </p:attrNameLst>
                                      </p:cBhvr>
                                      <p:to>
                                        <p:strVal val="visible"/>
                                      </p:to>
                                    </p:set>
                                    <p:animEffect transition="in" filter="fade">
                                      <p:cBhvr>
                                        <p:cTn id="74" dur="1000"/>
                                        <p:tgtEl>
                                          <p:spTgt spid="6">
                                            <p:graphicEl>
                                              <a:dgm id="{1EEAA6E6-C6F5-470F-9FCC-740BCC2526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br>
              <a:rPr lang="en-GB" sz="3200" dirty="0">
                <a:latin typeface="Arial" panose="020B0604020202020204" pitchFamily="34" charset="0"/>
                <a:cs typeface="Arial" panose="020B0604020202020204" pitchFamily="34" charset="0"/>
              </a:rPr>
            </a:br>
            <a:r>
              <a:rPr lang="en-GB" sz="3200" b="1" dirty="0">
                <a:solidFill>
                  <a:schemeClr val="bg1"/>
                </a:solidFill>
                <a:latin typeface="Arial" panose="020B0604020202020204" pitchFamily="34" charset="0"/>
                <a:cs typeface="Arial" panose="020B0604020202020204" pitchFamily="34" charset="0"/>
              </a:rPr>
              <a:t>Feedback</a:t>
            </a:r>
            <a:r>
              <a:rPr lang="en-GB" sz="3200" b="1" dirty="0">
                <a:latin typeface="Arial" panose="020B0604020202020204" pitchFamily="34" charset="0"/>
                <a:cs typeface="Arial" panose="020B0604020202020204" pitchFamily="34" charset="0"/>
              </a:rPr>
              <a:t> </a:t>
            </a:r>
            <a:r>
              <a:rPr lang="en-GB" sz="3200" b="1" dirty="0">
                <a:solidFill>
                  <a:schemeClr val="bg1"/>
                </a:solidFill>
                <a:latin typeface="Arial" panose="020B0604020202020204" pitchFamily="34" charset="0"/>
                <a:cs typeface="Arial" panose="020B0604020202020204" pitchFamily="34" charset="0"/>
              </a:rPr>
              <a:t>from groups</a:t>
            </a:r>
            <a:br>
              <a:rPr lang="en-GB" sz="3200" dirty="0">
                <a:latin typeface="Arial" panose="020B0604020202020204" pitchFamily="34" charset="0"/>
                <a:cs typeface="Arial" panose="020B0604020202020204" pitchFamily="34" charset="0"/>
              </a:rPr>
            </a:br>
            <a:endParaRPr lang="en-GB"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340769"/>
            <a:ext cx="8229600" cy="4464496"/>
          </a:xfrm>
        </p:spPr>
        <p:txBody>
          <a:bodyPr>
            <a:normAutofit lnSpcReduction="10000"/>
          </a:bodyPr>
          <a:lstStyle/>
          <a:p>
            <a:pPr marL="457200" lvl="1" indent="0">
              <a:buNone/>
            </a:pPr>
            <a:endParaRPr lang="en-GB" sz="2000" b="1" u="sng" dirty="0">
              <a:solidFill>
                <a:srgbClr val="7030A0"/>
              </a:solidFill>
              <a:cs typeface="Arial" panose="020B0604020202020204" pitchFamily="34" charset="0"/>
            </a:endParaRPr>
          </a:p>
          <a:p>
            <a:pPr marL="457200" lvl="1" indent="0">
              <a:buNone/>
            </a:pPr>
            <a:r>
              <a:rPr lang="en-GB" sz="2400" b="1" u="sng" dirty="0">
                <a:solidFill>
                  <a:srgbClr val="7030A0"/>
                </a:solidFill>
                <a:cs typeface="Arial" panose="020B0604020202020204" pitchFamily="34" charset="0"/>
              </a:rPr>
              <a:t>Marc </a:t>
            </a:r>
          </a:p>
          <a:p>
            <a:pPr lvl="1">
              <a:buFont typeface="Wingdings" panose="05000000000000000000" pitchFamily="2" charset="2"/>
              <a:buChar char="ü"/>
            </a:pPr>
            <a:r>
              <a:rPr lang="en-GB" sz="2400" dirty="0">
                <a:solidFill>
                  <a:srgbClr val="7030A0"/>
                </a:solidFill>
                <a:cs typeface="Arial" panose="020B0604020202020204" pitchFamily="34" charset="0"/>
              </a:rPr>
              <a:t>Is an Adult at risk (18 years +):</a:t>
            </a:r>
          </a:p>
          <a:p>
            <a:pPr lvl="1">
              <a:buFont typeface="Wingdings" panose="05000000000000000000" pitchFamily="2" charset="2"/>
              <a:buChar char="ü"/>
            </a:pPr>
            <a:r>
              <a:rPr lang="en-GB" sz="2400" dirty="0">
                <a:solidFill>
                  <a:srgbClr val="7030A0"/>
                </a:solidFill>
                <a:cs typeface="Arial" panose="020B0604020202020204" pitchFamily="34" charset="0"/>
              </a:rPr>
              <a:t>He has needs for </a:t>
            </a:r>
            <a:r>
              <a:rPr lang="en-GB" sz="2400" b="1" dirty="0">
                <a:solidFill>
                  <a:srgbClr val="7030A0"/>
                </a:solidFill>
                <a:cs typeface="Arial" panose="020B0604020202020204" pitchFamily="34" charset="0"/>
              </a:rPr>
              <a:t>care and support </a:t>
            </a:r>
            <a:r>
              <a:rPr lang="en-GB" sz="2400" dirty="0">
                <a:solidFill>
                  <a:srgbClr val="7030A0"/>
                </a:solidFill>
                <a:cs typeface="Arial" panose="020B0604020202020204" pitchFamily="34" charset="0"/>
              </a:rPr>
              <a:t>(whether or not the local authority is meeting any of those needs) </a:t>
            </a:r>
            <a:r>
              <a:rPr lang="en-GB" sz="2400" b="1" u="sng" dirty="0">
                <a:solidFill>
                  <a:srgbClr val="7030A0"/>
                </a:solidFill>
                <a:cs typeface="Arial" panose="020B0604020202020204" pitchFamily="34" charset="0"/>
              </a:rPr>
              <a:t>AND</a:t>
            </a:r>
            <a:r>
              <a:rPr lang="en-GB" sz="2400" dirty="0">
                <a:solidFill>
                  <a:srgbClr val="7030A0"/>
                </a:solidFill>
                <a:cs typeface="Arial" panose="020B0604020202020204" pitchFamily="34" charset="0"/>
              </a:rPr>
              <a:t>;</a:t>
            </a:r>
          </a:p>
          <a:p>
            <a:pPr lvl="1">
              <a:buFont typeface="Wingdings" panose="05000000000000000000" pitchFamily="2" charset="2"/>
              <a:buChar char="ü"/>
            </a:pPr>
            <a:r>
              <a:rPr lang="en-GB" sz="2400" dirty="0">
                <a:solidFill>
                  <a:srgbClr val="7030A0"/>
                </a:solidFill>
                <a:cs typeface="Arial" panose="020B0604020202020204" pitchFamily="34" charset="0"/>
              </a:rPr>
              <a:t>Is experiencing, or at risk of abuse or neglect; </a:t>
            </a:r>
            <a:r>
              <a:rPr lang="en-GB" sz="2400" b="1" u="sng" dirty="0">
                <a:solidFill>
                  <a:srgbClr val="7030A0"/>
                </a:solidFill>
                <a:cs typeface="Arial" panose="020B0604020202020204" pitchFamily="34" charset="0"/>
              </a:rPr>
              <a:t>AND</a:t>
            </a:r>
          </a:p>
          <a:p>
            <a:pPr lvl="1">
              <a:buFont typeface="Wingdings" panose="05000000000000000000" pitchFamily="2" charset="2"/>
              <a:buChar char="ü"/>
            </a:pPr>
            <a:r>
              <a:rPr lang="en-GB" sz="2400" dirty="0">
                <a:solidFill>
                  <a:srgbClr val="7030A0"/>
                </a:solidFill>
                <a:cs typeface="Arial" panose="020B0604020202020204" pitchFamily="34" charset="0"/>
              </a:rPr>
              <a:t>As a result of those care and support needs is unable to protect himself from either the risk of, or the experience of abuse or neglect.</a:t>
            </a:r>
          </a:p>
          <a:p>
            <a:pPr lvl="1"/>
            <a:endParaRPr lang="en-GB" sz="2400" dirty="0">
              <a:solidFill>
                <a:srgbClr val="7030A0"/>
              </a:solidFill>
              <a:latin typeface="Arial" panose="020B0604020202020204" pitchFamily="34" charset="0"/>
              <a:cs typeface="Arial" panose="020B0604020202020204" pitchFamily="34" charset="0"/>
            </a:endParaRPr>
          </a:p>
          <a:p>
            <a:r>
              <a:rPr lang="en-GB" sz="2000" dirty="0">
                <a:solidFill>
                  <a:schemeClr val="tx2">
                    <a:lumMod val="50000"/>
                  </a:schemeClr>
                </a:solidFill>
                <a:latin typeface="Arial" panose="020B0604020202020204" pitchFamily="34" charset="0"/>
                <a:cs typeface="Arial" panose="020B0604020202020204" pitchFamily="34" charset="0"/>
              </a:rPr>
              <a:t>Reflect – Were/are his needs now being met? What could be done better?</a:t>
            </a:r>
          </a:p>
        </p:txBody>
      </p:sp>
    </p:spTree>
    <p:extLst>
      <p:ext uri="{BB962C8B-B14F-4D97-AF65-F5344CB8AC3E}">
        <p14:creationId xmlns:p14="http://schemas.microsoft.com/office/powerpoint/2010/main" val="1288704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GB" b="1" dirty="0">
                <a:solidFill>
                  <a:schemeClr val="tx2">
                    <a:lumMod val="50000"/>
                  </a:schemeClr>
                </a:solidFill>
                <a:latin typeface="Arial" panose="020B0604020202020204" pitchFamily="34" charset="0"/>
                <a:cs typeface="Arial" panose="020B0604020202020204" pitchFamily="34" charset="0"/>
              </a:rPr>
              <a:t>Abuse</a:t>
            </a:r>
          </a:p>
        </p:txBody>
      </p:sp>
      <p:sp>
        <p:nvSpPr>
          <p:cNvPr id="3" name="Content Placeholder 2"/>
          <p:cNvSpPr>
            <a:spLocks noGrp="1"/>
          </p:cNvSpPr>
          <p:nvPr>
            <p:ph idx="1"/>
          </p:nvPr>
        </p:nvSpPr>
        <p:spPr/>
        <p:txBody>
          <a:bodyPr>
            <a:normAutofit/>
          </a:bodyPr>
          <a:lstStyle/>
          <a:p>
            <a:pPr marL="0" indent="0" algn="ctr">
              <a:buNone/>
            </a:pPr>
            <a:r>
              <a:rPr lang="en-GB" sz="2000" dirty="0">
                <a:hlinkClick r:id="rId3"/>
              </a:rPr>
              <a:t>Derbyshire Safeguarding Adults Board - Identifying and reporting abuse and neglect - YouTube</a:t>
            </a:r>
            <a:endParaRPr lang="en-GB" sz="2000" b="1"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2780928"/>
            <a:ext cx="4767263"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4884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oAutofit/>
          </a:bodyPr>
          <a:lstStyle/>
          <a:p>
            <a:r>
              <a:rPr lang="en-GB" sz="2800" b="1" dirty="0">
                <a:latin typeface="Arial" panose="020B0604020202020204" pitchFamily="34" charset="0"/>
                <a:cs typeface="Arial" panose="020B0604020202020204" pitchFamily="34" charset="0"/>
              </a:rPr>
              <a:t>Common Threads: The Need to Belong and Grooming </a:t>
            </a:r>
          </a:p>
        </p:txBody>
      </p:sp>
      <p:sp>
        <p:nvSpPr>
          <p:cNvPr id="3" name="Content Placeholder 2"/>
          <p:cNvSpPr>
            <a:spLocks noGrp="1"/>
          </p:cNvSpPr>
          <p:nvPr>
            <p:ph idx="1"/>
          </p:nvPr>
        </p:nvSpPr>
        <p:spPr>
          <a:xfrm>
            <a:off x="457200" y="1268760"/>
            <a:ext cx="8229600" cy="5040560"/>
          </a:xfrm>
        </p:spPr>
        <p:txBody>
          <a:bodyPr>
            <a:normAutofit/>
          </a:bodyPr>
          <a:lstStyle/>
          <a:p>
            <a:endParaRPr lang="en-GB" sz="2400" dirty="0">
              <a:solidFill>
                <a:schemeClr val="tx2">
                  <a:lumMod val="50000"/>
                </a:schemeClr>
              </a:solidFill>
              <a:cs typeface="Arial" panose="020B0604020202020204" pitchFamily="34" charset="0"/>
            </a:endParaRPr>
          </a:p>
          <a:p>
            <a:r>
              <a:rPr lang="en-GB" sz="2400" dirty="0">
                <a:solidFill>
                  <a:schemeClr val="tx2">
                    <a:lumMod val="50000"/>
                  </a:schemeClr>
                </a:solidFill>
                <a:cs typeface="Arial" panose="020B0604020202020204" pitchFamily="34" charset="0"/>
              </a:rPr>
              <a:t>Characteristics of grooming regularly include positive and negative reinforcements. These include, but are not limited to:</a:t>
            </a:r>
          </a:p>
          <a:p>
            <a:pPr marL="0" indent="0">
              <a:buNone/>
            </a:pPr>
            <a:endParaRPr lang="en-GB" sz="1000" dirty="0">
              <a:solidFill>
                <a:schemeClr val="tx2">
                  <a:lumMod val="50000"/>
                </a:schemeClr>
              </a:solidFill>
              <a:cs typeface="Arial" panose="020B0604020202020204" pitchFamily="34" charset="0"/>
            </a:endParaRPr>
          </a:p>
          <a:p>
            <a:pPr lvl="1">
              <a:buFont typeface="Wingdings" panose="05000000000000000000" pitchFamily="2" charset="2"/>
              <a:buChar char="§"/>
            </a:pPr>
            <a:r>
              <a:rPr lang="en-GB" sz="2000" b="1" dirty="0">
                <a:solidFill>
                  <a:schemeClr val="tx2">
                    <a:lumMod val="50000"/>
                  </a:schemeClr>
                </a:solidFill>
                <a:cs typeface="Arial" panose="020B0604020202020204" pitchFamily="34" charset="0"/>
              </a:rPr>
              <a:t>Positive reinforcements used:</a:t>
            </a:r>
          </a:p>
          <a:p>
            <a:pPr marL="457200" lvl="1" indent="0">
              <a:buNone/>
            </a:pPr>
            <a:endParaRPr lang="en-GB" sz="1000" dirty="0">
              <a:solidFill>
                <a:schemeClr val="tx2">
                  <a:lumMod val="50000"/>
                </a:schemeClr>
              </a:solidFill>
              <a:cs typeface="Arial" panose="020B0604020202020204" pitchFamily="34" charset="0"/>
            </a:endParaRPr>
          </a:p>
          <a:p>
            <a:pPr lvl="1">
              <a:buFont typeface="Wingdings" panose="05000000000000000000" pitchFamily="2" charset="2"/>
              <a:buChar char="§"/>
            </a:pPr>
            <a:r>
              <a:rPr lang="en-GB" sz="2000" b="1" dirty="0">
                <a:solidFill>
                  <a:schemeClr val="tx2">
                    <a:lumMod val="50000"/>
                  </a:schemeClr>
                </a:solidFill>
                <a:cs typeface="Arial" panose="020B0604020202020204" pitchFamily="34" charset="0"/>
              </a:rPr>
              <a:t>Negative reinforcements used:</a:t>
            </a:r>
          </a:p>
          <a:p>
            <a:pPr marL="457200" lvl="1" indent="0">
              <a:buNone/>
            </a:pPr>
            <a:endParaRPr lang="en-GB" sz="1000" dirty="0">
              <a:solidFill>
                <a:schemeClr val="tx2">
                  <a:lumMod val="50000"/>
                </a:schemeClr>
              </a:solidFill>
              <a:cs typeface="Arial" panose="020B0604020202020204" pitchFamily="34" charset="0"/>
            </a:endParaRPr>
          </a:p>
          <a:p>
            <a:pPr lvl="1">
              <a:buFont typeface="Wingdings" panose="05000000000000000000" pitchFamily="2" charset="2"/>
              <a:buChar char="§"/>
            </a:pPr>
            <a:r>
              <a:rPr lang="en-GB" sz="2000" b="1" dirty="0">
                <a:solidFill>
                  <a:schemeClr val="tx2">
                    <a:lumMod val="50000"/>
                  </a:schemeClr>
                </a:solidFill>
                <a:cs typeface="Arial" panose="020B0604020202020204" pitchFamily="34" charset="0"/>
              </a:rPr>
              <a:t>Other similar techniques</a:t>
            </a:r>
            <a:endParaRPr lang="en-GB" sz="1600" b="1" dirty="0">
              <a:solidFill>
                <a:schemeClr val="tx2">
                  <a:lumMod val="50000"/>
                </a:schemeClr>
              </a:solidFill>
              <a:cs typeface="Arial" panose="020B0604020202020204" pitchFamily="34" charset="0"/>
            </a:endParaRPr>
          </a:p>
          <a:p>
            <a:pPr marL="457200" lvl="1" indent="0">
              <a:buNone/>
            </a:pPr>
            <a:endParaRPr lang="en-GB" sz="1000" dirty="0">
              <a:cs typeface="Arial" panose="020B0604020202020204" pitchFamily="34" charset="0"/>
            </a:endParaRPr>
          </a:p>
          <a:p>
            <a:pPr lvl="1">
              <a:buFont typeface="Wingdings" panose="05000000000000000000" pitchFamily="2" charset="2"/>
              <a:buChar char="§"/>
            </a:pPr>
            <a:r>
              <a:rPr lang="en-GB" sz="2000" b="1" i="1" dirty="0">
                <a:solidFill>
                  <a:srgbClr val="FF0000"/>
                </a:solidFill>
                <a:cs typeface="Arial" panose="020B0604020202020204" pitchFamily="34" charset="0"/>
              </a:rPr>
              <a:t>These can be done using sales pitches, targeting the lonely and isolated, texting, computers, etc.</a:t>
            </a:r>
          </a:p>
          <a:p>
            <a:pPr lvl="1">
              <a:buFont typeface="Wingdings" panose="05000000000000000000" pitchFamily="2" charset="2"/>
              <a:buChar char="§"/>
            </a:pPr>
            <a:endParaRPr lang="en-GB" sz="1200" dirty="0">
              <a:cs typeface="Arial" panose="020B0604020202020204" pitchFamily="34" charset="0"/>
            </a:endParaRPr>
          </a:p>
          <a:p>
            <a:pPr lvl="1">
              <a:buFont typeface="Wingdings" panose="05000000000000000000" pitchFamily="2" charset="2"/>
              <a:buChar char="§"/>
            </a:pPr>
            <a:endParaRPr lang="en-GB" sz="1200" dirty="0">
              <a:cs typeface="Arial" panose="020B0604020202020204" pitchFamily="34" charset="0"/>
            </a:endParaRPr>
          </a:p>
        </p:txBody>
      </p:sp>
    </p:spTree>
    <p:extLst>
      <p:ext uri="{BB962C8B-B14F-4D97-AF65-F5344CB8AC3E}">
        <p14:creationId xmlns:p14="http://schemas.microsoft.com/office/powerpoint/2010/main" val="3406653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10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764704"/>
            <a:ext cx="6635080" cy="4752528"/>
          </a:xfrm>
          <a:solidFill>
            <a:srgbClr val="92D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normAutofit/>
          </a:bodyPr>
          <a:lstStyle/>
          <a:p>
            <a:pPr marL="0" indent="0" algn="ctr">
              <a:buNone/>
            </a:pPr>
            <a:endParaRPr lang="en-GB" sz="8800" b="1" u="sng" dirty="0">
              <a:solidFill>
                <a:schemeClr val="tx2">
                  <a:lumMod val="50000"/>
                </a:schemeClr>
              </a:solidFill>
              <a:effectLst>
                <a:outerShdw blurRad="38100" dist="38100" dir="2700000" algn="tl">
                  <a:srgbClr val="000000">
                    <a:alpha val="43137"/>
                  </a:srgbClr>
                </a:outerShdw>
              </a:effectLst>
            </a:endParaRPr>
          </a:p>
          <a:p>
            <a:pPr marL="0" indent="0" algn="ctr">
              <a:buNone/>
            </a:pPr>
            <a:r>
              <a:rPr lang="en-GB" sz="8800" b="1" u="sng" dirty="0">
                <a:solidFill>
                  <a:schemeClr val="tx2">
                    <a:lumMod val="50000"/>
                  </a:schemeClr>
                </a:solidFill>
                <a:effectLst>
                  <a:outerShdw blurRad="38100" dist="38100" dir="2700000" algn="tl">
                    <a:srgbClr val="000000">
                      <a:alpha val="43137"/>
                    </a:srgbClr>
                  </a:outerShdw>
                </a:effectLst>
              </a:rPr>
              <a:t> Break!!!</a:t>
            </a:r>
          </a:p>
        </p:txBody>
      </p:sp>
    </p:spTree>
    <p:extLst>
      <p:ext uri="{BB962C8B-B14F-4D97-AF65-F5344CB8AC3E}">
        <p14:creationId xmlns:p14="http://schemas.microsoft.com/office/powerpoint/2010/main" val="365359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000" tmFilter="0, 0; .2, .5; .8, .5; 1, 0"/>
                                        <p:tgtEl>
                                          <p:spTgt spid="3">
                                            <p:bg/>
                                          </p:spTgt>
                                        </p:tgtEl>
                                      </p:cBhvr>
                                    </p:animEffect>
                                    <p:animScale>
                                      <p:cBhvr>
                                        <p:cTn id="7" dur="1000" autoRev="1" fill="hold"/>
                                        <p:tgtEl>
                                          <p:spTgt spid="3">
                                            <p:bg/>
                                          </p:spTgt>
                                        </p:tgtEl>
                                      </p:cBhvr>
                                      <p:by x="105000" y="105000"/>
                                    </p:animScale>
                                  </p:childTnLst>
                                </p:cTn>
                              </p:par>
                              <p:par>
                                <p:cTn id="8" presetID="26" presetClass="emph" presetSubtype="0" fill="hold" grpId="0" nodeType="withEffect">
                                  <p:stCondLst>
                                    <p:cond delay="1500"/>
                                  </p:stCondLst>
                                  <p:childTnLst>
                                    <p:animEffect transition="out" filter="fade">
                                      <p:cBhvr>
                                        <p:cTn id="9" dur="2000" tmFilter="0, 0; .2, .5; .8, .5; 1, 0"/>
                                        <p:tgtEl>
                                          <p:spTgt spid="3">
                                            <p:txEl>
                                              <p:pRg st="1" end="1"/>
                                            </p:txEl>
                                          </p:spTgt>
                                        </p:tgtEl>
                                      </p:cBhvr>
                                    </p:animEffect>
                                    <p:animScale>
                                      <p:cBhvr>
                                        <p:cTn id="10" dur="100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a:noAutofit/>
          </a:bodyPr>
          <a:lstStyle/>
          <a:p>
            <a:br>
              <a:rPr lang="en-GB" sz="3600" b="1" u="sng" dirty="0">
                <a:latin typeface="Arial" panose="020B0604020202020204" pitchFamily="34" charset="0"/>
                <a:cs typeface="Arial" panose="020B0604020202020204" pitchFamily="34" charset="0"/>
                <a:hlinkClick r:id="rId3"/>
              </a:rPr>
            </a:br>
            <a:r>
              <a:rPr lang="en-GB" sz="3600" b="1" u="sng" dirty="0">
                <a:latin typeface="Arial" panose="020B0604020202020204" pitchFamily="34" charset="0"/>
                <a:cs typeface="Arial" panose="020B0604020202020204" pitchFamily="34" charset="0"/>
              </a:rPr>
              <a:t>Domestic Abuse </a:t>
            </a:r>
            <a:br>
              <a:rPr lang="en-GB" sz="3600" dirty="0">
                <a:latin typeface="Arial" panose="020B0604020202020204" pitchFamily="34" charset="0"/>
                <a:cs typeface="Arial" panose="020B0604020202020204" pitchFamily="34" charset="0"/>
              </a:rPr>
            </a:br>
            <a:endParaRPr lang="en-GB"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387086"/>
            <a:ext cx="8229600" cy="4725637"/>
          </a:xfrm>
        </p:spPr>
        <p:txBody>
          <a:bodyPr>
            <a:normAutofit/>
          </a:bodyPr>
          <a:lstStyle/>
          <a:p>
            <a:endParaRPr lang="en-GB" sz="1600" dirty="0"/>
          </a:p>
          <a:p>
            <a:r>
              <a:rPr lang="en-GB" sz="2800" dirty="0"/>
              <a:t>In year ending March 2019 an estimated2.4 million people (aged 16-74), experienced domestic abuse - 1.6million women, 786, 000 men </a:t>
            </a:r>
            <a:r>
              <a:rPr lang="en-GB" sz="1000" u="sng" dirty="0">
                <a:hlinkClick r:id="rId4"/>
              </a:rPr>
              <a:t>Statutory definition of domestic abuse factsheet - GOV.UK (www.gov.uk)</a:t>
            </a:r>
            <a:endParaRPr lang="en-GB" sz="1000" dirty="0"/>
          </a:p>
          <a:p>
            <a:endParaRPr lang="en-GB" sz="1100" dirty="0"/>
          </a:p>
          <a:p>
            <a:r>
              <a:rPr lang="en-GB" sz="2800" dirty="0"/>
              <a:t>Section 76 of the Serious Crime Act 2015 created a new offence of controlling or coercive behaviour in an intimate or family relationship. </a:t>
            </a:r>
          </a:p>
          <a:p>
            <a:pPr marL="0" indent="0">
              <a:buNone/>
            </a:pPr>
            <a:r>
              <a:rPr lang="en-GB" sz="1100" dirty="0"/>
              <a:t>.</a:t>
            </a:r>
          </a:p>
          <a:p>
            <a:endParaRPr lang="en-GB" dirty="0"/>
          </a:p>
          <a:p>
            <a:pPr marL="0" indent="0" algn="ctr">
              <a:buNone/>
            </a:pPr>
            <a:endParaRPr lang="en-GB" sz="1100" dirty="0">
              <a:hlinkClick r:id="rId3"/>
            </a:endParaRPr>
          </a:p>
          <a:p>
            <a:pPr marL="0" indent="0" algn="ctr">
              <a:buNone/>
            </a:pPr>
            <a:endParaRPr lang="en-GB" sz="1100" dirty="0">
              <a:hlinkClick r:id="rId3"/>
            </a:endParaRPr>
          </a:p>
          <a:p>
            <a:pPr marL="0" lvl="0" indent="0" algn="ctr" defTabSz="457200">
              <a:buNone/>
            </a:pPr>
            <a:endParaRPr lang="en-GB" sz="2000" dirty="0">
              <a:solidFill>
                <a:prstClr val="black"/>
              </a:solidFill>
              <a:hlinkClick r:id="rId5"/>
            </a:endParaRPr>
          </a:p>
          <a:p>
            <a:pPr marL="0" indent="0" algn="ctr">
              <a:buNone/>
            </a:pPr>
            <a:endParaRPr lang="en-GB" sz="2000" dirty="0">
              <a:hlinkClick r:id="rId6"/>
            </a:endParaRPr>
          </a:p>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endParaRPr lang="en-GB" dirty="0"/>
          </a:p>
        </p:txBody>
      </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1" y="6093296"/>
            <a:ext cx="1371202" cy="72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08304" y="6210421"/>
            <a:ext cx="1699260" cy="495300"/>
          </a:xfrm>
          <a:prstGeom prst="rect">
            <a:avLst/>
          </a:prstGeom>
          <a:noFill/>
          <a:ln>
            <a:noFill/>
          </a:ln>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361" y="5922131"/>
            <a:ext cx="1699260" cy="783590"/>
          </a:xfrm>
          <a:prstGeom prst="rect">
            <a:avLst/>
          </a:prstGeom>
        </p:spPr>
      </p:pic>
    </p:spTree>
    <p:extLst>
      <p:ext uri="{BB962C8B-B14F-4D97-AF65-F5344CB8AC3E}">
        <p14:creationId xmlns:p14="http://schemas.microsoft.com/office/powerpoint/2010/main" val="357553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9221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a:lstStyle/>
          <a:p>
            <a:r>
              <a:rPr lang="en-GB" dirty="0"/>
              <a:t>Domestic Abuse Definitions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280" y="6207248"/>
            <a:ext cx="1699260" cy="495300"/>
          </a:xfrm>
          <a:prstGeom prst="rect">
            <a:avLst/>
          </a:prstGeom>
          <a:noFill/>
          <a:ln>
            <a:noFill/>
          </a:ln>
        </p:spPr>
      </p:pic>
      <p:sp>
        <p:nvSpPr>
          <p:cNvPr id="7" name="Rectangle 6">
            <a:extLst>
              <a:ext uri="{FF2B5EF4-FFF2-40B4-BE49-F238E27FC236}">
                <a16:creationId xmlns:a16="http://schemas.microsoft.com/office/drawing/2014/main" id="{4390F4B2-724E-4797-89E2-9FB0E5302F96}"/>
              </a:ext>
            </a:extLst>
          </p:cNvPr>
          <p:cNvSpPr/>
          <p:nvPr/>
        </p:nvSpPr>
        <p:spPr>
          <a:xfrm>
            <a:off x="457200" y="1536174"/>
            <a:ext cx="8229600" cy="504753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a:ea typeface="+mn-ea"/>
                <a:cs typeface="+mn-cs"/>
              </a:rPr>
              <a:t>Domestic Abuse Act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The new definition of domestic violence and abuse now states: Any incident or pattern of incidents of controlling, coercive or threatening behaviour, violence or abuse between those aged 16 or over who are or have been intimate partners or family members regardless of gender or sexuality. This can encompass but is not limited to the following types of abuse: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ctr"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Ø"/>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Psychological</a:t>
            </a:r>
          </a:p>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ctr"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Ø"/>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Physical</a:t>
            </a:r>
          </a:p>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ctr"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Ø"/>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Sexual</a:t>
            </a:r>
          </a:p>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ctr"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Ø"/>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Economic</a:t>
            </a:r>
          </a:p>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ctr"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Ø"/>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Emotional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719B9966-81AD-4849-B388-0A7E8FF2666D}"/>
              </a:ext>
            </a:extLst>
          </p:cNvPr>
          <p:cNvSpPr/>
          <p:nvPr/>
        </p:nvSpPr>
        <p:spPr>
          <a:xfrm>
            <a:off x="567903" y="6270000"/>
            <a:ext cx="8229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sng" strike="noStrike" kern="1200" cap="none" spc="0" normalizeH="0" baseline="0" noProof="0" dirty="0">
                <a:ln>
                  <a:noFill/>
                </a:ln>
                <a:solidFill>
                  <a:prstClr val="black"/>
                </a:solidFill>
                <a:effectLst/>
                <a:uLnTx/>
                <a:uFillTx/>
                <a:latin typeface="Calibri"/>
                <a:ea typeface="+mn-ea"/>
                <a:cs typeface="+mn-cs"/>
                <a:hlinkClick r:id="rId4"/>
              </a:rPr>
              <a:t> Statutory definition of domestic abuse factsheet - GOV.UK (www.gov.uk)</a:t>
            </a: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7685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10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10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animEffect transition="in" filter="fade">
                                      <p:cBhvr>
                                        <p:cTn id="27" dur="1000"/>
                                        <p:tgtEl>
                                          <p:spTgt spid="7">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1" end="11"/>
                                            </p:txEl>
                                          </p:spTgt>
                                        </p:tgtEl>
                                        <p:attrNameLst>
                                          <p:attrName>style.visibility</p:attrName>
                                        </p:attrNameLst>
                                      </p:cBhvr>
                                      <p:to>
                                        <p:strVal val="visible"/>
                                      </p:to>
                                    </p:set>
                                    <p:animEffect transition="in" filter="fade">
                                      <p:cBhvr>
                                        <p:cTn id="32" dur="10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a:normAutofit/>
          </a:bodyPr>
          <a:lstStyle/>
          <a:p>
            <a:r>
              <a:rPr lang="en-GB" sz="3600" b="1" dirty="0">
                <a:latin typeface="Arial" panose="020B0604020202020204" pitchFamily="34" charset="0"/>
                <a:cs typeface="Arial" panose="020B0604020202020204" pitchFamily="34" charset="0"/>
              </a:rPr>
              <a:t>Key Factors in Domestic Abuse</a:t>
            </a:r>
          </a:p>
        </p:txBody>
      </p:sp>
      <p:sp>
        <p:nvSpPr>
          <p:cNvPr id="3" name="Content Placeholder 2"/>
          <p:cNvSpPr>
            <a:spLocks noGrp="1"/>
          </p:cNvSpPr>
          <p:nvPr>
            <p:ph idx="1"/>
          </p:nvPr>
        </p:nvSpPr>
        <p:spPr>
          <a:xfrm>
            <a:off x="457200" y="1484784"/>
            <a:ext cx="8229600" cy="4752528"/>
          </a:xfrm>
        </p:spPr>
        <p:txBody>
          <a:bodyPr numCol="2">
            <a:normAutofit/>
          </a:bodyPr>
          <a:lstStyle/>
          <a:p>
            <a:pPr marL="0" indent="0">
              <a:buNone/>
            </a:pPr>
            <a:r>
              <a:rPr lang="en-GB" sz="2800" b="1" dirty="0">
                <a:solidFill>
                  <a:srgbClr val="7030A0"/>
                </a:solidFill>
                <a:cs typeface="Arial" panose="020B0604020202020204" pitchFamily="34" charset="0"/>
              </a:rPr>
              <a:t>Controlling behaviour</a:t>
            </a:r>
            <a:r>
              <a:rPr lang="en-GB" sz="2800" dirty="0">
                <a:solidFill>
                  <a:srgbClr val="7030A0"/>
                </a:solidFill>
                <a:cs typeface="Arial" panose="020B0604020202020204" pitchFamily="34" charset="0"/>
              </a:rPr>
              <a:t>: </a:t>
            </a:r>
          </a:p>
          <a:p>
            <a:pPr marL="0" indent="0">
              <a:buNone/>
            </a:pPr>
            <a:endParaRPr lang="en-GB" sz="1000" dirty="0">
              <a:solidFill>
                <a:srgbClr val="7030A0"/>
              </a:solidFill>
              <a:cs typeface="Arial" panose="020B0604020202020204" pitchFamily="34" charset="0"/>
            </a:endParaRPr>
          </a:p>
          <a:p>
            <a:r>
              <a:rPr lang="en-GB" sz="2000" b="1" dirty="0">
                <a:solidFill>
                  <a:srgbClr val="7030A0"/>
                </a:solidFill>
                <a:cs typeface="Arial" panose="020B0604020202020204" pitchFamily="34" charset="0"/>
              </a:rPr>
              <a:t>A range of acts  designed to make a person subordinate and/or dependent by isolating them from sources of support</a:t>
            </a:r>
          </a:p>
          <a:p>
            <a:r>
              <a:rPr lang="en-GB" sz="2000" b="1" dirty="0">
                <a:solidFill>
                  <a:srgbClr val="7030A0"/>
                </a:solidFill>
                <a:cs typeface="Arial" panose="020B0604020202020204" pitchFamily="34" charset="0"/>
              </a:rPr>
              <a:t>Exploiting their resources and capabilities for personal gain</a:t>
            </a:r>
          </a:p>
          <a:p>
            <a:r>
              <a:rPr lang="en-GB" sz="2000" b="1" dirty="0">
                <a:solidFill>
                  <a:srgbClr val="7030A0"/>
                </a:solidFill>
                <a:cs typeface="Arial" panose="020B0604020202020204" pitchFamily="34" charset="0"/>
              </a:rPr>
              <a:t>Depriving them of the means needed for independence resistance and escape</a:t>
            </a:r>
          </a:p>
          <a:p>
            <a:r>
              <a:rPr lang="en-GB" sz="2000" b="1" dirty="0">
                <a:solidFill>
                  <a:srgbClr val="7030A0"/>
                </a:solidFill>
                <a:cs typeface="Arial" panose="020B0604020202020204" pitchFamily="34" charset="0"/>
              </a:rPr>
              <a:t>Regulating their everyday behaviour.</a:t>
            </a:r>
          </a:p>
          <a:p>
            <a:pPr marL="0" indent="0">
              <a:buNone/>
            </a:pPr>
            <a:r>
              <a:rPr lang="en-GB" b="1" dirty="0">
                <a:cs typeface="Arial" panose="020B0604020202020204" pitchFamily="34" charset="0"/>
              </a:rPr>
              <a:t> </a:t>
            </a:r>
            <a:r>
              <a:rPr lang="en-GB" sz="2800" b="1" dirty="0">
                <a:solidFill>
                  <a:srgbClr val="00B0F0"/>
                </a:solidFill>
                <a:cs typeface="Arial" panose="020B0604020202020204" pitchFamily="34" charset="0"/>
              </a:rPr>
              <a:t>Coercive behaviour:</a:t>
            </a:r>
          </a:p>
          <a:p>
            <a:pPr marL="0" indent="0">
              <a:buNone/>
            </a:pPr>
            <a:endParaRPr lang="en-GB" sz="1000" b="1" dirty="0">
              <a:solidFill>
                <a:srgbClr val="00B0F0"/>
              </a:solidFill>
              <a:cs typeface="Arial" panose="020B0604020202020204" pitchFamily="34" charset="0"/>
            </a:endParaRPr>
          </a:p>
          <a:p>
            <a:r>
              <a:rPr lang="en-GB" sz="1800" dirty="0">
                <a:solidFill>
                  <a:srgbClr val="00B0F0"/>
                </a:solidFill>
                <a:cs typeface="Arial" panose="020B0604020202020204" pitchFamily="34" charset="0"/>
              </a:rPr>
              <a:t> </a:t>
            </a:r>
            <a:r>
              <a:rPr lang="en-GB" sz="2000" b="1" dirty="0">
                <a:solidFill>
                  <a:srgbClr val="00B0F0"/>
                </a:solidFill>
                <a:cs typeface="Arial" panose="020B0604020202020204" pitchFamily="34" charset="0"/>
              </a:rPr>
              <a:t>A continuing act or pattern of acts of assault, threats, humiliation and intimidation or other abuse that is used to harm, punish or frighten the victim</a:t>
            </a:r>
          </a:p>
        </p:txBody>
      </p:sp>
      <p:pic>
        <p:nvPicPr>
          <p:cNvPr id="7" name="Picture 6">
            <a:extLst>
              <a:ext uri="{FF2B5EF4-FFF2-40B4-BE49-F238E27FC236}">
                <a16:creationId xmlns:a16="http://schemas.microsoft.com/office/drawing/2014/main" id="{43ADF8CC-75E5-4E95-B2A7-23C3F5109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6025523"/>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523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a:noAutofit/>
          </a:bodyPr>
          <a:lstStyle/>
          <a:p>
            <a:br>
              <a:rPr lang="en-GB" sz="3600" b="1" u="sng" dirty="0">
                <a:latin typeface="Arial" panose="020B0604020202020204" pitchFamily="34" charset="0"/>
                <a:cs typeface="Arial" panose="020B0604020202020204" pitchFamily="34" charset="0"/>
                <a:hlinkClick r:id="rId3"/>
              </a:rPr>
            </a:br>
            <a:r>
              <a:rPr lang="en-GB" sz="3600" b="1" u="sng" dirty="0">
                <a:latin typeface="Arial" panose="020B0604020202020204" pitchFamily="34" charset="0"/>
                <a:cs typeface="Arial" panose="020B0604020202020204" pitchFamily="34" charset="0"/>
              </a:rPr>
              <a:t>Domestic Abuse and Sexual Abuse</a:t>
            </a:r>
            <a:br>
              <a:rPr lang="en-GB" sz="3600" dirty="0">
                <a:latin typeface="Arial" panose="020B0604020202020204" pitchFamily="34" charset="0"/>
                <a:cs typeface="Arial" panose="020B0604020202020204" pitchFamily="34" charset="0"/>
              </a:rPr>
            </a:br>
            <a:endParaRPr lang="en-GB"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02826" y="1484785"/>
            <a:ext cx="8083974" cy="2736304"/>
          </a:xfrm>
        </p:spPr>
        <p:txBody>
          <a:bodyPr>
            <a:normAutofit/>
          </a:bodyPr>
          <a:lstStyle/>
          <a:p>
            <a:pPr marL="0" lvl="0" indent="0" defTabSz="457200">
              <a:buNone/>
            </a:pPr>
            <a:endParaRPr lang="en-GB" sz="1600" dirty="0">
              <a:solidFill>
                <a:prstClr val="black"/>
              </a:solidFill>
              <a:hlinkClick r:id="rId4"/>
            </a:endParaRPr>
          </a:p>
          <a:p>
            <a:pPr marL="0" lvl="0" indent="0" defTabSz="457200">
              <a:buNone/>
            </a:pPr>
            <a:endParaRPr lang="en-GB" sz="1600" dirty="0">
              <a:solidFill>
                <a:prstClr val="black"/>
              </a:solidFill>
              <a:hlinkClick r:id="rId4"/>
            </a:endParaRPr>
          </a:p>
          <a:p>
            <a:pPr marL="0" lvl="0" indent="0" defTabSz="457200">
              <a:buNone/>
            </a:pPr>
            <a:endParaRPr lang="en-GB" sz="1600" dirty="0">
              <a:solidFill>
                <a:prstClr val="black"/>
              </a:solidFill>
              <a:hlinkClick r:id="rId4"/>
            </a:endParaRPr>
          </a:p>
          <a:p>
            <a:pPr marL="0" lvl="0" indent="0" algn="ctr" defTabSz="457200">
              <a:buNone/>
            </a:pPr>
            <a:r>
              <a:rPr lang="en-GB" sz="1800" dirty="0">
                <a:solidFill>
                  <a:prstClr val="black"/>
                </a:solidFill>
                <a:hlinkClick r:id="rId4"/>
              </a:rPr>
              <a:t>NHS Video </a:t>
            </a:r>
            <a:r>
              <a:rPr lang="en-GB" sz="1800" dirty="0">
                <a:solidFill>
                  <a:prstClr val="black"/>
                </a:solidFill>
              </a:rPr>
              <a:t>(6 ½ mins)</a:t>
            </a:r>
          </a:p>
          <a:p>
            <a:pPr lvl="0" algn="ctr" defTabSz="457200">
              <a:buFont typeface="Wingdings" panose="05000000000000000000" pitchFamily="2" charset="2"/>
              <a:buChar char="q"/>
            </a:pPr>
            <a:r>
              <a:rPr lang="en-GB" sz="1800" dirty="0">
                <a:solidFill>
                  <a:prstClr val="black"/>
                </a:solidFill>
                <a:hlinkClick r:id="rId4"/>
              </a:rPr>
              <a:t>https://www.youtube.com/watch?v=OOdPLr4zyNU</a:t>
            </a:r>
            <a:endParaRPr lang="en-GB" sz="1800" dirty="0">
              <a:solidFill>
                <a:prstClr val="black"/>
              </a:solidFill>
            </a:endParaRPr>
          </a:p>
          <a:p>
            <a:endParaRPr lang="en-GB" sz="1100" dirty="0"/>
          </a:p>
          <a:p>
            <a:endParaRPr lang="en-GB" sz="1100" dirty="0"/>
          </a:p>
          <a:p>
            <a:pPr marL="0" indent="0">
              <a:buNone/>
            </a:pPr>
            <a:r>
              <a:rPr lang="en-GB" sz="1100" dirty="0"/>
              <a:t>.</a:t>
            </a:r>
          </a:p>
          <a:p>
            <a:endParaRPr lang="en-GB" dirty="0"/>
          </a:p>
          <a:p>
            <a:pPr marL="0" indent="0" algn="ctr">
              <a:buNone/>
            </a:pPr>
            <a:endParaRPr lang="en-GB" sz="1100" dirty="0">
              <a:hlinkClick r:id="rId3"/>
            </a:endParaRPr>
          </a:p>
          <a:p>
            <a:pPr marL="0" indent="0" algn="ctr">
              <a:buNone/>
            </a:pPr>
            <a:endParaRPr lang="en-GB" sz="1100" dirty="0">
              <a:hlinkClick r:id="rId3"/>
            </a:endParaRPr>
          </a:p>
          <a:p>
            <a:pPr marL="0" lvl="0" indent="0" algn="ctr" defTabSz="457200">
              <a:buNone/>
            </a:pPr>
            <a:endParaRPr lang="en-GB" sz="2000" dirty="0">
              <a:solidFill>
                <a:prstClr val="black"/>
              </a:solidFill>
              <a:hlinkClick r:id="rId4"/>
            </a:endParaRPr>
          </a:p>
          <a:p>
            <a:pPr marL="0" indent="0" algn="ctr">
              <a:buNone/>
            </a:pPr>
            <a:endParaRPr lang="en-GB" sz="2000" dirty="0">
              <a:hlinkClick r:id="rId5"/>
            </a:endParaRPr>
          </a:p>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endParaRPr lang="en-GB" dirty="0"/>
          </a:p>
        </p:txBody>
      </p:sp>
      <p:pic>
        <p:nvPicPr>
          <p:cNvPr id="6" name="Picture 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8304" y="6210421"/>
            <a:ext cx="1699260" cy="495300"/>
          </a:xfrm>
          <a:prstGeom prst="rect">
            <a:avLst/>
          </a:prstGeom>
          <a:noFill/>
          <a:ln>
            <a:noFill/>
          </a:ln>
        </p:spPr>
      </p:pic>
      <p:sp>
        <p:nvSpPr>
          <p:cNvPr id="8" name="Rectangle 7">
            <a:extLst>
              <a:ext uri="{FF2B5EF4-FFF2-40B4-BE49-F238E27FC236}">
                <a16:creationId xmlns:a16="http://schemas.microsoft.com/office/drawing/2014/main" id="{74901AAA-0149-44E7-9976-372708C25E34}"/>
              </a:ext>
            </a:extLst>
          </p:cNvPr>
          <p:cNvSpPr/>
          <p:nvPr/>
        </p:nvSpPr>
        <p:spPr>
          <a:xfrm>
            <a:off x="688672" y="3573016"/>
            <a:ext cx="82296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hlinkClick r:id="rId5"/>
              </a:rPr>
              <a:t>Male abuse</a:t>
            </a:r>
            <a:r>
              <a:rPr kumimoji="0" lang="en-GB"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hlinkClick r:id="rId5"/>
              </a:rPr>
              <a:t>: https://www.youtube.com/watch?v=ZGDTDawB4wE</a:t>
            </a:r>
            <a:endParaRPr kumimoji="0" lang="en-GB"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TextBox 3">
            <a:extLst>
              <a:ext uri="{FF2B5EF4-FFF2-40B4-BE49-F238E27FC236}">
                <a16:creationId xmlns:a16="http://schemas.microsoft.com/office/drawing/2014/main" id="{FDA4E6C2-CD86-4F91-94D7-36491C5C34D2}"/>
              </a:ext>
            </a:extLst>
          </p:cNvPr>
          <p:cNvSpPr txBox="1"/>
          <p:nvPr/>
        </p:nvSpPr>
        <p:spPr>
          <a:xfrm>
            <a:off x="530013" y="4485259"/>
            <a:ext cx="8229600" cy="1261884"/>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1600" b="1" i="0" u="sng" strike="noStrike" kern="1200" cap="none" spc="0" normalizeH="0" baseline="0" noProof="0" dirty="0">
                <a:ln>
                  <a:noFill/>
                </a:ln>
                <a:solidFill>
                  <a:prstClr val="black"/>
                </a:solidFill>
                <a:effectLst/>
                <a:uLnTx/>
                <a:uFillTx/>
                <a:latin typeface="Calibri"/>
                <a:ea typeface="+mn-ea"/>
                <a:cs typeface="+mn-cs"/>
                <a:hlinkClick r:id="rId7"/>
              </a:rPr>
              <a:t>SafeLives: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sng" strike="noStrike" kern="1200" cap="none" spc="0" normalizeH="0" baseline="0" noProof="0" dirty="0">
                <a:ln>
                  <a:noFill/>
                </a:ln>
                <a:solidFill>
                  <a:prstClr val="black"/>
                </a:solidFill>
                <a:effectLst/>
                <a:uLnTx/>
                <a:uFillTx/>
                <a:latin typeface="Calibri"/>
                <a:ea typeface="+mn-ea"/>
                <a:cs typeface="+mn-cs"/>
                <a:hlinkClick r:id="rId7"/>
              </a:rPr>
              <a:t>https://gbr01.safelinks.protection.outlook.com/?url=https%3A%2F%2Fwww.ruralactionderbyshire.org.uk%2Fthe-willows-film&amp;data=04%7C01%7Cdavid.peet%40derbyshire.police.uk%7C4a22f6322b7c48573ad208d8e2e5fd23%7Cae0a022d630d4396b8fb58db3061b91b%7C0%7C0%7C637508824703889942%7CUnknown%7CTWFpbGZsb3d8eyJWIjoiMC4wLjAwMDAiLCJQIjoiV2luMzIiLCJBTiI6Ik1haWwiLCJXVCI6Mn0%3D%7C1000&amp;sdata=kC%2BvQvmWQvGs80XDCUO0kEqksaomMlM0ZriJG0buIGw%3D&amp;reserved=0</a:t>
            </a:r>
            <a:r>
              <a:rPr kumimoji="0" lang="en-GB" sz="12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1547942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C:\Users\David_ensor\Desktop\Derbyshire Pics\images.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64468" y="476672"/>
            <a:ext cx="7746924" cy="6455769"/>
          </a:xfrm>
          <a:prstGeom prst="rect">
            <a:avLst/>
          </a:prstGeom>
          <a:solidFill>
            <a:srgbClr val="CCFFFF"/>
          </a:solidFill>
        </p:spPr>
      </p:pic>
      <p:sp>
        <p:nvSpPr>
          <p:cNvPr id="9" name="Trapezoid 8"/>
          <p:cNvSpPr/>
          <p:nvPr/>
        </p:nvSpPr>
        <p:spPr>
          <a:xfrm>
            <a:off x="1907704" y="4797152"/>
            <a:ext cx="5256584" cy="1080120"/>
          </a:xfrm>
          <a:prstGeom prst="trapezoid">
            <a:avLst>
              <a:gd name="adj" fmla="val 6317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rapezoid 11"/>
          <p:cNvSpPr/>
          <p:nvPr/>
        </p:nvSpPr>
        <p:spPr>
          <a:xfrm>
            <a:off x="2629441" y="3470935"/>
            <a:ext cx="3744416" cy="1110193"/>
          </a:xfrm>
          <a:prstGeom prst="trapezoid">
            <a:avLst>
              <a:gd name="adj" fmla="val 6640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251520" y="188640"/>
            <a:ext cx="8640960" cy="93610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en-GB" sz="3800" dirty="0">
                <a:latin typeface="Arial" panose="020B0604020202020204" pitchFamily="34" charset="0"/>
                <a:cs typeface="Arial" panose="020B0604020202020204" pitchFamily="34" charset="0"/>
              </a:rPr>
              <a:t>Domestic</a:t>
            </a:r>
            <a:r>
              <a:rPr lang="en-GB" sz="3800" dirty="0"/>
              <a:t> Abuse and potential Homicide</a:t>
            </a:r>
          </a:p>
        </p:txBody>
      </p:sp>
      <p:sp>
        <p:nvSpPr>
          <p:cNvPr id="5" name="TextBox 4"/>
          <p:cNvSpPr txBox="1"/>
          <p:nvPr/>
        </p:nvSpPr>
        <p:spPr>
          <a:xfrm>
            <a:off x="1873357" y="6093296"/>
            <a:ext cx="525658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1F497D">
                    <a:lumMod val="50000"/>
                  </a:srgbClr>
                </a:solidFill>
                <a:effectLst/>
                <a:uLnTx/>
                <a:uFillTx/>
                <a:latin typeface="Calibri"/>
                <a:ea typeface="+mn-ea"/>
                <a:cs typeface="+mn-cs"/>
              </a:rPr>
              <a:t>The Significant Three</a:t>
            </a:r>
          </a:p>
        </p:txBody>
      </p:sp>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4740" y="6239982"/>
            <a:ext cx="1699260" cy="495300"/>
          </a:xfrm>
          <a:prstGeom prst="rect">
            <a:avLst/>
          </a:prstGeom>
          <a:noFill/>
          <a:ln>
            <a:noFill/>
          </a:ln>
        </p:spPr>
      </p:pic>
      <p:sp>
        <p:nvSpPr>
          <p:cNvPr id="3" name="TextBox 2"/>
          <p:cNvSpPr txBox="1"/>
          <p:nvPr/>
        </p:nvSpPr>
        <p:spPr>
          <a:xfrm>
            <a:off x="3652378" y="3829642"/>
            <a:ext cx="16985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1F497D">
                    <a:lumMod val="50000"/>
                  </a:srgbClr>
                </a:solidFill>
                <a:effectLst/>
                <a:uLnTx/>
                <a:uFillTx/>
                <a:latin typeface="Calibri"/>
                <a:ea typeface="+mn-ea"/>
                <a:cs typeface="+mn-cs"/>
              </a:rPr>
              <a:t>Domestic</a:t>
            </a:r>
            <a:r>
              <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rPr>
              <a:t> Abuse</a:t>
            </a:r>
          </a:p>
        </p:txBody>
      </p:sp>
      <p:sp>
        <p:nvSpPr>
          <p:cNvPr id="4" name="TextBox 3"/>
          <p:cNvSpPr txBox="1"/>
          <p:nvPr/>
        </p:nvSpPr>
        <p:spPr>
          <a:xfrm>
            <a:off x="3736920" y="5152546"/>
            <a:ext cx="15460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1F497D">
                    <a:lumMod val="50000"/>
                  </a:srgbClr>
                </a:solidFill>
                <a:effectLst/>
                <a:uLnTx/>
                <a:uFillTx/>
                <a:latin typeface="Calibri"/>
                <a:ea typeface="+mn-ea"/>
                <a:cs typeface="+mn-cs"/>
              </a:rPr>
              <a:t>Mental</a:t>
            </a:r>
            <a:r>
              <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rPr>
              <a:t> </a:t>
            </a:r>
            <a:r>
              <a:rPr kumimoji="0" lang="en-GB" sz="1800" b="1" i="0" u="none" strike="noStrike" kern="1200" cap="none" spc="0" normalizeH="0" baseline="0" noProof="0" dirty="0">
                <a:ln>
                  <a:noFill/>
                </a:ln>
                <a:solidFill>
                  <a:srgbClr val="1F497D">
                    <a:lumMod val="50000"/>
                  </a:srgbClr>
                </a:solidFill>
                <a:effectLst/>
                <a:uLnTx/>
                <a:uFillTx/>
                <a:latin typeface="Calibri"/>
                <a:ea typeface="+mn-ea"/>
                <a:cs typeface="+mn-cs"/>
              </a:rPr>
              <a:t>Health</a:t>
            </a:r>
          </a:p>
        </p:txBody>
      </p:sp>
      <p:sp>
        <p:nvSpPr>
          <p:cNvPr id="15" name="TextBox 14"/>
          <p:cNvSpPr txBox="1"/>
          <p:nvPr/>
        </p:nvSpPr>
        <p:spPr>
          <a:xfrm>
            <a:off x="5275776" y="1772816"/>
            <a:ext cx="23042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srgbClr val="1F497D">
                    <a:lumMod val="50000"/>
                  </a:srgbClr>
                </a:solidFill>
                <a:effectLst/>
                <a:uLnTx/>
                <a:uFillTx/>
                <a:latin typeface="Calibri"/>
                <a:ea typeface="+mn-ea"/>
                <a:cs typeface="+mn-cs"/>
              </a:rPr>
              <a:t>INCREASED RISK</a:t>
            </a:r>
          </a:p>
        </p:txBody>
      </p:sp>
      <p:sp>
        <p:nvSpPr>
          <p:cNvPr id="10" name="Isosceles Triangle 9"/>
          <p:cNvSpPr/>
          <p:nvPr/>
        </p:nvSpPr>
        <p:spPr>
          <a:xfrm>
            <a:off x="3447948" y="1556792"/>
            <a:ext cx="2160240" cy="1728192"/>
          </a:xfrm>
          <a:prstGeom prst="triangle">
            <a:avLst>
              <a:gd name="adj" fmla="val 515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3606158" y="2343408"/>
            <a:ext cx="18875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1F497D">
                    <a:lumMod val="50000"/>
                  </a:srgbClr>
                </a:solidFill>
                <a:effectLst/>
                <a:uLnTx/>
                <a:uFillTx/>
                <a:latin typeface="Calibri"/>
                <a:ea typeface="+mn-ea"/>
                <a:cs typeface="+mn-cs"/>
              </a:rPr>
              <a:t>Substance Misuse</a:t>
            </a:r>
          </a:p>
        </p:txBody>
      </p:sp>
    </p:spTree>
    <p:extLst>
      <p:ext uri="{BB962C8B-B14F-4D97-AF65-F5344CB8AC3E}">
        <p14:creationId xmlns:p14="http://schemas.microsoft.com/office/powerpoint/2010/main" val="1346125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fade">
                                      <p:cBhvr>
                                        <p:cTn id="7" dur="1000"/>
                                        <p:tgtEl>
                                          <p:spTgt spid="30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5" grpId="0"/>
      <p:bldP spid="3" grpId="0"/>
      <p:bldP spid="4" grpId="0"/>
      <p:bldP spid="15" grpId="0"/>
      <p:bldP spid="10" grpId="0" animBg="1"/>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72008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en-GB" sz="3600" dirty="0">
                <a:latin typeface="Arial" panose="020B0604020202020204" pitchFamily="34" charset="0"/>
                <a:cs typeface="Arial" panose="020B0604020202020204" pitchFamily="34" charset="0"/>
              </a:rPr>
              <a:t>Domestic Abuse and you</a:t>
            </a:r>
          </a:p>
        </p:txBody>
      </p:sp>
      <p:sp>
        <p:nvSpPr>
          <p:cNvPr id="3" name="Rectangle 2">
            <a:extLst>
              <a:ext uri="{FF2B5EF4-FFF2-40B4-BE49-F238E27FC236}">
                <a16:creationId xmlns:a16="http://schemas.microsoft.com/office/drawing/2014/main" id="{1760B2C3-2DA9-491F-B407-B2846C038F98}"/>
              </a:ext>
            </a:extLst>
          </p:cNvPr>
          <p:cNvSpPr/>
          <p:nvPr/>
        </p:nvSpPr>
        <p:spPr>
          <a:xfrm>
            <a:off x="483925" y="952113"/>
            <a:ext cx="8176148"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Create opportunity for people to speak safely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Don’t accept presenting issues at face value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Use exploratory questions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Use professional judgement (SW  -“Practice Wisdom”)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Don’t be afraid to ask “the question”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Give survivors the ”permission” to disclose</a:t>
            </a:r>
          </a:p>
        </p:txBody>
      </p:sp>
      <p:sp>
        <p:nvSpPr>
          <p:cNvPr id="10" name="Rounded Rectangle 4">
            <a:extLst>
              <a:ext uri="{FF2B5EF4-FFF2-40B4-BE49-F238E27FC236}">
                <a16:creationId xmlns:a16="http://schemas.microsoft.com/office/drawing/2014/main" id="{340FBEDF-9261-4EE4-A7E1-25C427C36260}"/>
              </a:ext>
            </a:extLst>
          </p:cNvPr>
          <p:cNvSpPr/>
          <p:nvPr/>
        </p:nvSpPr>
        <p:spPr>
          <a:xfrm>
            <a:off x="1465310" y="1014237"/>
            <a:ext cx="6267425" cy="1118320"/>
          </a:xfrm>
          <a:prstGeom prst="round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1F497D">
                    <a:lumMod val="50000"/>
                  </a:srgbClr>
                </a:solidFill>
                <a:effectLst/>
                <a:uLnTx/>
                <a:uFillTx/>
                <a:latin typeface="Calibri"/>
                <a:ea typeface="+mn-ea"/>
                <a:cs typeface="+mn-cs"/>
              </a:rPr>
              <a:t>Professional Curiosity</a:t>
            </a:r>
            <a:endPar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4B2AB737-7BC9-4121-8156-40AC98718A88}"/>
              </a:ext>
            </a:extLst>
          </p:cNvPr>
          <p:cNvSpPr/>
          <p:nvPr/>
        </p:nvSpPr>
        <p:spPr>
          <a:xfrm>
            <a:off x="500307" y="2413338"/>
            <a:ext cx="8143385"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Keep accurate and up to date records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Use the DASH risk assessment tool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Use/refer to archived data if necessary to inform risk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Recognise the “SIGNIFICANT THREE”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Children must be given safe environments to reflect their lived experiences</a:t>
            </a:r>
          </a:p>
        </p:txBody>
      </p:sp>
      <p:sp>
        <p:nvSpPr>
          <p:cNvPr id="12" name="Rounded Rectangle 4">
            <a:extLst>
              <a:ext uri="{FF2B5EF4-FFF2-40B4-BE49-F238E27FC236}">
                <a16:creationId xmlns:a16="http://schemas.microsoft.com/office/drawing/2014/main" id="{CB5C1D57-0984-4EBB-8788-03F0DD2B2B0F}"/>
              </a:ext>
            </a:extLst>
          </p:cNvPr>
          <p:cNvSpPr/>
          <p:nvPr/>
        </p:nvSpPr>
        <p:spPr>
          <a:xfrm>
            <a:off x="1465310" y="2376491"/>
            <a:ext cx="6267425" cy="1118320"/>
          </a:xfrm>
          <a:prstGeom prst="roundRect">
            <a:avLst/>
          </a:prstGeom>
          <a:solidFill>
            <a:srgbClr val="FF00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1F497D">
                    <a:lumMod val="50000"/>
                  </a:srgbClr>
                </a:solidFill>
                <a:effectLst/>
                <a:uLnTx/>
                <a:uFillTx/>
                <a:latin typeface="Calibri"/>
                <a:ea typeface="+mn-ea"/>
                <a:cs typeface="+mn-cs"/>
              </a:rPr>
              <a:t>Data Collection and Risk Assessment</a:t>
            </a:r>
            <a:endPar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A78E9B79-F842-4598-A9F6-71C20AE83D89}"/>
              </a:ext>
            </a:extLst>
          </p:cNvPr>
          <p:cNvSpPr/>
          <p:nvPr/>
        </p:nvSpPr>
        <p:spPr>
          <a:xfrm>
            <a:off x="463237" y="3935556"/>
            <a:ext cx="8196836"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Use historical information alongside current issues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Family history – key indicators for vulnerability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Patterns of behaviour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F497D">
                    <a:lumMod val="50000"/>
                  </a:srgbClr>
                </a:solidFill>
                <a:effectLst/>
                <a:uLnTx/>
                <a:uFillTx/>
                <a:latin typeface="Calibri"/>
                <a:ea typeface="+mn-ea"/>
                <a:cs typeface="+mn-cs"/>
              </a:rPr>
              <a:t>Liaise with others to create risk assessment “big picture” (any children etc.)? </a:t>
            </a:r>
          </a:p>
        </p:txBody>
      </p:sp>
      <p:sp>
        <p:nvSpPr>
          <p:cNvPr id="14" name="Rounded Rectangle 4">
            <a:extLst>
              <a:ext uri="{FF2B5EF4-FFF2-40B4-BE49-F238E27FC236}">
                <a16:creationId xmlns:a16="http://schemas.microsoft.com/office/drawing/2014/main" id="{3547569B-DFF1-4B3A-900D-B0E6CBAFAE98}"/>
              </a:ext>
            </a:extLst>
          </p:cNvPr>
          <p:cNvSpPr/>
          <p:nvPr/>
        </p:nvSpPr>
        <p:spPr>
          <a:xfrm>
            <a:off x="1493085" y="3791894"/>
            <a:ext cx="6242603" cy="1118319"/>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1F497D">
                    <a:lumMod val="50000"/>
                  </a:srgbClr>
                </a:solidFill>
                <a:effectLst/>
                <a:uLnTx/>
                <a:uFillTx/>
                <a:latin typeface="Calibri"/>
                <a:ea typeface="+mn-ea"/>
                <a:cs typeface="+mn-cs"/>
              </a:rPr>
              <a:t>Historical Information</a:t>
            </a:r>
            <a:endPar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896BD97E-26A7-4DE0-8525-C30951A0624B}"/>
              </a:ext>
            </a:extLst>
          </p:cNvPr>
          <p:cNvSpPr/>
          <p:nvPr/>
        </p:nvSpPr>
        <p:spPr>
          <a:xfrm>
            <a:off x="457199" y="5389640"/>
            <a:ext cx="8229600"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Close working with other agencies (“big picture”) e.g. true nature of risk; escalation?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Identify domestic abuse survivors and perpetrators within MARAC.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Share information with other agencies involved </a:t>
            </a:r>
          </a:p>
        </p:txBody>
      </p:sp>
      <p:sp>
        <p:nvSpPr>
          <p:cNvPr id="16" name="Rounded Rectangle 4">
            <a:extLst>
              <a:ext uri="{FF2B5EF4-FFF2-40B4-BE49-F238E27FC236}">
                <a16:creationId xmlns:a16="http://schemas.microsoft.com/office/drawing/2014/main" id="{714B9055-5FB3-4DE6-AD0D-C9D58E47933C}"/>
              </a:ext>
            </a:extLst>
          </p:cNvPr>
          <p:cNvSpPr/>
          <p:nvPr/>
        </p:nvSpPr>
        <p:spPr>
          <a:xfrm>
            <a:off x="1489413" y="5212115"/>
            <a:ext cx="6243323" cy="1118318"/>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1F497D">
                    <a:lumMod val="50000"/>
                  </a:srgbClr>
                </a:solidFill>
                <a:effectLst/>
                <a:uLnTx/>
                <a:uFillTx/>
                <a:latin typeface="Calibri"/>
                <a:ea typeface="+mn-ea"/>
                <a:cs typeface="+mn-cs"/>
              </a:rPr>
              <a:t>Information sharing</a:t>
            </a:r>
            <a:endPar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endParaRPr>
          </a:p>
        </p:txBody>
      </p:sp>
      <p:pic>
        <p:nvPicPr>
          <p:cNvPr id="17" name="Picture 16">
            <a:extLst>
              <a:ext uri="{FF2B5EF4-FFF2-40B4-BE49-F238E27FC236}">
                <a16:creationId xmlns:a16="http://schemas.microsoft.com/office/drawing/2014/main" id="{0F54B36E-CE2E-4031-82E3-D012CE0B1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735" y="6037016"/>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666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1000"/>
                                        <p:tgtEl>
                                          <p:spTgt spid="12"/>
                                        </p:tgtEl>
                                      </p:cBhvr>
                                    </p:animEffect>
                                    <p:set>
                                      <p:cBhvr>
                                        <p:cTn id="12" dur="1" fill="hold">
                                          <p:stCondLst>
                                            <p:cond delay="9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1000"/>
                                        <p:tgtEl>
                                          <p:spTgt spid="14"/>
                                        </p:tgtEl>
                                      </p:cBhvr>
                                    </p:animEffect>
                                    <p:set>
                                      <p:cBhvr>
                                        <p:cTn id="17" dur="1" fill="hold">
                                          <p:stCondLst>
                                            <p:cond delay="9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1000"/>
                                        <p:tgtEl>
                                          <p:spTgt spid="16"/>
                                        </p:tgtEl>
                                      </p:cBhvr>
                                    </p:animEffect>
                                    <p:set>
                                      <p:cBhvr>
                                        <p:cTn id="22"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44724"/>
            <a:ext cx="8229600" cy="4968552"/>
          </a:xfrm>
        </p:spPr>
        <p:txBody>
          <a:bodyPr>
            <a:normAutofit/>
          </a:bodyPr>
          <a:lstStyle/>
          <a:p>
            <a:pPr marL="0" indent="0">
              <a:buNone/>
            </a:pPr>
            <a:endParaRPr lang="en-GB" sz="2000" dirty="0">
              <a:solidFill>
                <a:schemeClr val="tx2">
                  <a:lumMod val="50000"/>
                </a:schemeClr>
              </a:solidFill>
            </a:endParaRPr>
          </a:p>
          <a:p>
            <a:pPr>
              <a:buFont typeface="Wingdings" panose="05000000000000000000" pitchFamily="2" charset="2"/>
              <a:buChar char="q"/>
            </a:pPr>
            <a:r>
              <a:rPr lang="en-GB" sz="2000" dirty="0">
                <a:solidFill>
                  <a:schemeClr val="tx2">
                    <a:lumMod val="50000"/>
                  </a:schemeClr>
                </a:solidFill>
              </a:rPr>
              <a:t>Help service users develop a risk strategy plan</a:t>
            </a:r>
          </a:p>
          <a:p>
            <a:pPr>
              <a:buFont typeface="Wingdings" panose="05000000000000000000" pitchFamily="2" charset="2"/>
              <a:buChar char="q"/>
            </a:pPr>
            <a:r>
              <a:rPr lang="en-GB" sz="2000" dirty="0">
                <a:solidFill>
                  <a:schemeClr val="tx2">
                    <a:lumMod val="50000"/>
                  </a:schemeClr>
                </a:solidFill>
              </a:rPr>
              <a:t>Aim to build survivor confidence, also ensuring they never tell the perpetrator what their intentions are about leaving.</a:t>
            </a:r>
          </a:p>
          <a:p>
            <a:pPr>
              <a:buFont typeface="Wingdings" panose="05000000000000000000" pitchFamily="2" charset="2"/>
              <a:buChar char="q"/>
            </a:pPr>
            <a:r>
              <a:rPr lang="en-GB" sz="2000" dirty="0">
                <a:solidFill>
                  <a:schemeClr val="tx2">
                    <a:lumMod val="50000"/>
                  </a:schemeClr>
                </a:solidFill>
              </a:rPr>
              <a:t>Make an escape bag with emergency phone, money, passport, etc.</a:t>
            </a:r>
          </a:p>
          <a:p>
            <a:pPr>
              <a:buFont typeface="Wingdings" panose="05000000000000000000" pitchFamily="2" charset="2"/>
              <a:buChar char="q"/>
            </a:pPr>
            <a:r>
              <a:rPr lang="en-GB" sz="2000" dirty="0">
                <a:solidFill>
                  <a:schemeClr val="tx2">
                    <a:lumMod val="50000"/>
                  </a:schemeClr>
                </a:solidFill>
              </a:rPr>
              <a:t>Get support from trusted family and friends, IDVAs, Relate or The Freedom Project.</a:t>
            </a:r>
          </a:p>
          <a:p>
            <a:pPr>
              <a:buFont typeface="Wingdings" panose="05000000000000000000" pitchFamily="2" charset="2"/>
              <a:buChar char="q"/>
            </a:pPr>
            <a:r>
              <a:rPr lang="en-GB" sz="2000" dirty="0">
                <a:solidFill>
                  <a:schemeClr val="tx2">
                    <a:lumMod val="50000"/>
                  </a:schemeClr>
                </a:solidFill>
              </a:rPr>
              <a:t>The Freedom Programme – Nationally recognised 2 day course run in Derby over 12 weeks at Derby Women’s Centre</a:t>
            </a:r>
          </a:p>
          <a:p>
            <a:pPr>
              <a:buFont typeface="Wingdings" panose="05000000000000000000" pitchFamily="2" charset="2"/>
              <a:buChar char="q"/>
            </a:pPr>
            <a:r>
              <a:rPr lang="en-GB" sz="2000" b="1" dirty="0">
                <a:solidFill>
                  <a:schemeClr val="tx2">
                    <a:lumMod val="50000"/>
                  </a:schemeClr>
                </a:solidFill>
              </a:rPr>
              <a:t>DASH checklist </a:t>
            </a:r>
            <a:r>
              <a:rPr lang="en-GB" sz="2000" dirty="0">
                <a:solidFill>
                  <a:schemeClr val="tx2">
                    <a:lumMod val="50000"/>
                  </a:schemeClr>
                </a:solidFill>
              </a:rPr>
              <a:t>(Domestic Abuse, Stalking, Honour Based Violence) - assess the </a:t>
            </a:r>
            <a:r>
              <a:rPr lang="en-GB" sz="1800" dirty="0">
                <a:solidFill>
                  <a:schemeClr val="tx2">
                    <a:lumMod val="50000"/>
                  </a:schemeClr>
                </a:solidFill>
              </a:rPr>
              <a:t>level of risk </a:t>
            </a:r>
            <a:r>
              <a:rPr lang="en-GB" sz="1800" dirty="0">
                <a:hlinkClick r:id="rId3"/>
              </a:rPr>
              <a:t>Dash without guidance.pdf (safelives.org.uk)</a:t>
            </a:r>
            <a:endParaRPr lang="en-GB" sz="1800" dirty="0">
              <a:solidFill>
                <a:schemeClr val="tx2">
                  <a:lumMod val="50000"/>
                </a:schemeClr>
              </a:solidFill>
            </a:endParaRPr>
          </a:p>
          <a:p>
            <a:pPr>
              <a:buFont typeface="Wingdings" panose="05000000000000000000" pitchFamily="2" charset="2"/>
              <a:buChar char="q"/>
            </a:pPr>
            <a:r>
              <a:rPr lang="en-GB" sz="2000" dirty="0">
                <a:solidFill>
                  <a:schemeClr val="tx2">
                    <a:lumMod val="50000"/>
                  </a:schemeClr>
                </a:solidFill>
              </a:rPr>
              <a:t>Resources for professionals: </a:t>
            </a:r>
            <a:r>
              <a:rPr lang="en-GB" sz="1800" dirty="0">
                <a:hlinkClick r:id="rId4"/>
              </a:rPr>
              <a:t>Resources for other professionals | </a:t>
            </a:r>
            <a:r>
              <a:rPr lang="en-GB" sz="1800" dirty="0" err="1">
                <a:hlinkClick r:id="rId4"/>
              </a:rPr>
              <a:t>Safelives</a:t>
            </a:r>
            <a:endParaRPr lang="en-GB" sz="1800" dirty="0"/>
          </a:p>
          <a:p>
            <a:pPr>
              <a:buFont typeface="Wingdings" panose="05000000000000000000" pitchFamily="2" charset="2"/>
              <a:buChar char="q"/>
            </a:pPr>
            <a:r>
              <a:rPr lang="en-GB" sz="1800" dirty="0">
                <a:hlinkClick r:id="rId5"/>
              </a:rPr>
              <a:t>Victim Focus | Free Course Caring For Yourself After Sexual Violence</a:t>
            </a:r>
            <a:endParaRPr lang="en-GB" sz="1800" dirty="0">
              <a:solidFill>
                <a:schemeClr val="tx2">
                  <a:lumMod val="50000"/>
                </a:schemeClr>
              </a:solidFill>
            </a:endParaRPr>
          </a:p>
          <a:p>
            <a:pPr marL="0" indent="0">
              <a:buNone/>
            </a:pPr>
            <a:endParaRPr lang="en-GB" sz="2000" dirty="0">
              <a:solidFill>
                <a:schemeClr val="tx2">
                  <a:lumMod val="50000"/>
                </a:schemeClr>
              </a:solidFill>
            </a:endParaRPr>
          </a:p>
          <a:p>
            <a:pPr>
              <a:buFont typeface="Wingdings" panose="05000000000000000000" pitchFamily="2" charset="2"/>
              <a:buChar char="q"/>
            </a:pPr>
            <a:endParaRPr lang="en-GB" sz="2400" dirty="0">
              <a:solidFill>
                <a:schemeClr val="tx2">
                  <a:lumMod val="50000"/>
                </a:schemeClr>
              </a:solidFill>
            </a:endParaRPr>
          </a:p>
          <a:p>
            <a:pPr marL="0" indent="0">
              <a:buNone/>
            </a:pPr>
            <a:endParaRPr lang="en-GB" sz="2400" dirty="0">
              <a:solidFill>
                <a:schemeClr val="tx2">
                  <a:lumMod val="50000"/>
                </a:schemeClr>
              </a:solidFill>
            </a:endParaRPr>
          </a:p>
          <a:p>
            <a:pPr marL="0" indent="0">
              <a:buNone/>
            </a:pPr>
            <a:endParaRPr lang="en-GB" sz="2400" dirty="0">
              <a:solidFill>
                <a:schemeClr val="tx2">
                  <a:lumMod val="50000"/>
                </a:schemeClr>
              </a:solidFill>
            </a:endParaRPr>
          </a:p>
          <a:p>
            <a:pPr marL="0" indent="0">
              <a:buNone/>
            </a:pPr>
            <a:endParaRPr lang="en-GB" sz="2400" dirty="0">
              <a:solidFill>
                <a:schemeClr val="tx2">
                  <a:lumMod val="50000"/>
                </a:schemeClr>
              </a:solidFill>
            </a:endParaRPr>
          </a:p>
          <a:p>
            <a:endParaRPr lang="en-GB" dirty="0">
              <a:solidFill>
                <a:schemeClr val="tx2">
                  <a:lumMod val="50000"/>
                </a:schemeClr>
              </a:solidFill>
            </a:endParaRPr>
          </a:p>
        </p:txBody>
      </p:sp>
      <p:pic>
        <p:nvPicPr>
          <p:cNvPr id="5" name="Picture 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9588" y="6320480"/>
            <a:ext cx="1699260" cy="495300"/>
          </a:xfrm>
          <a:prstGeom prst="rect">
            <a:avLst/>
          </a:prstGeom>
          <a:noFill/>
          <a:ln>
            <a:noFill/>
          </a:ln>
        </p:spPr>
      </p:pic>
      <p:sp>
        <p:nvSpPr>
          <p:cNvPr id="7" name="Title 1"/>
          <p:cNvSpPr>
            <a:spLocks noGrp="1"/>
          </p:cNvSpPr>
          <p:nvPr>
            <p:ph type="title"/>
          </p:nvPr>
        </p:nvSpPr>
        <p:spPr>
          <a:xfrm>
            <a:off x="467544" y="116632"/>
            <a:ext cx="8229600" cy="72008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en-GB" dirty="0"/>
              <a:t>Helping survivors of Domestic abuse</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6361" y="5576735"/>
            <a:ext cx="2448272" cy="1128986"/>
          </a:xfrm>
          <a:prstGeom prst="rect">
            <a:avLst/>
          </a:prstGeom>
        </p:spPr>
      </p:pic>
    </p:spTree>
    <p:extLst>
      <p:ext uri="{BB962C8B-B14F-4D97-AF65-F5344CB8AC3E}">
        <p14:creationId xmlns:p14="http://schemas.microsoft.com/office/powerpoint/2010/main" val="240050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9221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a:lstStyle/>
          <a:p>
            <a:r>
              <a:rPr lang="en-GB" dirty="0"/>
              <a:t>Domestic Abuse Responses</a:t>
            </a:r>
          </a:p>
        </p:txBody>
      </p:sp>
      <p:sp>
        <p:nvSpPr>
          <p:cNvPr id="3" name="Content Placeholder 2"/>
          <p:cNvSpPr>
            <a:spLocks noGrp="1"/>
          </p:cNvSpPr>
          <p:nvPr>
            <p:ph idx="1"/>
          </p:nvPr>
        </p:nvSpPr>
        <p:spPr>
          <a:xfrm>
            <a:off x="457199" y="1400950"/>
            <a:ext cx="8229600" cy="3744417"/>
          </a:xfrm>
        </p:spPr>
        <p:txBody>
          <a:bodyPr>
            <a:noAutofit/>
          </a:bodyPr>
          <a:lstStyle/>
          <a:p>
            <a:pPr>
              <a:buFont typeface="Wingdings" panose="05000000000000000000" pitchFamily="2" charset="2"/>
              <a:buChar char="q"/>
            </a:pPr>
            <a:r>
              <a:rPr lang="en-GB" sz="1800" dirty="0">
                <a:solidFill>
                  <a:schemeClr val="tx2">
                    <a:lumMod val="50000"/>
                  </a:schemeClr>
                </a:solidFill>
              </a:rPr>
              <a:t>In emergencies call the Police – 999</a:t>
            </a:r>
          </a:p>
          <a:p>
            <a:pPr marL="0" indent="0">
              <a:buNone/>
            </a:pPr>
            <a:endParaRPr lang="en-GB" sz="1800" dirty="0">
              <a:solidFill>
                <a:schemeClr val="tx2">
                  <a:lumMod val="50000"/>
                </a:schemeClr>
              </a:solidFill>
            </a:endParaRPr>
          </a:p>
          <a:p>
            <a:pPr>
              <a:buFont typeface="Wingdings" panose="05000000000000000000" pitchFamily="2" charset="2"/>
              <a:buChar char="q"/>
            </a:pPr>
            <a:r>
              <a:rPr lang="en-GB" sz="1800" dirty="0">
                <a:solidFill>
                  <a:schemeClr val="tx2">
                    <a:lumMod val="50000"/>
                  </a:schemeClr>
                </a:solidFill>
              </a:rPr>
              <a:t>Consider wider family and relationships and intergenerational abuse</a:t>
            </a:r>
          </a:p>
          <a:p>
            <a:pPr marL="0" indent="0">
              <a:buNone/>
            </a:pPr>
            <a:endParaRPr lang="en-GB" sz="1800" dirty="0">
              <a:solidFill>
                <a:schemeClr val="tx2">
                  <a:lumMod val="50000"/>
                </a:schemeClr>
              </a:solidFill>
            </a:endParaRPr>
          </a:p>
          <a:p>
            <a:pPr>
              <a:buFont typeface="Wingdings" panose="05000000000000000000" pitchFamily="2" charset="2"/>
              <a:buChar char="q"/>
            </a:pPr>
            <a:r>
              <a:rPr lang="en-GB" sz="1800" b="1" dirty="0">
                <a:solidFill>
                  <a:schemeClr val="tx2">
                    <a:lumMod val="50000"/>
                  </a:schemeClr>
                </a:solidFill>
              </a:rPr>
              <a:t>MARAC</a:t>
            </a:r>
            <a:r>
              <a:rPr lang="en-GB" sz="1800" dirty="0">
                <a:solidFill>
                  <a:schemeClr val="tx2">
                    <a:lumMod val="50000"/>
                  </a:schemeClr>
                </a:solidFill>
              </a:rPr>
              <a:t> (Multi agency risk assessment conference) referral? Ensure details are completed including GP. </a:t>
            </a:r>
            <a:r>
              <a:rPr lang="en-GB" sz="1800" dirty="0">
                <a:hlinkClick r:id="rId3"/>
              </a:rPr>
              <a:t>Resources for people referring | </a:t>
            </a:r>
            <a:r>
              <a:rPr lang="en-GB" sz="1800" dirty="0" err="1">
                <a:hlinkClick r:id="rId3"/>
              </a:rPr>
              <a:t>Safelives</a:t>
            </a:r>
            <a:endParaRPr lang="en-GB" sz="1800" dirty="0"/>
          </a:p>
          <a:p>
            <a:pPr marL="0" indent="0">
              <a:buNone/>
            </a:pPr>
            <a:endParaRPr lang="en-GB" sz="1800" dirty="0">
              <a:solidFill>
                <a:schemeClr val="tx2">
                  <a:lumMod val="50000"/>
                </a:schemeClr>
              </a:solidFill>
            </a:endParaRPr>
          </a:p>
          <a:p>
            <a:pPr>
              <a:buFont typeface="Wingdings" panose="05000000000000000000" pitchFamily="2" charset="2"/>
              <a:buChar char="q"/>
            </a:pPr>
            <a:r>
              <a:rPr lang="en-GB" sz="1800" dirty="0">
                <a:solidFill>
                  <a:schemeClr val="tx2">
                    <a:lumMod val="50000"/>
                  </a:schemeClr>
                </a:solidFill>
              </a:rPr>
              <a:t>Safeguarding Children (remember Domestic Abuse Act new definition)</a:t>
            </a:r>
          </a:p>
          <a:p>
            <a:pPr marL="0" indent="0">
              <a:buNone/>
            </a:pPr>
            <a:endParaRPr lang="en-GB" sz="1800" dirty="0">
              <a:solidFill>
                <a:schemeClr val="tx2">
                  <a:lumMod val="50000"/>
                </a:schemeClr>
              </a:solidFill>
            </a:endParaRPr>
          </a:p>
          <a:p>
            <a:pPr>
              <a:buFont typeface="Wingdings" panose="05000000000000000000" pitchFamily="2" charset="2"/>
              <a:buChar char="q"/>
            </a:pPr>
            <a:r>
              <a:rPr lang="en-GB" sz="1800" dirty="0">
                <a:solidFill>
                  <a:schemeClr val="tx2">
                    <a:lumMod val="50000"/>
                  </a:schemeClr>
                </a:solidFill>
              </a:rPr>
              <a:t>DAA 2020 Amendment 72 removes the benefit cap for a person making new claim in own name where separated from partner</a:t>
            </a:r>
          </a:p>
          <a:p>
            <a:pPr marL="0" indent="0">
              <a:buNone/>
            </a:pPr>
            <a:endParaRPr lang="en-GB" sz="1800" dirty="0">
              <a:solidFill>
                <a:schemeClr val="tx2">
                  <a:lumMod val="50000"/>
                </a:schemeClr>
              </a:solidFill>
            </a:endParaRPr>
          </a:p>
          <a:p>
            <a:pPr>
              <a:buFont typeface="Wingdings" panose="05000000000000000000" pitchFamily="2" charset="2"/>
              <a:buChar char="q"/>
            </a:pPr>
            <a:r>
              <a:rPr lang="en-GB" sz="1800" dirty="0">
                <a:solidFill>
                  <a:schemeClr val="tx2">
                    <a:lumMod val="50000"/>
                  </a:schemeClr>
                </a:solidFill>
              </a:rPr>
              <a:t>Perpetrator programmes in Derbyshire –  Glow; The Elm Foundation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5795042"/>
            <a:ext cx="2228850" cy="916957"/>
          </a:xfrm>
          <a:prstGeom prst="rect">
            <a:avLst/>
          </a:prstGeom>
        </p:spPr>
      </p:pic>
      <p:pic>
        <p:nvPicPr>
          <p:cNvPr id="6" name="Picture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4740" y="6253521"/>
            <a:ext cx="1699260" cy="495300"/>
          </a:xfrm>
          <a:prstGeom prst="rect">
            <a:avLst/>
          </a:prstGeom>
          <a:noFill/>
          <a:ln>
            <a:noFill/>
          </a:ln>
        </p:spPr>
      </p:pic>
    </p:spTree>
    <p:extLst>
      <p:ext uri="{BB962C8B-B14F-4D97-AF65-F5344CB8AC3E}">
        <p14:creationId xmlns:p14="http://schemas.microsoft.com/office/powerpoint/2010/main" val="310284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282154"/>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a:normAutofit/>
          </a:bodyPr>
          <a:lstStyle/>
          <a:p>
            <a:r>
              <a:rPr lang="en-GB" sz="3200" b="1" dirty="0">
                <a:solidFill>
                  <a:schemeClr val="tx2">
                    <a:lumMod val="50000"/>
                  </a:schemeClr>
                </a:solidFill>
                <a:latin typeface="Arial" panose="020B0604020202020204" pitchFamily="34" charset="0"/>
                <a:cs typeface="Arial" panose="020B0604020202020204" pitchFamily="34" charset="0"/>
              </a:rPr>
              <a:t>Six Key Principles of</a:t>
            </a:r>
            <a:r>
              <a:rPr lang="en-GB" sz="3200" dirty="0">
                <a:solidFill>
                  <a:schemeClr val="tx2">
                    <a:lumMod val="50000"/>
                  </a:schemeClr>
                </a:solidFill>
                <a:latin typeface="Arial" panose="020B0604020202020204" pitchFamily="34" charset="0"/>
                <a:cs typeface="Arial" panose="020B0604020202020204" pitchFamily="34" charset="0"/>
              </a:rPr>
              <a:t> </a:t>
            </a:r>
            <a:r>
              <a:rPr lang="en-GB" sz="3200" b="1" dirty="0">
                <a:solidFill>
                  <a:schemeClr val="tx2">
                    <a:lumMod val="50000"/>
                  </a:schemeClr>
                </a:solidFill>
                <a:latin typeface="Arial" panose="020B0604020202020204" pitchFamily="34" charset="0"/>
                <a:cs typeface="Arial" panose="020B0604020202020204" pitchFamily="34" charset="0"/>
              </a:rPr>
              <a:t>Safeguarding Adults practice</a:t>
            </a:r>
          </a:p>
        </p:txBody>
      </p:sp>
      <p:sp>
        <p:nvSpPr>
          <p:cNvPr id="3" name="Content Placeholder 2"/>
          <p:cNvSpPr>
            <a:spLocks noGrp="1"/>
          </p:cNvSpPr>
          <p:nvPr>
            <p:ph idx="1"/>
          </p:nvPr>
        </p:nvSpPr>
        <p:spPr>
          <a:xfrm>
            <a:off x="457200" y="1772816"/>
            <a:ext cx="8229600" cy="4680520"/>
          </a:xfrm>
        </p:spPr>
        <p:txBody>
          <a:bodyPr>
            <a:noAutofit/>
          </a:bodyPr>
          <a:lstStyle/>
          <a:p>
            <a:pPr marL="0" indent="0" algn="ctr">
              <a:buNone/>
            </a:pPr>
            <a:r>
              <a:rPr lang="en-GB" sz="2400" b="1" dirty="0">
                <a:solidFill>
                  <a:srgbClr val="0070C0"/>
                </a:solidFill>
                <a:latin typeface="Arial" panose="020B0604020202020204" pitchFamily="34" charset="0"/>
                <a:cs typeface="Arial" panose="020B0604020202020204" pitchFamily="34" charset="0"/>
              </a:rPr>
              <a:t>MAKING SAFEGUARDING PERSONAL (MSP)</a:t>
            </a:r>
          </a:p>
          <a:p>
            <a:pPr marL="0" indent="0">
              <a:buNone/>
            </a:pPr>
            <a:r>
              <a:rPr lang="en-GB" sz="1400" dirty="0">
                <a:solidFill>
                  <a:schemeClr val="tx2">
                    <a:lumMod val="50000"/>
                  </a:schemeClr>
                </a:solidFill>
                <a:latin typeface="Arial" panose="020B0604020202020204" pitchFamily="34" charset="0"/>
                <a:cs typeface="Arial" panose="020B0604020202020204" pitchFamily="34" charset="0"/>
              </a:rPr>
              <a:t>Care Act 2014</a:t>
            </a:r>
            <a:r>
              <a:rPr lang="en-GB" sz="1200" dirty="0">
                <a:solidFill>
                  <a:schemeClr val="tx2">
                    <a:lumMod val="50000"/>
                  </a:schemeClr>
                </a:solidFill>
                <a:latin typeface="Arial" panose="020B0604020202020204" pitchFamily="34" charset="0"/>
                <a:cs typeface="Arial" panose="020B0604020202020204" pitchFamily="34" charset="0"/>
              </a:rPr>
              <a:t>:</a:t>
            </a:r>
          </a:p>
          <a:p>
            <a:r>
              <a:rPr lang="en-GB" sz="1800" b="1" dirty="0">
                <a:solidFill>
                  <a:srgbClr val="0070C0"/>
                </a:solidFill>
                <a:cs typeface="Arial" panose="020B0604020202020204" pitchFamily="34" charset="0"/>
              </a:rPr>
              <a:t>Empowerment: </a:t>
            </a:r>
            <a:r>
              <a:rPr lang="en-GB" sz="1800" dirty="0">
                <a:solidFill>
                  <a:schemeClr val="tx2">
                    <a:lumMod val="50000"/>
                  </a:schemeClr>
                </a:solidFill>
                <a:cs typeface="Arial" panose="020B0604020202020204" pitchFamily="34" charset="0"/>
              </a:rPr>
              <a:t>Personalisation and the presumption of person-led decisions </a:t>
            </a:r>
            <a:r>
              <a:rPr lang="en-GB" sz="1800" b="1" u="sng" dirty="0">
                <a:solidFill>
                  <a:schemeClr val="tx2">
                    <a:lumMod val="50000"/>
                  </a:schemeClr>
                </a:solidFill>
                <a:cs typeface="Arial" panose="020B0604020202020204" pitchFamily="34" charset="0"/>
              </a:rPr>
              <a:t>and</a:t>
            </a:r>
            <a:r>
              <a:rPr lang="en-GB" sz="1800" dirty="0">
                <a:solidFill>
                  <a:schemeClr val="tx2">
                    <a:lumMod val="50000"/>
                  </a:schemeClr>
                </a:solidFill>
                <a:cs typeface="Arial" panose="020B0604020202020204" pitchFamily="34" charset="0"/>
              </a:rPr>
              <a:t> informed consent.</a:t>
            </a:r>
          </a:p>
          <a:p>
            <a:r>
              <a:rPr lang="en-GB" sz="1800" b="1" dirty="0">
                <a:solidFill>
                  <a:srgbClr val="0070C0"/>
                </a:solidFill>
                <a:cs typeface="Arial" panose="020B0604020202020204" pitchFamily="34" charset="0"/>
              </a:rPr>
              <a:t>Prevention: </a:t>
            </a:r>
            <a:r>
              <a:rPr lang="en-GB" sz="1800" dirty="0">
                <a:solidFill>
                  <a:schemeClr val="tx2">
                    <a:lumMod val="50000"/>
                  </a:schemeClr>
                </a:solidFill>
                <a:cs typeface="Arial" panose="020B0604020202020204" pitchFamily="34" charset="0"/>
              </a:rPr>
              <a:t>Taking action before harm occurs</a:t>
            </a:r>
          </a:p>
          <a:p>
            <a:r>
              <a:rPr lang="en-GB" sz="1800" b="1" dirty="0">
                <a:solidFill>
                  <a:srgbClr val="0070C0"/>
                </a:solidFill>
                <a:cs typeface="Arial" panose="020B0604020202020204" pitchFamily="34" charset="0"/>
              </a:rPr>
              <a:t>Proportionality: </a:t>
            </a:r>
            <a:r>
              <a:rPr lang="en-GB" sz="1800" dirty="0">
                <a:solidFill>
                  <a:schemeClr val="tx2">
                    <a:lumMod val="50000"/>
                  </a:schemeClr>
                </a:solidFill>
                <a:cs typeface="Arial" panose="020B0604020202020204" pitchFamily="34" charset="0"/>
              </a:rPr>
              <a:t>Proportionate and the least intrusive response appropriate to the risk represented.</a:t>
            </a:r>
          </a:p>
          <a:p>
            <a:r>
              <a:rPr lang="en-GB" sz="1800" b="1" dirty="0">
                <a:solidFill>
                  <a:srgbClr val="0070C0"/>
                </a:solidFill>
                <a:cs typeface="Arial" panose="020B0604020202020204" pitchFamily="34" charset="0"/>
              </a:rPr>
              <a:t>Protection: </a:t>
            </a:r>
            <a:r>
              <a:rPr lang="en-GB" sz="1800" dirty="0">
                <a:solidFill>
                  <a:schemeClr val="tx2">
                    <a:lumMod val="50000"/>
                  </a:schemeClr>
                </a:solidFill>
                <a:cs typeface="Arial" panose="020B0604020202020204" pitchFamily="34" charset="0"/>
              </a:rPr>
              <a:t>Support and representation for those in need.</a:t>
            </a:r>
          </a:p>
          <a:p>
            <a:r>
              <a:rPr lang="en-GB" sz="1800" b="1" dirty="0">
                <a:solidFill>
                  <a:srgbClr val="0070C0"/>
                </a:solidFill>
                <a:cs typeface="Arial" panose="020B0604020202020204" pitchFamily="34" charset="0"/>
              </a:rPr>
              <a:t>Partnership: </a:t>
            </a:r>
            <a:r>
              <a:rPr lang="en-GB" sz="1800" dirty="0">
                <a:solidFill>
                  <a:schemeClr val="tx2">
                    <a:lumMod val="50000"/>
                  </a:schemeClr>
                </a:solidFill>
                <a:cs typeface="Arial" panose="020B0604020202020204" pitchFamily="34" charset="0"/>
              </a:rPr>
              <a:t>Working with individuals, carers, agencies and communities to get the best outcomes.</a:t>
            </a:r>
          </a:p>
          <a:p>
            <a:r>
              <a:rPr lang="en-GB" sz="1800" b="1" dirty="0">
                <a:solidFill>
                  <a:srgbClr val="0070C0"/>
                </a:solidFill>
                <a:cs typeface="Arial" panose="020B0604020202020204" pitchFamily="34" charset="0"/>
              </a:rPr>
              <a:t>Accountability: </a:t>
            </a:r>
            <a:r>
              <a:rPr lang="en-GB" sz="1800" dirty="0">
                <a:solidFill>
                  <a:schemeClr val="tx2">
                    <a:lumMod val="50000"/>
                  </a:schemeClr>
                </a:solidFill>
                <a:cs typeface="Arial" panose="020B0604020202020204" pitchFamily="34" charset="0"/>
              </a:rPr>
              <a:t>Ensuring all services are transparent.</a:t>
            </a:r>
            <a:endParaRPr lang="en-GB" sz="1800" b="1" dirty="0">
              <a:solidFill>
                <a:schemeClr val="tx2">
                  <a:lumMod val="50000"/>
                </a:schemeClr>
              </a:solidFill>
              <a:cs typeface="Arial" panose="020B0604020202020204" pitchFamily="34" charset="0"/>
            </a:endParaRPr>
          </a:p>
        </p:txBody>
      </p:sp>
      <p:sp>
        <p:nvSpPr>
          <p:cNvPr id="5" name="Rectangle 4">
            <a:extLst>
              <a:ext uri="{FF2B5EF4-FFF2-40B4-BE49-F238E27FC236}">
                <a16:creationId xmlns:a16="http://schemas.microsoft.com/office/drawing/2014/main" id="{8DDA6EC3-42F0-4C9E-BC13-0D0C665D86B6}"/>
              </a:ext>
            </a:extLst>
          </p:cNvPr>
          <p:cNvSpPr/>
          <p:nvPr/>
        </p:nvSpPr>
        <p:spPr>
          <a:xfrm>
            <a:off x="2030905" y="5717639"/>
            <a:ext cx="4572000" cy="215444"/>
          </a:xfrm>
          <a:prstGeom prst="rect">
            <a:avLst/>
          </a:prstGeom>
        </p:spPr>
        <p:txBody>
          <a:bodyPr>
            <a:spAutoFit/>
          </a:bodyPr>
          <a:lstStyle/>
          <a:p>
            <a:r>
              <a:rPr lang="en-GB" sz="800" dirty="0">
                <a:hlinkClick r:id="rId3"/>
              </a:rPr>
              <a:t>Derby and Derbyshire Safeguarding Adults Boards practice guidance (derbyshiresab.org.uk)</a:t>
            </a:r>
            <a:endParaRPr lang="en-GB" sz="800" dirty="0"/>
          </a:p>
        </p:txBody>
      </p:sp>
    </p:spTree>
    <p:extLst>
      <p:ext uri="{BB962C8B-B14F-4D97-AF65-F5344CB8AC3E}">
        <p14:creationId xmlns:p14="http://schemas.microsoft.com/office/powerpoint/2010/main" val="3048354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9221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a:lstStyle/>
          <a:p>
            <a:r>
              <a:rPr lang="en-GB" dirty="0"/>
              <a:t>Contacts</a:t>
            </a:r>
          </a:p>
        </p:txBody>
      </p:sp>
      <p:sp>
        <p:nvSpPr>
          <p:cNvPr id="3" name="Content Placeholder 2"/>
          <p:cNvSpPr>
            <a:spLocks noGrp="1"/>
          </p:cNvSpPr>
          <p:nvPr>
            <p:ph idx="1"/>
          </p:nvPr>
        </p:nvSpPr>
        <p:spPr>
          <a:xfrm>
            <a:off x="395536" y="1484784"/>
            <a:ext cx="8229600" cy="4464496"/>
          </a:xfrm>
        </p:spPr>
        <p:txBody>
          <a:bodyPr>
            <a:noAutofit/>
          </a:bodyPr>
          <a:lstStyle/>
          <a:p>
            <a:pPr marL="0" indent="0">
              <a:buNone/>
            </a:pPr>
            <a:r>
              <a:rPr lang="en-GB" sz="1800" b="1" dirty="0">
                <a:solidFill>
                  <a:schemeClr val="tx2">
                    <a:lumMod val="50000"/>
                  </a:schemeClr>
                </a:solidFill>
              </a:rPr>
              <a:t>Derbyshire Domestic Abuse Helpline </a:t>
            </a:r>
            <a:r>
              <a:rPr lang="en-GB" sz="1800" dirty="0">
                <a:solidFill>
                  <a:schemeClr val="tx2">
                    <a:lumMod val="50000"/>
                  </a:schemeClr>
                </a:solidFill>
              </a:rPr>
              <a:t>– 08000 198 668</a:t>
            </a:r>
          </a:p>
          <a:p>
            <a:pPr>
              <a:buFont typeface="Wingdings" panose="05000000000000000000" pitchFamily="2" charset="2"/>
              <a:buChar char="q"/>
            </a:pPr>
            <a:r>
              <a:rPr lang="en-GB" sz="1800" dirty="0">
                <a:solidFill>
                  <a:schemeClr val="tx2">
                    <a:lumMod val="50000"/>
                  </a:schemeClr>
                </a:solidFill>
              </a:rPr>
              <a:t>Email: </a:t>
            </a:r>
            <a:r>
              <a:rPr lang="en-GB" sz="1800" dirty="0">
                <a:solidFill>
                  <a:schemeClr val="tx2">
                    <a:lumMod val="50000"/>
                  </a:schemeClr>
                </a:solidFill>
                <a:hlinkClick r:id="rId3"/>
              </a:rPr>
              <a:t>derbyshiredahelpline@theelmfoundation.org.uk</a:t>
            </a:r>
            <a:endParaRPr lang="en-GB" sz="1800" dirty="0">
              <a:solidFill>
                <a:schemeClr val="tx2">
                  <a:lumMod val="50000"/>
                </a:schemeClr>
              </a:solidFill>
            </a:endParaRPr>
          </a:p>
          <a:p>
            <a:r>
              <a:rPr lang="en-GB" sz="1800" dirty="0">
                <a:solidFill>
                  <a:schemeClr val="tx2">
                    <a:lumMod val="50000"/>
                  </a:schemeClr>
                </a:solidFill>
                <a:hlinkClick r:id="rId4"/>
              </a:rPr>
              <a:t>https://www.theelmfoundation.org.uk</a:t>
            </a:r>
            <a:endParaRPr lang="en-GB" sz="1800" dirty="0">
              <a:solidFill>
                <a:schemeClr val="tx2">
                  <a:lumMod val="50000"/>
                </a:schemeClr>
              </a:solidFill>
            </a:endParaRPr>
          </a:p>
          <a:p>
            <a:r>
              <a:rPr lang="en-GB" sz="1800" dirty="0">
                <a:solidFill>
                  <a:schemeClr val="tx2">
                    <a:lumMod val="50000"/>
                  </a:schemeClr>
                </a:solidFill>
              </a:rPr>
              <a:t>Text 07534 617252</a:t>
            </a:r>
          </a:p>
          <a:p>
            <a:pPr marL="0" indent="0">
              <a:buNone/>
            </a:pPr>
            <a:endParaRPr lang="en-GB" sz="1800" dirty="0">
              <a:solidFill>
                <a:schemeClr val="tx2">
                  <a:lumMod val="50000"/>
                </a:schemeClr>
              </a:solidFill>
            </a:endParaRPr>
          </a:p>
          <a:p>
            <a:pPr>
              <a:buFont typeface="Wingdings" panose="05000000000000000000" pitchFamily="2" charset="2"/>
              <a:buChar char="q"/>
            </a:pPr>
            <a:r>
              <a:rPr lang="en-GB" sz="1800" dirty="0">
                <a:solidFill>
                  <a:schemeClr val="tx2">
                    <a:lumMod val="50000"/>
                  </a:schemeClr>
                </a:solidFill>
              </a:rPr>
              <a:t> </a:t>
            </a:r>
            <a:r>
              <a:rPr lang="en-GB" sz="1800" b="1" dirty="0">
                <a:solidFill>
                  <a:schemeClr val="tx2">
                    <a:lumMod val="50000"/>
                  </a:schemeClr>
                </a:solidFill>
              </a:rPr>
              <a:t>SV2 </a:t>
            </a:r>
            <a:r>
              <a:rPr lang="en-GB" sz="1800" dirty="0">
                <a:solidFill>
                  <a:schemeClr val="tx2">
                    <a:lumMod val="50000"/>
                  </a:schemeClr>
                </a:solidFill>
              </a:rPr>
              <a:t>(Supporting Victims of Sexual Violence) – Derby and Derbyshire</a:t>
            </a:r>
          </a:p>
          <a:p>
            <a:r>
              <a:rPr lang="en-GB" sz="1800" dirty="0">
                <a:solidFill>
                  <a:schemeClr val="tx2">
                    <a:lumMod val="50000"/>
                  </a:schemeClr>
                </a:solidFill>
              </a:rPr>
              <a:t>Advice Line: 01773 746115 option 1 (7 days/week – 8am-5pm)</a:t>
            </a:r>
          </a:p>
          <a:p>
            <a:r>
              <a:rPr lang="en-GB" sz="1800" dirty="0">
                <a:solidFill>
                  <a:schemeClr val="tx2">
                    <a:lumMod val="50000"/>
                  </a:schemeClr>
                </a:solidFill>
              </a:rPr>
              <a:t> </a:t>
            </a:r>
            <a:r>
              <a:rPr lang="en-GB" sz="1800" u="sng" dirty="0">
                <a:hlinkClick r:id="rId5"/>
              </a:rPr>
              <a:t>https://www.sv2.org.uk/</a:t>
            </a:r>
            <a:r>
              <a:rPr lang="en-GB" sz="1800" dirty="0"/>
              <a:t> </a:t>
            </a:r>
          </a:p>
          <a:p>
            <a:pPr marL="0" indent="0">
              <a:buNone/>
            </a:pPr>
            <a:endParaRPr lang="en-GB" sz="1800" dirty="0">
              <a:solidFill>
                <a:schemeClr val="tx2">
                  <a:lumMod val="50000"/>
                </a:schemeClr>
              </a:solidFill>
            </a:endParaRPr>
          </a:p>
          <a:p>
            <a:pPr>
              <a:buFont typeface="Wingdings" panose="05000000000000000000" pitchFamily="2" charset="2"/>
              <a:buChar char="q"/>
            </a:pPr>
            <a:r>
              <a:rPr lang="en-GB" sz="1800" dirty="0">
                <a:solidFill>
                  <a:schemeClr val="tx2">
                    <a:lumMod val="50000"/>
                  </a:schemeClr>
                </a:solidFill>
              </a:rPr>
              <a:t>Sarac (Sexual Abuse Rape Advice Centre)- charity based in B.O.T. Free independent, 1-2-1 emotional support. Anyone over 11yrs who has been affected at any time in their lives. 01283 517185. </a:t>
            </a:r>
            <a:r>
              <a:rPr lang="en-GB" sz="1800" dirty="0">
                <a:hlinkClick r:id="rId6"/>
              </a:rPr>
              <a:t>Home - Sarac (Sexual Abuse Rape Advice Centre)</a:t>
            </a:r>
            <a:endParaRPr lang="en-GB" sz="1800" dirty="0"/>
          </a:p>
          <a:p>
            <a:pPr marL="0" indent="0">
              <a:buNone/>
            </a:pPr>
            <a:endParaRPr lang="en-GB" sz="1800" dirty="0">
              <a:solidFill>
                <a:schemeClr val="tx2">
                  <a:lumMod val="50000"/>
                </a:schemeClr>
              </a:solidFill>
            </a:endParaRPr>
          </a:p>
          <a:p>
            <a:pPr fontAlgn="base">
              <a:buFont typeface="Wingdings" panose="05000000000000000000" pitchFamily="2" charset="2"/>
              <a:buChar char="q"/>
            </a:pPr>
            <a:r>
              <a:rPr lang="en-GB" sz="1800" b="1" dirty="0">
                <a:solidFill>
                  <a:schemeClr val="tx2">
                    <a:lumMod val="50000"/>
                  </a:schemeClr>
                </a:solidFill>
              </a:rPr>
              <a:t>Hadhari Nari Women’s Project  Derby City </a:t>
            </a:r>
            <a:r>
              <a:rPr lang="en-GB" sz="1800" dirty="0">
                <a:solidFill>
                  <a:schemeClr val="tx2">
                    <a:lumMod val="50000"/>
                  </a:schemeClr>
                </a:solidFill>
              </a:rPr>
              <a:t>01332 270101</a:t>
            </a:r>
          </a:p>
        </p:txBody>
      </p:sp>
      <p:pic>
        <p:nvPicPr>
          <p:cNvPr id="7" name="Picture 6">
            <a:extLst>
              <a:ext uri="{FF2B5EF4-FFF2-40B4-BE49-F238E27FC236}">
                <a16:creationId xmlns:a16="http://schemas.microsoft.com/office/drawing/2014/main" id="{B4B8AFB1-CEF9-4F36-AE20-327DA90741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344" y="6025523"/>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4166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10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a:normAutofit/>
          </a:bodyPr>
          <a:lstStyle/>
          <a:p>
            <a:r>
              <a:rPr lang="en-GB" b="1" dirty="0"/>
              <a:t>Contact numbers</a:t>
            </a:r>
            <a:endParaRPr lang="en-GB" dirty="0"/>
          </a:p>
        </p:txBody>
      </p:sp>
      <p:sp>
        <p:nvSpPr>
          <p:cNvPr id="3" name="Content Placeholder 2"/>
          <p:cNvSpPr>
            <a:spLocks noGrp="1"/>
          </p:cNvSpPr>
          <p:nvPr>
            <p:ph idx="1"/>
          </p:nvPr>
        </p:nvSpPr>
        <p:spPr>
          <a:xfrm>
            <a:off x="457200" y="1268760"/>
            <a:ext cx="8229600" cy="5314602"/>
          </a:xfrm>
        </p:spPr>
        <p:txBody>
          <a:bodyPr>
            <a:normAutofit/>
          </a:bodyPr>
          <a:lstStyle/>
          <a:p>
            <a:pPr marL="0" indent="0" defTabSz="457200">
              <a:buNone/>
            </a:pPr>
            <a:r>
              <a:rPr lang="en-GB" sz="2200" b="1" dirty="0">
                <a:solidFill>
                  <a:schemeClr val="tx2">
                    <a:lumMod val="50000"/>
                  </a:schemeClr>
                </a:solidFill>
              </a:rPr>
              <a:t>Silent Solutions</a:t>
            </a:r>
            <a:r>
              <a:rPr lang="en-GB" sz="2200" dirty="0">
                <a:solidFill>
                  <a:schemeClr val="tx2">
                    <a:lumMod val="50000"/>
                  </a:schemeClr>
                </a:solidFill>
              </a:rPr>
              <a:t> – “999” and if unable to speak, then “55” when prompted: </a:t>
            </a:r>
            <a:r>
              <a:rPr lang="en-GB" sz="1700" dirty="0">
                <a:hlinkClick r:id="rId3"/>
              </a:rPr>
              <a:t>https://www.policeconduct.gov.uk/sites/default/files/Documents/research-learning/Silent_solution_guide.pdf</a:t>
            </a:r>
            <a:endParaRPr lang="en-GB" sz="1200" dirty="0">
              <a:solidFill>
                <a:schemeClr val="tx2">
                  <a:lumMod val="50000"/>
                </a:schemeClr>
              </a:solidFill>
            </a:endParaRPr>
          </a:p>
          <a:p>
            <a:pPr lvl="0" defTabSz="457200">
              <a:buFont typeface="Wingdings" panose="05000000000000000000" pitchFamily="2" charset="2"/>
              <a:buChar char="§"/>
            </a:pPr>
            <a:r>
              <a:rPr lang="en-GB" sz="1800" dirty="0">
                <a:solidFill>
                  <a:schemeClr val="tx2">
                    <a:lumMod val="50000"/>
                  </a:schemeClr>
                </a:solidFill>
              </a:rPr>
              <a:t>Bambuu - </a:t>
            </a:r>
            <a:r>
              <a:rPr lang="en-GB" sz="1800" dirty="0"/>
              <a:t> </a:t>
            </a:r>
            <a:r>
              <a:rPr lang="en-GB" sz="1800" u="sng" dirty="0">
                <a:hlinkClick r:id="rId4"/>
              </a:rPr>
              <a:t>https://bambuuu.co.uk/</a:t>
            </a:r>
            <a:r>
              <a:rPr lang="en-GB" sz="1800" dirty="0"/>
              <a:t>. </a:t>
            </a:r>
          </a:p>
          <a:p>
            <a:pPr lvl="0" defTabSz="457200">
              <a:buFont typeface="Wingdings" panose="05000000000000000000" pitchFamily="2" charset="2"/>
              <a:buChar char="§"/>
            </a:pPr>
            <a:r>
              <a:rPr lang="en-GB" sz="1800" dirty="0">
                <a:solidFill>
                  <a:schemeClr val="tx2">
                    <a:lumMod val="50000"/>
                  </a:schemeClr>
                </a:solidFill>
              </a:rPr>
              <a:t>Derby Women’s Centre (City): 4 Leopold St., DE1 2HE, 01332341633</a:t>
            </a:r>
          </a:p>
          <a:p>
            <a:pPr lvl="0" defTabSz="457200">
              <a:buFont typeface="Wingdings" panose="05000000000000000000" pitchFamily="2" charset="2"/>
              <a:buChar char="§"/>
            </a:pPr>
            <a:r>
              <a:rPr lang="en-GB" sz="1800" dirty="0">
                <a:solidFill>
                  <a:schemeClr val="tx2">
                    <a:lumMod val="50000"/>
                  </a:schemeClr>
                </a:solidFill>
              </a:rPr>
              <a:t>Women’s Aid free 24 hours Domestic Violence Helpline: 08082000247</a:t>
            </a:r>
          </a:p>
          <a:p>
            <a:pPr lvl="0" defTabSz="457200">
              <a:buFont typeface="Wingdings" panose="05000000000000000000" pitchFamily="2" charset="2"/>
              <a:buChar char="§"/>
            </a:pPr>
            <a:r>
              <a:rPr lang="en-GB" sz="1800" dirty="0">
                <a:solidFill>
                  <a:schemeClr val="tx2">
                    <a:lumMod val="50000"/>
                  </a:schemeClr>
                </a:solidFill>
              </a:rPr>
              <a:t>Confidential Men’s Advice Line: 08088010327</a:t>
            </a:r>
          </a:p>
          <a:p>
            <a:pPr lvl="0" defTabSz="457200">
              <a:buFont typeface="Wingdings" panose="05000000000000000000" pitchFamily="2" charset="2"/>
              <a:buChar char="§"/>
            </a:pPr>
            <a:r>
              <a:rPr lang="en-GB" sz="1800" dirty="0">
                <a:solidFill>
                  <a:schemeClr val="tx2">
                    <a:lumMod val="50000"/>
                  </a:schemeClr>
                </a:solidFill>
              </a:rPr>
              <a:t>National Centre for Domestic Violence: 08009702070</a:t>
            </a:r>
          </a:p>
          <a:p>
            <a:pPr lvl="0" defTabSz="457200">
              <a:buFont typeface="Wingdings" panose="05000000000000000000" pitchFamily="2" charset="2"/>
              <a:buChar char="§"/>
            </a:pPr>
            <a:r>
              <a:rPr lang="en-GB" sz="1800" dirty="0">
                <a:solidFill>
                  <a:schemeClr val="tx2">
                    <a:lumMod val="50000"/>
                  </a:schemeClr>
                </a:solidFill>
              </a:rPr>
              <a:t>National Stalking Helpline: 08088020300</a:t>
            </a:r>
          </a:p>
          <a:p>
            <a:pPr defTabSz="457200">
              <a:buFont typeface="Wingdings" panose="05000000000000000000" pitchFamily="2" charset="2"/>
              <a:buChar char="§"/>
            </a:pPr>
            <a:r>
              <a:rPr lang="en-GB" sz="1800" dirty="0">
                <a:solidFill>
                  <a:schemeClr val="tx2">
                    <a:lumMod val="50000"/>
                  </a:schemeClr>
                </a:solidFill>
              </a:rPr>
              <a:t>Karma Nirvana – Supporting victims of honour based abuse and forced marriage: </a:t>
            </a:r>
            <a:r>
              <a:rPr lang="en-GB" sz="1800" dirty="0">
                <a:solidFill>
                  <a:schemeClr val="tx2">
                    <a:lumMod val="50000"/>
                  </a:schemeClr>
                </a:solidFill>
                <a:hlinkClick r:id="rId5"/>
              </a:rPr>
              <a:t>https://karmanirvana.org.uk/</a:t>
            </a:r>
            <a:r>
              <a:rPr lang="en-GB" sz="1800" dirty="0">
                <a:solidFill>
                  <a:schemeClr val="tx2">
                    <a:lumMod val="50000"/>
                  </a:schemeClr>
                </a:solidFill>
              </a:rPr>
              <a:t> </a:t>
            </a:r>
          </a:p>
          <a:p>
            <a:pPr lvl="0" defTabSz="457200">
              <a:buFont typeface="Wingdings" panose="05000000000000000000" pitchFamily="2" charset="2"/>
              <a:buChar char="§"/>
            </a:pPr>
            <a:r>
              <a:rPr lang="en-GB" sz="1800" dirty="0">
                <a:solidFill>
                  <a:schemeClr val="tx2">
                    <a:lumMod val="50000"/>
                  </a:schemeClr>
                </a:solidFill>
              </a:rPr>
              <a:t>Victim Support: 08081689111</a:t>
            </a:r>
          </a:p>
          <a:p>
            <a:pPr lvl="0" defTabSz="457200">
              <a:buFont typeface="Wingdings" panose="05000000000000000000" pitchFamily="2" charset="2"/>
              <a:buChar char="§"/>
            </a:pPr>
            <a:r>
              <a:rPr lang="en-GB" sz="1800" dirty="0">
                <a:solidFill>
                  <a:schemeClr val="tx2">
                    <a:lumMod val="50000"/>
                  </a:schemeClr>
                </a:solidFill>
              </a:rPr>
              <a:t>The Elms Foundation (County), 6 Fairfield Rd, Chesterfield, S40 4TP.  Tel: 01246 540464 or text 07377400279. Or </a:t>
            </a:r>
            <a:r>
              <a:rPr lang="en-GB" sz="1800" dirty="0">
                <a:solidFill>
                  <a:prstClr val="black"/>
                </a:solidFill>
              </a:rPr>
              <a:t>08000 198668</a:t>
            </a:r>
            <a:endParaRPr lang="en-GB" sz="1800" dirty="0">
              <a:solidFill>
                <a:schemeClr val="tx2">
                  <a:lumMod val="50000"/>
                </a:schemeClr>
              </a:solidFill>
            </a:endParaRPr>
          </a:p>
          <a:p>
            <a:pPr defTabSz="457200">
              <a:buFont typeface="Wingdings" panose="05000000000000000000" pitchFamily="2" charset="2"/>
              <a:buChar char="§"/>
            </a:pPr>
            <a:r>
              <a:rPr lang="en-GB" sz="1800" dirty="0">
                <a:solidFill>
                  <a:schemeClr val="tx2">
                    <a:lumMod val="50000"/>
                  </a:schemeClr>
                </a:solidFill>
              </a:rPr>
              <a:t>“Rail to Refuge” scheme: </a:t>
            </a:r>
            <a:r>
              <a:rPr lang="en-GB" sz="1800" dirty="0">
                <a:solidFill>
                  <a:schemeClr val="tx2">
                    <a:lumMod val="50000"/>
                  </a:schemeClr>
                </a:solidFill>
                <a:hlinkClick r:id="rId6"/>
              </a:rPr>
              <a:t>https://www.womensaid.org.uk/new-rail-to-refuge-scheme-offers-free-train-travel-to-women-fleeing-domestic-abuse/</a:t>
            </a:r>
            <a:r>
              <a:rPr lang="en-GB" sz="1800" dirty="0">
                <a:solidFill>
                  <a:schemeClr val="tx2">
                    <a:lumMod val="50000"/>
                  </a:schemeClr>
                </a:solidFill>
              </a:rPr>
              <a:t> </a:t>
            </a:r>
          </a:p>
          <a:p>
            <a:pPr lvl="0" defTabSz="457200">
              <a:buFont typeface="Wingdings" panose="05000000000000000000" pitchFamily="2" charset="2"/>
              <a:buChar char="§"/>
            </a:pPr>
            <a:endParaRPr lang="en-GB" sz="1600" dirty="0">
              <a:solidFill>
                <a:schemeClr val="tx2">
                  <a:lumMod val="50000"/>
                </a:schemeClr>
              </a:solidFill>
            </a:endParaRPr>
          </a:p>
        </p:txBody>
      </p:sp>
    </p:spTree>
    <p:extLst>
      <p:ext uri="{BB962C8B-B14F-4D97-AF65-F5344CB8AC3E}">
        <p14:creationId xmlns:p14="http://schemas.microsoft.com/office/powerpoint/2010/main" val="580244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10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836712"/>
            <a:ext cx="6635080" cy="4752528"/>
          </a:xfrm>
          <a:solidFill>
            <a:srgbClr val="92D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normAutofit/>
          </a:bodyPr>
          <a:lstStyle/>
          <a:p>
            <a:pPr marL="0" indent="0" algn="ctr">
              <a:buNone/>
            </a:pPr>
            <a:endParaRPr lang="en-GB" sz="8000" b="1" u="sng" dirty="0">
              <a:solidFill>
                <a:schemeClr val="tx2">
                  <a:lumMod val="50000"/>
                </a:schemeClr>
              </a:solidFill>
              <a:effectLst>
                <a:outerShdw blurRad="38100" dist="38100" dir="2700000" algn="tl">
                  <a:srgbClr val="000000">
                    <a:alpha val="43137"/>
                  </a:srgbClr>
                </a:outerShdw>
              </a:effectLst>
            </a:endParaRPr>
          </a:p>
          <a:p>
            <a:pPr marL="0" indent="0" algn="ctr">
              <a:buNone/>
            </a:pPr>
            <a:r>
              <a:rPr lang="en-GB" sz="8000" b="1" u="sng" dirty="0">
                <a:solidFill>
                  <a:schemeClr val="tx2">
                    <a:lumMod val="50000"/>
                  </a:schemeClr>
                </a:solidFill>
                <a:effectLst>
                  <a:outerShdw blurRad="38100" dist="38100" dir="2700000" algn="tl">
                    <a:srgbClr val="000000">
                      <a:alpha val="43137"/>
                    </a:srgbClr>
                  </a:outerShdw>
                </a:effectLst>
              </a:rPr>
              <a:t> Break!!!</a:t>
            </a:r>
          </a:p>
        </p:txBody>
      </p:sp>
    </p:spTree>
    <p:extLst>
      <p:ext uri="{BB962C8B-B14F-4D97-AF65-F5344CB8AC3E}">
        <p14:creationId xmlns:p14="http://schemas.microsoft.com/office/powerpoint/2010/main" val="1808934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000" tmFilter="0, 0; .2, .5; .8, .5; 1, 0"/>
                                        <p:tgtEl>
                                          <p:spTgt spid="3">
                                            <p:bg/>
                                          </p:spTgt>
                                        </p:tgtEl>
                                      </p:cBhvr>
                                    </p:animEffect>
                                    <p:animScale>
                                      <p:cBhvr>
                                        <p:cTn id="7" dur="1000" autoRev="1" fill="hold"/>
                                        <p:tgtEl>
                                          <p:spTgt spid="3">
                                            <p:bg/>
                                          </p:spTgt>
                                        </p:tgtEl>
                                      </p:cBhvr>
                                      <p:by x="105000" y="105000"/>
                                    </p:animScale>
                                  </p:childTnLst>
                                </p:cTn>
                              </p:par>
                              <p:par>
                                <p:cTn id="8" presetID="26" presetClass="emph" presetSubtype="0" fill="hold" grpId="0" nodeType="withEffect">
                                  <p:stCondLst>
                                    <p:cond delay="1500"/>
                                  </p:stCondLst>
                                  <p:childTnLst>
                                    <p:animEffect transition="out" filter="fade">
                                      <p:cBhvr>
                                        <p:cTn id="9" dur="2000" tmFilter="0, 0; .2, .5; .8, .5; 1, 0"/>
                                        <p:tgtEl>
                                          <p:spTgt spid="3">
                                            <p:txEl>
                                              <p:pRg st="1" end="1"/>
                                            </p:txEl>
                                          </p:spTgt>
                                        </p:tgtEl>
                                      </p:cBhvr>
                                    </p:animEffect>
                                    <p:animScale>
                                      <p:cBhvr>
                                        <p:cTn id="10" dur="100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a:noAutofit/>
          </a:bodyPr>
          <a:lstStyle/>
          <a:p>
            <a:r>
              <a:rPr lang="en-GB" sz="3200" b="1" dirty="0">
                <a:solidFill>
                  <a:schemeClr val="tx2">
                    <a:lumMod val="50000"/>
                  </a:schemeClr>
                </a:solidFill>
              </a:rPr>
              <a:t>Safeguarding sexual incidents in mental health hospitals</a:t>
            </a:r>
          </a:p>
        </p:txBody>
      </p:sp>
      <p:sp>
        <p:nvSpPr>
          <p:cNvPr id="3" name="Content Placeholder 2"/>
          <p:cNvSpPr>
            <a:spLocks noGrp="1"/>
          </p:cNvSpPr>
          <p:nvPr>
            <p:ph idx="1"/>
          </p:nvPr>
        </p:nvSpPr>
        <p:spPr>
          <a:xfrm>
            <a:off x="457200" y="1340769"/>
            <a:ext cx="8229600" cy="1080119"/>
          </a:xfrm>
        </p:spPr>
        <p:txBody>
          <a:bodyPr>
            <a:normAutofit fontScale="70000" lnSpcReduction="20000"/>
          </a:bodyPr>
          <a:lstStyle/>
          <a:p>
            <a:r>
              <a:rPr lang="en-GB" sz="2900" dirty="0">
                <a:solidFill>
                  <a:schemeClr val="tx2">
                    <a:lumMod val="50000"/>
                  </a:schemeClr>
                </a:solidFill>
              </a:rPr>
              <a:t>CQC  analysis of 58,464 reports that took place in mental health wards of  54 NHS trusts from April to June 2017 found 1,120 sexual incidents involving patients, staff, visitors and others described in 919 reports. This was 1.6% of all the reports.</a:t>
            </a:r>
          </a:p>
          <a:p>
            <a:endParaRPr lang="en-GB" dirty="0">
              <a:solidFill>
                <a:schemeClr val="tx2">
                  <a:lumMod val="50000"/>
                </a:schemeClr>
              </a:solidFill>
            </a:endParaRPr>
          </a:p>
          <a:p>
            <a:endParaRPr lang="en-GB" dirty="0">
              <a:solidFill>
                <a:schemeClr val="tx2">
                  <a:lumMod val="50000"/>
                </a:schemeClr>
              </a:solidFill>
            </a:endParaRPr>
          </a:p>
          <a:p>
            <a:endParaRPr lang="en-GB" dirty="0">
              <a:solidFill>
                <a:schemeClr val="tx2">
                  <a:lumMod val="50000"/>
                </a:schemeClr>
              </a:solidFill>
            </a:endParaRPr>
          </a:p>
          <a:p>
            <a:pPr marL="0" indent="0">
              <a:buNone/>
            </a:pPr>
            <a:endParaRPr lang="en-GB" dirty="0">
              <a:solidFill>
                <a:schemeClr val="tx2">
                  <a:lumMod val="50000"/>
                </a:schemeClr>
              </a:solidFill>
            </a:endParaRPr>
          </a:p>
          <a:p>
            <a:pPr marL="0" indent="0">
              <a:buNone/>
            </a:pPr>
            <a:endParaRPr lang="en-GB" dirty="0">
              <a:solidFill>
                <a:schemeClr val="tx2">
                  <a:lumMod val="50000"/>
                </a:schemeClr>
              </a:solidFill>
            </a:endParaRPr>
          </a:p>
          <a:p>
            <a:pPr marL="0" indent="0">
              <a:buNone/>
            </a:pPr>
            <a:endParaRPr lang="en-GB" dirty="0">
              <a:solidFill>
                <a:schemeClr val="tx2">
                  <a:lumMod val="50000"/>
                </a:schemeClr>
              </a:solidFill>
            </a:endParaRPr>
          </a:p>
          <a:p>
            <a:pPr marL="0" indent="0">
              <a:buNone/>
            </a:pPr>
            <a:endParaRPr lang="en-GB" dirty="0">
              <a:solidFill>
                <a:schemeClr val="tx2">
                  <a:lumMod val="50000"/>
                </a:schemeClr>
              </a:solidFil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2" y="6014736"/>
            <a:ext cx="1566664" cy="833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777973" y="3858618"/>
            <a:ext cx="576064" cy="2291741"/>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2434044" y="4222333"/>
            <a:ext cx="576064" cy="1928026"/>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3059832" y="4510478"/>
            <a:ext cx="576064" cy="1639881"/>
          </a:xfrm>
          <a:prstGeom prst="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3729009" y="4870518"/>
            <a:ext cx="576064" cy="1279841"/>
          </a:xfrm>
          <a:prstGeom prst="rect">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4389105" y="5494193"/>
            <a:ext cx="576064" cy="641520"/>
          </a:xfrm>
          <a:prstGeom prst="rect">
            <a:avLst/>
          </a:prstGeom>
          <a:solidFill>
            <a:schemeClr val="bg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5054277" y="5868879"/>
            <a:ext cx="576064" cy="281480"/>
          </a:xfrm>
          <a:prstGeom prst="rect">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5731313" y="6007887"/>
            <a:ext cx="576064" cy="127826"/>
          </a:xfrm>
          <a:prstGeom prst="rect">
            <a:avLst/>
          </a:prstGeom>
          <a:solidFill>
            <a:schemeClr val="accent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extBox 5"/>
          <p:cNvSpPr txBox="1"/>
          <p:nvPr/>
        </p:nvSpPr>
        <p:spPr>
          <a:xfrm>
            <a:off x="2362325" y="2690872"/>
            <a:ext cx="187942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Nakedness or exposure</a:t>
            </a:r>
          </a:p>
        </p:txBody>
      </p:sp>
      <p:sp>
        <p:nvSpPr>
          <p:cNvPr id="22" name="TextBox 21"/>
          <p:cNvSpPr txBox="1"/>
          <p:nvPr/>
        </p:nvSpPr>
        <p:spPr>
          <a:xfrm>
            <a:off x="2362324" y="2939258"/>
            <a:ext cx="1204561"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Sexual assault</a:t>
            </a:r>
          </a:p>
        </p:txBody>
      </p:sp>
      <p:sp>
        <p:nvSpPr>
          <p:cNvPr id="23" name="TextBox 22"/>
          <p:cNvSpPr txBox="1"/>
          <p:nvPr/>
        </p:nvSpPr>
        <p:spPr>
          <a:xfrm>
            <a:off x="5225320" y="2690871"/>
            <a:ext cx="15647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Sexual Harassment</a:t>
            </a:r>
          </a:p>
        </p:txBody>
      </p:sp>
      <p:sp>
        <p:nvSpPr>
          <p:cNvPr id="24" name="TextBox 23"/>
          <p:cNvSpPr txBox="1"/>
          <p:nvPr/>
        </p:nvSpPr>
        <p:spPr>
          <a:xfrm>
            <a:off x="5230709" y="2921838"/>
            <a:ext cx="6110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Other</a:t>
            </a:r>
          </a:p>
        </p:txBody>
      </p:sp>
      <p:sp>
        <p:nvSpPr>
          <p:cNvPr id="25" name="TextBox 24"/>
          <p:cNvSpPr txBox="1"/>
          <p:nvPr/>
        </p:nvSpPr>
        <p:spPr>
          <a:xfrm>
            <a:off x="5220072" y="3166120"/>
            <a:ext cx="10996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Alleged rape</a:t>
            </a:r>
          </a:p>
        </p:txBody>
      </p:sp>
      <p:sp>
        <p:nvSpPr>
          <p:cNvPr id="26" name="TextBox 25"/>
          <p:cNvSpPr txBox="1"/>
          <p:nvPr/>
        </p:nvSpPr>
        <p:spPr>
          <a:xfrm>
            <a:off x="2362325" y="3229615"/>
            <a:ext cx="263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Verbal abuse using sexual words</a:t>
            </a:r>
          </a:p>
        </p:txBody>
      </p:sp>
      <p:sp>
        <p:nvSpPr>
          <p:cNvPr id="27" name="TextBox 26"/>
          <p:cNvSpPr txBox="1"/>
          <p:nvPr/>
        </p:nvSpPr>
        <p:spPr>
          <a:xfrm>
            <a:off x="5220070" y="3473897"/>
            <a:ext cx="252139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Inappropriate material/use of IT</a:t>
            </a:r>
          </a:p>
        </p:txBody>
      </p:sp>
      <p:sp>
        <p:nvSpPr>
          <p:cNvPr id="21" name="Rectangle 20"/>
          <p:cNvSpPr/>
          <p:nvPr/>
        </p:nvSpPr>
        <p:spPr>
          <a:xfrm>
            <a:off x="2186418" y="2768351"/>
            <a:ext cx="175907" cy="153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2186418" y="3024853"/>
            <a:ext cx="175907" cy="153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2186418" y="3298276"/>
            <a:ext cx="175907" cy="1538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5024745" y="2785370"/>
            <a:ext cx="175907" cy="153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5044162" y="3024853"/>
            <a:ext cx="175907" cy="1538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5044163" y="3268567"/>
            <a:ext cx="175907" cy="1538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5044161" y="3550841"/>
            <a:ext cx="175907" cy="153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TextBox 27"/>
          <p:cNvSpPr txBox="1"/>
          <p:nvPr/>
        </p:nvSpPr>
        <p:spPr>
          <a:xfrm>
            <a:off x="2492686" y="3858618"/>
            <a:ext cx="458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273</a:t>
            </a:r>
          </a:p>
        </p:txBody>
      </p:sp>
      <p:sp>
        <p:nvSpPr>
          <p:cNvPr id="9217" name="TextBox 9216"/>
          <p:cNvSpPr txBox="1"/>
          <p:nvPr/>
        </p:nvSpPr>
        <p:spPr>
          <a:xfrm>
            <a:off x="1815591" y="3536959"/>
            <a:ext cx="458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298</a:t>
            </a:r>
          </a:p>
        </p:txBody>
      </p:sp>
      <p:sp>
        <p:nvSpPr>
          <p:cNvPr id="9219" name="TextBox 9218"/>
          <p:cNvSpPr txBox="1"/>
          <p:nvPr/>
        </p:nvSpPr>
        <p:spPr>
          <a:xfrm>
            <a:off x="3118474" y="4114080"/>
            <a:ext cx="458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242</a:t>
            </a:r>
          </a:p>
        </p:txBody>
      </p:sp>
      <p:sp>
        <p:nvSpPr>
          <p:cNvPr id="9220" name="TextBox 9219"/>
          <p:cNvSpPr txBox="1"/>
          <p:nvPr/>
        </p:nvSpPr>
        <p:spPr>
          <a:xfrm>
            <a:off x="4493433" y="5057957"/>
            <a:ext cx="3674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82</a:t>
            </a:r>
          </a:p>
        </p:txBody>
      </p:sp>
      <p:sp>
        <p:nvSpPr>
          <p:cNvPr id="9221" name="TextBox 9220"/>
          <p:cNvSpPr txBox="1"/>
          <p:nvPr/>
        </p:nvSpPr>
        <p:spPr>
          <a:xfrm>
            <a:off x="3787651" y="4510478"/>
            <a:ext cx="458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184</a:t>
            </a:r>
          </a:p>
        </p:txBody>
      </p:sp>
      <p:sp>
        <p:nvSpPr>
          <p:cNvPr id="9222" name="TextBox 9221"/>
          <p:cNvSpPr txBox="1"/>
          <p:nvPr/>
        </p:nvSpPr>
        <p:spPr>
          <a:xfrm>
            <a:off x="5158605" y="5494193"/>
            <a:ext cx="3674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29</a:t>
            </a:r>
          </a:p>
        </p:txBody>
      </p:sp>
      <p:sp>
        <p:nvSpPr>
          <p:cNvPr id="9223" name="TextBox 9222"/>
          <p:cNvSpPr txBox="1"/>
          <p:nvPr/>
        </p:nvSpPr>
        <p:spPr>
          <a:xfrm>
            <a:off x="5823978" y="5648081"/>
            <a:ext cx="3674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12</a:t>
            </a:r>
          </a:p>
        </p:txBody>
      </p:sp>
      <p:pic>
        <p:nvPicPr>
          <p:cNvPr id="35" name="Picture 34">
            <a:extLst>
              <a:ext uri="{FF2B5EF4-FFF2-40B4-BE49-F238E27FC236}">
                <a16:creationId xmlns:a16="http://schemas.microsoft.com/office/drawing/2014/main" id="{2564F216-1C94-4276-91CD-06EF17326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6025523"/>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A6CCA155-A55E-42FC-BB5F-200803FC6D67}"/>
              </a:ext>
            </a:extLst>
          </p:cNvPr>
          <p:cNvSpPr/>
          <p:nvPr/>
        </p:nvSpPr>
        <p:spPr>
          <a:xfrm>
            <a:off x="1643998" y="6364476"/>
            <a:ext cx="60662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a:ea typeface="+mn-ea"/>
                <a:cs typeface="+mn-cs"/>
                <a:hlinkClick r:id="rId5"/>
              </a:rPr>
              <a:t>Sexual safety on mental health wards | Care Quality Commission (cqc.org.uk)</a:t>
            </a: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9822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17"/>
                                        </p:tgtEl>
                                        <p:attrNameLst>
                                          <p:attrName>style.visibility</p:attrName>
                                        </p:attrNameLst>
                                      </p:cBhvr>
                                      <p:to>
                                        <p:strVal val="visible"/>
                                      </p:to>
                                    </p:set>
                                    <p:animEffect transition="in" filter="fade">
                                      <p:cBhvr>
                                        <p:cTn id="16" dur="1000"/>
                                        <p:tgtEl>
                                          <p:spTgt spid="92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1000"/>
                                        <p:tgtEl>
                                          <p:spTgt spid="26">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219"/>
                                        </p:tgtEl>
                                        <p:attrNameLst>
                                          <p:attrName>style.visibility</p:attrName>
                                        </p:attrNameLst>
                                      </p:cBhvr>
                                      <p:to>
                                        <p:strVal val="visible"/>
                                      </p:to>
                                    </p:set>
                                    <p:animEffect transition="in" filter="fade">
                                      <p:cBhvr>
                                        <p:cTn id="44" dur="1000"/>
                                        <p:tgtEl>
                                          <p:spTgt spid="92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3">
                                            <p:txEl>
                                              <p:pRg st="0" end="0"/>
                                            </p:txEl>
                                          </p:spTgt>
                                        </p:tgtEl>
                                        <p:attrNameLst>
                                          <p:attrName>style.visibility</p:attrName>
                                        </p:attrNameLst>
                                      </p:cBhvr>
                                      <p:to>
                                        <p:strVal val="visible"/>
                                      </p:to>
                                    </p:set>
                                    <p:animEffect transition="in" filter="fade">
                                      <p:cBhvr>
                                        <p:cTn id="49" dur="1000"/>
                                        <p:tgtEl>
                                          <p:spTgt spid="23">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221"/>
                                        </p:tgtEl>
                                        <p:attrNameLst>
                                          <p:attrName>style.visibility</p:attrName>
                                        </p:attrNameLst>
                                      </p:cBhvr>
                                      <p:to>
                                        <p:strVal val="visible"/>
                                      </p:to>
                                    </p:set>
                                    <p:animEffect transition="in" filter="fade">
                                      <p:cBhvr>
                                        <p:cTn id="58" dur="1000"/>
                                        <p:tgtEl>
                                          <p:spTgt spid="92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4">
                                            <p:txEl>
                                              <p:pRg st="0" end="0"/>
                                            </p:txEl>
                                          </p:spTgt>
                                        </p:tgtEl>
                                        <p:attrNameLst>
                                          <p:attrName>style.visibility</p:attrName>
                                        </p:attrNameLst>
                                      </p:cBhvr>
                                      <p:to>
                                        <p:strVal val="visible"/>
                                      </p:to>
                                    </p:set>
                                    <p:animEffect transition="in" filter="fade">
                                      <p:cBhvr>
                                        <p:cTn id="63" dur="1000"/>
                                        <p:tgtEl>
                                          <p:spTgt spid="24">
                                            <p:txEl>
                                              <p:pRg st="0" end="0"/>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1000"/>
                                        <p:tgtEl>
                                          <p:spTgt spid="3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220"/>
                                        </p:tgtEl>
                                        <p:attrNameLst>
                                          <p:attrName>style.visibility</p:attrName>
                                        </p:attrNameLst>
                                      </p:cBhvr>
                                      <p:to>
                                        <p:strVal val="visible"/>
                                      </p:to>
                                    </p:set>
                                    <p:animEffect transition="in" filter="fade">
                                      <p:cBhvr>
                                        <p:cTn id="69" dur="1000"/>
                                        <p:tgtEl>
                                          <p:spTgt spid="92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Effect transition="in" filter="fade">
                                      <p:cBhvr>
                                        <p:cTn id="77" dur="1000"/>
                                        <p:tgtEl>
                                          <p:spTgt spid="25">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0"/>
                                        <p:tgtEl>
                                          <p:spTgt spid="3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1000"/>
                                        <p:tgtEl>
                                          <p:spTgt spid="1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222"/>
                                        </p:tgtEl>
                                        <p:attrNameLst>
                                          <p:attrName>style.visibility</p:attrName>
                                        </p:attrNameLst>
                                      </p:cBhvr>
                                      <p:to>
                                        <p:strVal val="visible"/>
                                      </p:to>
                                    </p:set>
                                    <p:animEffect transition="in" filter="fade">
                                      <p:cBhvr>
                                        <p:cTn id="86" dur="1000"/>
                                        <p:tgtEl>
                                          <p:spTgt spid="922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10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1000"/>
                                        <p:tgtEl>
                                          <p:spTgt spid="3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10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223"/>
                                        </p:tgtEl>
                                        <p:attrNameLst>
                                          <p:attrName>style.visibility</p:attrName>
                                        </p:attrNameLst>
                                      </p:cBhvr>
                                      <p:to>
                                        <p:strVal val="visible"/>
                                      </p:to>
                                    </p:set>
                                    <p:animEffect transition="in" filter="fade">
                                      <p:cBhvr>
                                        <p:cTn id="100" dur="1000"/>
                                        <p:tgtEl>
                                          <p:spTgt spid="9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1" grpId="0" animBg="1"/>
      <p:bldP spid="29" grpId="0" animBg="1"/>
      <p:bldP spid="30" grpId="0" animBg="1"/>
      <p:bldP spid="31" grpId="0" animBg="1"/>
      <p:bldP spid="32" grpId="0" animBg="1"/>
      <p:bldP spid="33" grpId="0" animBg="1"/>
      <p:bldP spid="34" grpId="0" animBg="1"/>
      <p:bldP spid="28" grpId="0"/>
      <p:bldP spid="9217" grpId="0"/>
      <p:bldP spid="9219" grpId="0"/>
      <p:bldP spid="9220" grpId="0"/>
      <p:bldP spid="9221" grpId="0"/>
      <p:bldP spid="9222" grpId="0"/>
      <p:bldP spid="922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a:normAutofit fontScale="90000"/>
          </a:bodyPr>
          <a:lstStyle/>
          <a:p>
            <a:br>
              <a:rPr lang="en-GB" b="1" dirty="0">
                <a:solidFill>
                  <a:schemeClr val="tx2">
                    <a:lumMod val="50000"/>
                  </a:schemeClr>
                </a:solidFill>
              </a:rPr>
            </a:br>
            <a:r>
              <a:rPr lang="en-GB" b="1" dirty="0">
                <a:solidFill>
                  <a:schemeClr val="tx2">
                    <a:lumMod val="50000"/>
                  </a:schemeClr>
                </a:solidFill>
              </a:rPr>
              <a:t>People involved in sexual incidents</a:t>
            </a:r>
            <a:br>
              <a:rPr lang="en-GB" b="1" dirty="0">
                <a:solidFill>
                  <a:schemeClr val="tx2">
                    <a:lumMod val="50000"/>
                  </a:schemeClr>
                </a:solidFill>
              </a:rPr>
            </a:br>
            <a:endParaRPr lang="en-GB" dirty="0">
              <a:solidFill>
                <a:schemeClr val="tx2">
                  <a:lumMod val="50000"/>
                </a:schemeClr>
              </a:solidFill>
            </a:endParaRPr>
          </a:p>
        </p:txBody>
      </p:sp>
      <p:sp>
        <p:nvSpPr>
          <p:cNvPr id="3" name="Content Placeholder 2"/>
          <p:cNvSpPr>
            <a:spLocks noGrp="1"/>
          </p:cNvSpPr>
          <p:nvPr>
            <p:ph idx="1"/>
          </p:nvPr>
        </p:nvSpPr>
        <p:spPr>
          <a:xfrm>
            <a:off x="457200" y="1196752"/>
            <a:ext cx="8229600" cy="5112568"/>
          </a:xfrm>
        </p:spPr>
        <p:txBody>
          <a:bodyPr>
            <a:normAutofit fontScale="62500" lnSpcReduction="20000"/>
          </a:bodyPr>
          <a:lstStyle/>
          <a:p>
            <a:r>
              <a:rPr lang="en-GB" dirty="0">
                <a:solidFill>
                  <a:schemeClr val="tx2">
                    <a:lumMod val="50000"/>
                  </a:schemeClr>
                </a:solidFill>
              </a:rPr>
              <a:t>95% of the alleged incidents were mostly carried out by patients </a:t>
            </a:r>
          </a:p>
          <a:p>
            <a:pPr marL="0" indent="0">
              <a:buNone/>
            </a:pPr>
            <a:endParaRPr lang="en-GB" dirty="0">
              <a:solidFill>
                <a:schemeClr val="tx2">
                  <a:lumMod val="50000"/>
                </a:schemeClr>
              </a:solidFill>
            </a:endParaRPr>
          </a:p>
          <a:p>
            <a:r>
              <a:rPr lang="en-GB" dirty="0">
                <a:solidFill>
                  <a:schemeClr val="tx2">
                    <a:lumMod val="50000"/>
                  </a:schemeClr>
                </a:solidFill>
              </a:rPr>
              <a:t>About two-thirds (594) of the people affected were categorised as patients and one third (301) were staff, with a small number (24) who were others, such as visitors to the ward</a:t>
            </a:r>
          </a:p>
          <a:p>
            <a:endParaRPr lang="en-GB" dirty="0">
              <a:solidFill>
                <a:schemeClr val="tx2">
                  <a:lumMod val="50000"/>
                </a:schemeClr>
              </a:solidFill>
            </a:endParaRPr>
          </a:p>
          <a:p>
            <a:r>
              <a:rPr lang="en-GB" dirty="0">
                <a:solidFill>
                  <a:schemeClr val="tx2">
                    <a:lumMod val="50000"/>
                  </a:schemeClr>
                </a:solidFill>
              </a:rPr>
              <a:t>In 328 of the reports, </a:t>
            </a:r>
            <a:r>
              <a:rPr lang="en-GB" b="1" dirty="0">
                <a:solidFill>
                  <a:schemeClr val="tx2">
                    <a:lumMod val="50000"/>
                  </a:schemeClr>
                </a:solidFill>
              </a:rPr>
              <a:t>the sex of the person affected was not recorded. </a:t>
            </a:r>
          </a:p>
          <a:p>
            <a:endParaRPr lang="en-GB" dirty="0">
              <a:solidFill>
                <a:schemeClr val="tx2">
                  <a:lumMod val="50000"/>
                </a:schemeClr>
              </a:solidFill>
            </a:endParaRPr>
          </a:p>
          <a:p>
            <a:r>
              <a:rPr lang="en-GB" dirty="0">
                <a:solidFill>
                  <a:schemeClr val="tx2">
                    <a:lumMod val="50000"/>
                  </a:schemeClr>
                </a:solidFill>
              </a:rPr>
              <a:t>In the reports where sex was reported, females were more likely to be the person affected: 267</a:t>
            </a:r>
          </a:p>
          <a:p>
            <a:r>
              <a:rPr lang="en-GB" dirty="0">
                <a:solidFill>
                  <a:schemeClr val="tx2">
                    <a:lumMod val="50000"/>
                  </a:schemeClr>
                </a:solidFill>
              </a:rPr>
              <a:t>For the females who were affected, 66% of the people who carried out sexual incidents were male, 16% female </a:t>
            </a:r>
            <a:r>
              <a:rPr lang="en-GB" b="1" dirty="0">
                <a:solidFill>
                  <a:schemeClr val="tx2">
                    <a:lumMod val="50000"/>
                  </a:schemeClr>
                </a:solidFill>
              </a:rPr>
              <a:t>and in 18% the sex was not known.</a:t>
            </a:r>
          </a:p>
          <a:p>
            <a:endParaRPr lang="en-GB" dirty="0">
              <a:solidFill>
                <a:schemeClr val="tx2">
                  <a:lumMod val="50000"/>
                </a:schemeClr>
              </a:solidFill>
            </a:endParaRPr>
          </a:p>
          <a:p>
            <a:r>
              <a:rPr lang="en-GB" dirty="0">
                <a:solidFill>
                  <a:schemeClr val="tx2">
                    <a:lumMod val="50000"/>
                  </a:schemeClr>
                </a:solidFill>
              </a:rPr>
              <a:t>For the males who were affected, 61% of people who carried out sexual incidents were male, 17% female </a:t>
            </a:r>
            <a:r>
              <a:rPr lang="en-GB" b="1" dirty="0">
                <a:solidFill>
                  <a:schemeClr val="tx2">
                    <a:lumMod val="50000"/>
                  </a:schemeClr>
                </a:solidFill>
              </a:rPr>
              <a:t>and in 21% the sex was unknown.</a:t>
            </a:r>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4740" y="6237312"/>
            <a:ext cx="1699260" cy="495300"/>
          </a:xfrm>
          <a:prstGeom prst="rect">
            <a:avLst/>
          </a:prstGeom>
          <a:noFill/>
          <a:ln>
            <a:noFill/>
          </a:ln>
        </p:spPr>
      </p:pic>
      <p:sp>
        <p:nvSpPr>
          <p:cNvPr id="5" name="Rectangle 4">
            <a:extLst>
              <a:ext uri="{FF2B5EF4-FFF2-40B4-BE49-F238E27FC236}">
                <a16:creationId xmlns:a16="http://schemas.microsoft.com/office/drawing/2014/main" id="{4FA57AFE-61F0-4484-8306-8A8763D9208E}"/>
              </a:ext>
            </a:extLst>
          </p:cNvPr>
          <p:cNvSpPr/>
          <p:nvPr/>
        </p:nvSpPr>
        <p:spPr>
          <a:xfrm>
            <a:off x="2286000" y="6238741"/>
            <a:ext cx="4572000" cy="24622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a:ea typeface="+mn-ea"/>
                <a:cs typeface="+mn-cs"/>
                <a:hlinkClick r:id="rId4"/>
              </a:rPr>
              <a:t>Sexual safety on mental health wards | Care Quality Commission (cqc.org.uk)</a:t>
            </a: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2849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10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a:normAutofit/>
          </a:bodyPr>
          <a:lstStyle/>
          <a:p>
            <a:r>
              <a:rPr lang="en-GB" sz="3200" b="1" dirty="0">
                <a:solidFill>
                  <a:schemeClr val="tx2">
                    <a:lumMod val="50000"/>
                  </a:schemeClr>
                </a:solidFill>
              </a:rPr>
              <a:t>Record keeping in relation to sexual allegations</a:t>
            </a:r>
          </a:p>
        </p:txBody>
      </p:sp>
      <p:pic>
        <p:nvPicPr>
          <p:cNvPr id="1026" name="Picture 2" descr="C:\Users\Lee_Smith\AppData\Local\Microsoft\Windows\Temporary Internet Files\Content.IE5\VTWI20UP\plastic-folde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5269324"/>
            <a:ext cx="3898776" cy="14888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42392" y="820946"/>
            <a:ext cx="7859216" cy="2626185"/>
          </a:xfrm>
        </p:spPr>
        <p:txBody>
          <a:bodyPr>
            <a:noAutofit/>
          </a:bodyPr>
          <a:lstStyle/>
          <a:p>
            <a:endParaRPr lang="en-GB" sz="2200" dirty="0">
              <a:solidFill>
                <a:schemeClr val="tx2">
                  <a:lumMod val="50000"/>
                </a:schemeClr>
              </a:solidFill>
            </a:endParaRPr>
          </a:p>
          <a:p>
            <a:r>
              <a:rPr lang="en-GB" sz="2200" dirty="0">
                <a:solidFill>
                  <a:schemeClr val="tx2">
                    <a:lumMod val="50000"/>
                  </a:schemeClr>
                </a:solidFill>
              </a:rPr>
              <a:t>The main analyses drew on the text description of the incidents by the staff member who completed the report. </a:t>
            </a:r>
          </a:p>
          <a:p>
            <a:endParaRPr lang="en-GB" sz="2200" dirty="0">
              <a:solidFill>
                <a:schemeClr val="tx2">
                  <a:lumMod val="50000"/>
                </a:schemeClr>
              </a:solidFill>
            </a:endParaRPr>
          </a:p>
          <a:p>
            <a:r>
              <a:rPr lang="en-GB" sz="2200" dirty="0">
                <a:solidFill>
                  <a:schemeClr val="tx2">
                    <a:lumMod val="50000"/>
                  </a:schemeClr>
                </a:solidFill>
              </a:rPr>
              <a:t>The length of the description varied greatly, with a mean length of 141 words and a range from 7 to 780 words – </a:t>
            </a:r>
            <a:r>
              <a:rPr lang="en-GB" sz="2200" i="1" dirty="0">
                <a:solidFill>
                  <a:schemeClr val="tx2">
                    <a:lumMod val="50000"/>
                  </a:schemeClr>
                </a:solidFill>
              </a:rPr>
              <a:t>details, harm caused, psychological distress, physical distress, further actions taken and support given was often not recorded clearly or followed up.</a:t>
            </a:r>
          </a:p>
          <a:p>
            <a:endParaRPr lang="en-GB" sz="2200" dirty="0">
              <a:solidFill>
                <a:schemeClr val="tx2">
                  <a:lumMod val="50000"/>
                </a:schemeClr>
              </a:solidFill>
            </a:endParaRPr>
          </a:p>
          <a:p>
            <a:r>
              <a:rPr lang="en-GB" sz="2200" dirty="0">
                <a:solidFill>
                  <a:schemeClr val="tx2">
                    <a:lumMod val="50000"/>
                  </a:schemeClr>
                </a:solidFill>
              </a:rPr>
              <a:t>Overall the report found that staff often felt unsure what good practice was in relation to reporting and supporting patients with sexual allegations.</a:t>
            </a:r>
          </a:p>
          <a:p>
            <a:endParaRPr lang="en-GB" sz="2200" dirty="0">
              <a:solidFill>
                <a:schemeClr val="tx2">
                  <a:lumMod val="50000"/>
                </a:schemeClr>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1613" y="6287526"/>
            <a:ext cx="1699260" cy="495300"/>
          </a:xfrm>
          <a:prstGeom prst="rect">
            <a:avLst/>
          </a:prstGeom>
          <a:noFill/>
          <a:ln>
            <a:noFill/>
          </a:ln>
        </p:spPr>
      </p:pic>
    </p:spTree>
    <p:extLst>
      <p:ext uri="{BB962C8B-B14F-4D97-AF65-F5344CB8AC3E}">
        <p14:creationId xmlns:p14="http://schemas.microsoft.com/office/powerpoint/2010/main" val="2279241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ight Arrow 52"/>
          <p:cNvSpPr/>
          <p:nvPr/>
        </p:nvSpPr>
        <p:spPr>
          <a:xfrm rot="9208147">
            <a:off x="4946774" y="2112523"/>
            <a:ext cx="1087699" cy="484632"/>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4" name="Right Arrow 53"/>
          <p:cNvSpPr/>
          <p:nvPr/>
        </p:nvSpPr>
        <p:spPr>
          <a:xfrm rot="12185285">
            <a:off x="4885154" y="4203787"/>
            <a:ext cx="116456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Title 1"/>
          <p:cNvSpPr>
            <a:spLocks noGrp="1"/>
          </p:cNvSpPr>
          <p:nvPr>
            <p:ph type="title"/>
          </p:nvPr>
        </p:nvSpPr>
        <p:spPr>
          <a:xfrm>
            <a:off x="457200" y="274638"/>
            <a:ext cx="8229600" cy="9221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a:normAutofit/>
          </a:bodyPr>
          <a:lstStyle/>
          <a:p>
            <a:r>
              <a:rPr lang="en-GB" sz="3200" b="1" dirty="0">
                <a:solidFill>
                  <a:schemeClr val="tx2">
                    <a:lumMod val="50000"/>
                  </a:schemeClr>
                </a:solidFill>
              </a:rPr>
              <a:t>CQC Recommendations</a:t>
            </a:r>
          </a:p>
        </p:txBody>
      </p:sp>
      <p:sp>
        <p:nvSpPr>
          <p:cNvPr id="26" name="Oval 25"/>
          <p:cNvSpPr/>
          <p:nvPr/>
        </p:nvSpPr>
        <p:spPr>
          <a:xfrm>
            <a:off x="3325758" y="2365854"/>
            <a:ext cx="2016224" cy="198884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Calibri"/>
                <a:ea typeface="+mn-ea"/>
                <a:cs typeface="+mn-cs"/>
              </a:rPr>
              <a:t>Staff must listen to, and take seriously, any report of a sexual safety incident made by a patient</a:t>
            </a:r>
            <a:r>
              <a:rPr kumimoji="0" lang="en-GB" sz="1200" b="1" i="0" u="none" strike="noStrike" kern="1200" cap="none" spc="0" normalizeH="0" baseline="0" noProof="0" dirty="0">
                <a:ln>
                  <a:noFill/>
                </a:ln>
                <a:solidFill>
                  <a:prstClr val="black"/>
                </a:solidFill>
                <a:effectLst/>
                <a:uLnTx/>
                <a:uFillTx/>
                <a:latin typeface="Calibri"/>
                <a:ea typeface="+mn-ea"/>
                <a:cs typeface="+mn-cs"/>
              </a:rPr>
              <a:t>. </a:t>
            </a:r>
          </a:p>
        </p:txBody>
      </p:sp>
      <p:sp>
        <p:nvSpPr>
          <p:cNvPr id="34" name="Rounded Rectangle 33"/>
          <p:cNvSpPr/>
          <p:nvPr/>
        </p:nvSpPr>
        <p:spPr>
          <a:xfrm>
            <a:off x="5922623" y="1551454"/>
            <a:ext cx="2151817" cy="162880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Unhindered access  to advocates and to external helplines including victim support. </a:t>
            </a:r>
          </a:p>
        </p:txBody>
      </p:sp>
      <p:sp>
        <p:nvSpPr>
          <p:cNvPr id="36" name="Rounded Rectangle 35"/>
          <p:cNvSpPr/>
          <p:nvPr/>
        </p:nvSpPr>
        <p:spPr>
          <a:xfrm>
            <a:off x="3419871" y="4992879"/>
            <a:ext cx="1950237" cy="16288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Staff who know the patient must find the time to engage patients in regular one-to-one conversations </a:t>
            </a:r>
          </a:p>
        </p:txBody>
      </p:sp>
      <p:sp>
        <p:nvSpPr>
          <p:cNvPr id="35" name="Rounded Rectangle 34"/>
          <p:cNvSpPr/>
          <p:nvPr/>
        </p:nvSpPr>
        <p:spPr>
          <a:xfrm>
            <a:off x="5926702" y="4027376"/>
            <a:ext cx="2147738" cy="1534480"/>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a:ea typeface="+mn-ea"/>
                <a:cs typeface="+mn-cs"/>
              </a:rPr>
              <a:t>Make sure appropriate boundaries are maintained. Communicate clearly to patients what behaviours are not acceptable and how the ward responds to sexual safety incidents</a:t>
            </a:r>
          </a:p>
        </p:txBody>
      </p:sp>
      <p:sp>
        <p:nvSpPr>
          <p:cNvPr id="55" name="Right Arrow 54"/>
          <p:cNvSpPr/>
          <p:nvPr/>
        </p:nvSpPr>
        <p:spPr>
          <a:xfrm rot="1230932">
            <a:off x="2608294" y="2085981"/>
            <a:ext cx="1192736" cy="484632"/>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6" name="Right Arrow 55"/>
          <p:cNvSpPr/>
          <p:nvPr/>
        </p:nvSpPr>
        <p:spPr>
          <a:xfrm rot="16200000">
            <a:off x="4041503" y="4458197"/>
            <a:ext cx="58473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7" name="Right Arrow 56"/>
          <p:cNvSpPr/>
          <p:nvPr/>
        </p:nvSpPr>
        <p:spPr>
          <a:xfrm rot="20220965">
            <a:off x="2627005" y="4216364"/>
            <a:ext cx="1243180"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ounded Rectangle 32"/>
          <p:cNvSpPr/>
          <p:nvPr/>
        </p:nvSpPr>
        <p:spPr>
          <a:xfrm>
            <a:off x="668546" y="1527926"/>
            <a:ext cx="2118629" cy="16288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Ensure that patients feel supported and able to speak freely. </a:t>
            </a:r>
          </a:p>
        </p:txBody>
      </p:sp>
      <p:sp>
        <p:nvSpPr>
          <p:cNvPr id="37" name="Rounded Rectangle 36"/>
          <p:cNvSpPr/>
          <p:nvPr/>
        </p:nvSpPr>
        <p:spPr>
          <a:xfrm>
            <a:off x="659806" y="3914508"/>
            <a:ext cx="2136108" cy="16288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Even if false, staff must work to understand why the person made the allegation and acknowledge the distress associated with it.</a:t>
            </a:r>
          </a:p>
        </p:txBody>
      </p:sp>
      <p:pic>
        <p:nvPicPr>
          <p:cNvPr id="14" name="Picture 13">
            <a:extLst>
              <a:ext uri="{FF2B5EF4-FFF2-40B4-BE49-F238E27FC236}">
                <a16:creationId xmlns:a16="http://schemas.microsoft.com/office/drawing/2014/main" id="{30B76604-92D5-4015-AEE2-72A5BE31F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6025523"/>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397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10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1000"/>
                                        <p:tgtEl>
                                          <p:spTgt spid="37"/>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10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1000"/>
                                        <p:tgtEl>
                                          <p:spTgt spid="36"/>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10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10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childTnLst>
                                </p:cTn>
                              </p:par>
                              <p:par>
                                <p:cTn id="40" presetID="10" presetClass="entr" presetSubtype="0" fill="hold" grpId="0" nodeType="withEffect">
                                  <p:stCondLst>
                                    <p:cond delay="2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34" grpId="0" animBg="1"/>
      <p:bldP spid="36" grpId="0" animBg="1"/>
      <p:bldP spid="35" grpId="0" animBg="1"/>
      <p:bldP spid="55" grpId="0" animBg="1"/>
      <p:bldP spid="56" grpId="0" animBg="1"/>
      <p:bldP spid="57" grpId="0" animBg="1"/>
      <p:bldP spid="33" grpId="0" animBg="1"/>
      <p:bldP spid="3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3325758" y="2365854"/>
            <a:ext cx="2016224" cy="198884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Understand the principles of trauma-informed care.</a:t>
            </a:r>
          </a:p>
        </p:txBody>
      </p:sp>
      <p:sp>
        <p:nvSpPr>
          <p:cNvPr id="52" name="Right Arrow 51"/>
          <p:cNvSpPr/>
          <p:nvPr/>
        </p:nvSpPr>
        <p:spPr>
          <a:xfrm rot="1230932">
            <a:off x="2671355" y="2070114"/>
            <a:ext cx="1149017" cy="484632"/>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Right Arrow 52"/>
          <p:cNvSpPr/>
          <p:nvPr/>
        </p:nvSpPr>
        <p:spPr>
          <a:xfrm rot="9208147">
            <a:off x="4946774" y="2112523"/>
            <a:ext cx="1087699" cy="484632"/>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4" name="Right Arrow 53"/>
          <p:cNvSpPr/>
          <p:nvPr/>
        </p:nvSpPr>
        <p:spPr>
          <a:xfrm rot="12185285">
            <a:off x="4885154" y="4203787"/>
            <a:ext cx="1164561" cy="4846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6" name="Right Arrow 55"/>
          <p:cNvSpPr/>
          <p:nvPr/>
        </p:nvSpPr>
        <p:spPr>
          <a:xfrm rot="16200000">
            <a:off x="4041503" y="4458197"/>
            <a:ext cx="584733"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7" name="Right Arrow 56"/>
          <p:cNvSpPr/>
          <p:nvPr/>
        </p:nvSpPr>
        <p:spPr>
          <a:xfrm rot="19858960">
            <a:off x="2634572" y="4296607"/>
            <a:ext cx="1237850"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ounded Rectangle 32"/>
          <p:cNvSpPr/>
          <p:nvPr/>
        </p:nvSpPr>
        <p:spPr>
          <a:xfrm>
            <a:off x="668546" y="1527926"/>
            <a:ext cx="2118629" cy="16288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Consider the difficult issues of mental capacity and consent with the involvement of the full multidisciplinary team working on the ward.</a:t>
            </a:r>
          </a:p>
        </p:txBody>
      </p:sp>
      <p:sp>
        <p:nvSpPr>
          <p:cNvPr id="37" name="Rounded Rectangle 36"/>
          <p:cNvSpPr/>
          <p:nvPr/>
        </p:nvSpPr>
        <p:spPr>
          <a:xfrm>
            <a:off x="668546" y="3886113"/>
            <a:ext cx="2136108" cy="16288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Consider that potential for sexual harassment to happen virtually through use of mobile phones or computer terminals as well as in person.</a:t>
            </a:r>
          </a:p>
        </p:txBody>
      </p:sp>
      <p:sp>
        <p:nvSpPr>
          <p:cNvPr id="36" name="Rounded Rectangle 35"/>
          <p:cNvSpPr/>
          <p:nvPr/>
        </p:nvSpPr>
        <p:spPr>
          <a:xfrm>
            <a:off x="3419871" y="4992879"/>
            <a:ext cx="1950237" cy="16288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Respond to the needs of lesbian, gay, bisexual, or non-binary or who are transgender.</a:t>
            </a:r>
          </a:p>
        </p:txBody>
      </p:sp>
      <p:sp>
        <p:nvSpPr>
          <p:cNvPr id="35" name="Rounded Rectangle 34"/>
          <p:cNvSpPr/>
          <p:nvPr/>
        </p:nvSpPr>
        <p:spPr>
          <a:xfrm>
            <a:off x="5926702" y="4027376"/>
            <a:ext cx="2147738" cy="153448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white"/>
                </a:solidFill>
                <a:effectLst/>
                <a:uLnTx/>
                <a:uFillTx/>
                <a:latin typeface="Calibri"/>
                <a:ea typeface="+mn-ea"/>
                <a:cs typeface="+mn-cs"/>
              </a:rPr>
              <a:t>Where a patient has a history of sexual abuse or exploitation a clear care plan must be put in place and, where it is in the person’s interests and/or they express a preference, they should be cared for in a single-sex ward</a:t>
            </a:r>
            <a:r>
              <a:rPr kumimoji="0" lang="en-GB" sz="12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4" name="Rounded Rectangle 33"/>
          <p:cNvSpPr/>
          <p:nvPr/>
        </p:nvSpPr>
        <p:spPr>
          <a:xfrm>
            <a:off x="5922623" y="1551454"/>
            <a:ext cx="2151817" cy="16288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Ensure that staff are supported when faced with allegations of a sexual nature.</a:t>
            </a:r>
          </a:p>
        </p:txBody>
      </p:sp>
      <p:sp>
        <p:nvSpPr>
          <p:cNvPr id="17" name="Title 1"/>
          <p:cNvSpPr>
            <a:spLocks noGrp="1"/>
          </p:cNvSpPr>
          <p:nvPr>
            <p:ph type="title"/>
          </p:nvPr>
        </p:nvSpPr>
        <p:spPr>
          <a:xfrm>
            <a:off x="457200" y="274638"/>
            <a:ext cx="8229600" cy="92211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a:normAutofit/>
          </a:bodyPr>
          <a:lstStyle/>
          <a:p>
            <a:r>
              <a:rPr lang="en-GB" sz="3200" b="1" dirty="0">
                <a:solidFill>
                  <a:schemeClr val="tx2">
                    <a:lumMod val="50000"/>
                  </a:schemeClr>
                </a:solidFill>
              </a:rPr>
              <a:t>CQC Recommendations</a:t>
            </a:r>
          </a:p>
        </p:txBody>
      </p:sp>
      <p:pic>
        <p:nvPicPr>
          <p:cNvPr id="14" name="Picture 13">
            <a:extLst>
              <a:ext uri="{FF2B5EF4-FFF2-40B4-BE49-F238E27FC236}">
                <a16:creationId xmlns:a16="http://schemas.microsoft.com/office/drawing/2014/main" id="{243CAE21-1D10-4C90-81FD-69DEC7E50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6025523"/>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3438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0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1000"/>
                                        <p:tgtEl>
                                          <p:spTgt spid="37"/>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10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1000"/>
                                        <p:tgtEl>
                                          <p:spTgt spid="36"/>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10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10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childTnLst>
                                </p:cTn>
                              </p:par>
                              <p:par>
                                <p:cTn id="40" presetID="10" presetClass="entr" presetSubtype="0" fill="hold" grpId="0" nodeType="withEffect">
                                  <p:stCondLst>
                                    <p:cond delay="2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6" grpId="0" animBg="1"/>
      <p:bldP spid="57" grpId="0" animBg="1"/>
      <p:bldP spid="33" grpId="0" animBg="1"/>
      <p:bldP spid="37" grpId="0" animBg="1"/>
      <p:bldP spid="36" grpId="0" animBg="1"/>
      <p:bldP spid="35" grpId="0" animBg="1"/>
      <p:bldP spid="3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rot="5400000">
            <a:off x="3537571" y="2520463"/>
            <a:ext cx="1735437" cy="2121387"/>
            <a:chOff x="1312545" y="71"/>
            <a:chExt cx="1310630" cy="1506471"/>
          </a:xfrm>
          <a:scene3d>
            <a:camera prst="orthographicFront">
              <a:rot lat="0" lon="0" rev="0"/>
            </a:camera>
            <a:lightRig rig="balanced" dir="t">
              <a:rot lat="0" lon="0" rev="8700000"/>
            </a:lightRig>
          </a:scene3d>
        </p:grpSpPr>
        <p:sp>
          <p:nvSpPr>
            <p:cNvPr id="11" name="Hexagon 10"/>
            <p:cNvSpPr/>
            <p:nvPr/>
          </p:nvSpPr>
          <p:spPr>
            <a:xfrm rot="5400000">
              <a:off x="1214624" y="97992"/>
              <a:ext cx="1506471" cy="1310630"/>
            </a:xfrm>
            <a:prstGeom prst="hexagon">
              <a:avLst>
                <a:gd name="adj" fmla="val 25000"/>
                <a:gd name="vf" fmla="val 115470"/>
              </a:avLst>
            </a:prstGeom>
            <a:ln>
              <a:noFill/>
            </a:ln>
            <a:effectLst>
              <a:outerShdw blurRad="44450" dist="27940" dir="5400000" algn="ctr">
                <a:srgbClr val="000000">
                  <a:alpha val="32000"/>
                </a:srgbClr>
              </a:outerShdw>
            </a:effectLst>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Hexagon 4"/>
            <p:cNvSpPr/>
            <p:nvPr/>
          </p:nvSpPr>
          <p:spPr>
            <a:xfrm>
              <a:off x="1516784" y="234830"/>
              <a:ext cx="902150" cy="1036955"/>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tabLst/>
                <a:defRPr/>
              </a:pPr>
              <a:endParaRPr kumimoji="0" lang="en-GB" sz="36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6" name="Hexagon 25"/>
          <p:cNvSpPr/>
          <p:nvPr/>
        </p:nvSpPr>
        <p:spPr>
          <a:xfrm rot="10800000">
            <a:off x="5118717" y="1813720"/>
            <a:ext cx="2121387" cy="1735437"/>
          </a:xfrm>
          <a:prstGeom prst="hexagon">
            <a:avLst>
              <a:gd name="adj" fmla="val 25000"/>
              <a:gd name="vf" fmla="val 115470"/>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Hexagon 28"/>
          <p:cNvSpPr/>
          <p:nvPr/>
        </p:nvSpPr>
        <p:spPr>
          <a:xfrm rot="10800000">
            <a:off x="5118716" y="3627089"/>
            <a:ext cx="2121387" cy="1735437"/>
          </a:xfrm>
          <a:prstGeom prst="hexagon">
            <a:avLst>
              <a:gd name="adj" fmla="val 25000"/>
              <a:gd name="vf" fmla="val 115470"/>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Hexagon 31"/>
          <p:cNvSpPr/>
          <p:nvPr/>
        </p:nvSpPr>
        <p:spPr>
          <a:xfrm rot="10800000">
            <a:off x="3363238" y="4536513"/>
            <a:ext cx="2121387" cy="1735437"/>
          </a:xfrm>
          <a:prstGeom prst="hexagon">
            <a:avLst>
              <a:gd name="adj" fmla="val 25000"/>
              <a:gd name="vf" fmla="val 115470"/>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Hexagon 34"/>
          <p:cNvSpPr/>
          <p:nvPr/>
        </p:nvSpPr>
        <p:spPr>
          <a:xfrm rot="10800000">
            <a:off x="3344595" y="908720"/>
            <a:ext cx="2121387" cy="1735437"/>
          </a:xfrm>
          <a:prstGeom prst="hexagon">
            <a:avLst>
              <a:gd name="adj" fmla="val 25000"/>
              <a:gd name="vf" fmla="val 115470"/>
            </a:avLst>
          </a:prstGeom>
          <a:solidFill>
            <a:schemeClr val="bg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Hexagon 37"/>
          <p:cNvSpPr/>
          <p:nvPr/>
        </p:nvSpPr>
        <p:spPr>
          <a:xfrm rot="10800000">
            <a:off x="1589284" y="1801731"/>
            <a:ext cx="2121387" cy="1735437"/>
          </a:xfrm>
          <a:prstGeom prst="hexagon">
            <a:avLst>
              <a:gd name="adj" fmla="val 25000"/>
              <a:gd name="vf" fmla="val 115470"/>
            </a:avLst>
          </a:prstGeom>
          <a:solidFill>
            <a:schemeClr val="accent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Hexagon 40"/>
          <p:cNvSpPr/>
          <p:nvPr/>
        </p:nvSpPr>
        <p:spPr>
          <a:xfrm rot="10800000">
            <a:off x="1603093" y="3627089"/>
            <a:ext cx="2121388" cy="1735437"/>
          </a:xfrm>
          <a:prstGeom prst="hexagon">
            <a:avLst>
              <a:gd name="adj" fmla="val 25000"/>
              <a:gd name="vf" fmla="val 115470"/>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8"/>
          <p:cNvSpPr/>
          <p:nvPr/>
        </p:nvSpPr>
        <p:spPr>
          <a:xfrm>
            <a:off x="3630736" y="1331869"/>
            <a:ext cx="1586396"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REMEMBER: First disclosures are vital evidence in law!</a:t>
            </a:r>
          </a:p>
        </p:txBody>
      </p:sp>
      <p:sp>
        <p:nvSpPr>
          <p:cNvPr id="43" name="Rectangle 42"/>
          <p:cNvSpPr/>
          <p:nvPr/>
        </p:nvSpPr>
        <p:spPr>
          <a:xfrm>
            <a:off x="5333629" y="2236381"/>
            <a:ext cx="1728192"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Write down what, when, where and how the disclosure was made. </a:t>
            </a:r>
          </a:p>
        </p:txBody>
      </p:sp>
      <p:sp>
        <p:nvSpPr>
          <p:cNvPr id="44" name="Rectangle 43"/>
          <p:cNvSpPr/>
          <p:nvPr/>
        </p:nvSpPr>
        <p:spPr>
          <a:xfrm>
            <a:off x="5362806" y="4085319"/>
            <a:ext cx="1669838"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Secure underwear in a separate bag to outer clothing.</a:t>
            </a:r>
          </a:p>
        </p:txBody>
      </p:sp>
      <p:sp>
        <p:nvSpPr>
          <p:cNvPr id="45" name="Rectangle 44"/>
          <p:cNvSpPr/>
          <p:nvPr/>
        </p:nvSpPr>
        <p:spPr>
          <a:xfrm>
            <a:off x="3451674" y="4890846"/>
            <a:ext cx="1881955" cy="11695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If patient has gone to toilet collect the toilet paper and place in separate bag as evidence</a:t>
            </a:r>
          </a:p>
        </p:txBody>
      </p:sp>
      <p:sp>
        <p:nvSpPr>
          <p:cNvPr id="46" name="Rectangle 45"/>
          <p:cNvSpPr/>
          <p:nvPr/>
        </p:nvSpPr>
        <p:spPr>
          <a:xfrm>
            <a:off x="1835695" y="3977596"/>
            <a:ext cx="1656185"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Sperm timescales: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7 days in vagina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3-4 days in anus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1-2 days in mouth</a:t>
            </a:r>
          </a:p>
        </p:txBody>
      </p:sp>
      <p:sp>
        <p:nvSpPr>
          <p:cNvPr id="47" name="TextBox 46"/>
          <p:cNvSpPr txBox="1"/>
          <p:nvPr/>
        </p:nvSpPr>
        <p:spPr>
          <a:xfrm>
            <a:off x="1740415" y="2036870"/>
            <a:ext cx="181912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a:ea typeface="+mn-ea"/>
                <a:cs typeface="+mn-cs"/>
              </a:rPr>
              <a:t>Scared and unwell patients do not read notice boards! We are the ones who offer care, advice and support.</a:t>
            </a:r>
          </a:p>
        </p:txBody>
      </p:sp>
      <p:sp>
        <p:nvSpPr>
          <p:cNvPr id="48" name="Rectangle 47"/>
          <p:cNvSpPr/>
          <p:nvPr/>
        </p:nvSpPr>
        <p:spPr>
          <a:xfrm>
            <a:off x="3534143" y="3165657"/>
            <a:ext cx="1742288" cy="83099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a:ea typeface="+mn-ea"/>
                <a:cs typeface="+mn-cs"/>
              </a:rPr>
              <a:t>Gathering evidence for sexual allegations</a:t>
            </a:r>
          </a:p>
        </p:txBody>
      </p:sp>
      <p:sp>
        <p:nvSpPr>
          <p:cNvPr id="21" name="Title 1"/>
          <p:cNvSpPr>
            <a:spLocks noGrp="1"/>
          </p:cNvSpPr>
          <p:nvPr>
            <p:ph type="title"/>
          </p:nvPr>
        </p:nvSpPr>
        <p:spPr>
          <a:xfrm>
            <a:off x="539552" y="116632"/>
            <a:ext cx="8229600" cy="634082"/>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a:normAutofit/>
          </a:bodyPr>
          <a:lstStyle/>
          <a:p>
            <a:r>
              <a:rPr lang="en-GB" sz="3200" b="1" dirty="0">
                <a:solidFill>
                  <a:schemeClr val="tx2">
                    <a:lumMod val="50000"/>
                  </a:schemeClr>
                </a:solidFill>
              </a:rPr>
              <a:t>Forensic considerations for sexual assault</a:t>
            </a:r>
          </a:p>
        </p:txBody>
      </p:sp>
      <p:pic>
        <p:nvPicPr>
          <p:cNvPr id="20" name="Picture 19">
            <a:extLst>
              <a:ext uri="{FF2B5EF4-FFF2-40B4-BE49-F238E27FC236}">
                <a16:creationId xmlns:a16="http://schemas.microsoft.com/office/drawing/2014/main" id="{F54AD493-13C7-4C47-90BE-CCF79E40E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6025523"/>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1481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0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10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xEl>
                                              <p:pRg st="0" end="0"/>
                                            </p:txEl>
                                          </p:spTgt>
                                        </p:tgtEl>
                                        <p:attrNameLst>
                                          <p:attrName>style.visibility</p:attrName>
                                        </p:attrNameLst>
                                      </p:cBhvr>
                                      <p:to>
                                        <p:strVal val="visible"/>
                                      </p:to>
                                    </p:set>
                                    <p:animEffect transition="in" filter="fade">
                                      <p:cBhvr>
                                        <p:cTn id="18" dur="1000"/>
                                        <p:tgtEl>
                                          <p:spTgt spid="4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10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6">
                                            <p:txEl>
                                              <p:pRg st="0" end="0"/>
                                            </p:txEl>
                                          </p:spTgt>
                                        </p:tgtEl>
                                        <p:attrNameLst>
                                          <p:attrName>style.visibility</p:attrName>
                                        </p:attrNameLst>
                                      </p:cBhvr>
                                      <p:to>
                                        <p:strVal val="visible"/>
                                      </p:to>
                                    </p:set>
                                    <p:animEffect transition="in" filter="fade">
                                      <p:cBhvr>
                                        <p:cTn id="26" dur="1000"/>
                                        <p:tgtEl>
                                          <p:spTgt spid="4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6">
                                            <p:txEl>
                                              <p:pRg st="1" end="1"/>
                                            </p:txEl>
                                          </p:spTgt>
                                        </p:tgtEl>
                                        <p:attrNameLst>
                                          <p:attrName>style.visibility</p:attrName>
                                        </p:attrNameLst>
                                      </p:cBhvr>
                                      <p:to>
                                        <p:strVal val="visible"/>
                                      </p:to>
                                    </p:set>
                                    <p:animEffect transition="in" filter="fade">
                                      <p:cBhvr>
                                        <p:cTn id="29" dur="1000"/>
                                        <p:tgtEl>
                                          <p:spTgt spid="46">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xEl>
                                              <p:pRg st="2" end="2"/>
                                            </p:txEl>
                                          </p:spTgt>
                                        </p:tgtEl>
                                        <p:attrNameLst>
                                          <p:attrName>style.visibility</p:attrName>
                                        </p:attrNameLst>
                                      </p:cBhvr>
                                      <p:to>
                                        <p:strVal val="visible"/>
                                      </p:to>
                                    </p:set>
                                    <p:animEffect transition="in" filter="fade">
                                      <p:cBhvr>
                                        <p:cTn id="32" dur="1000"/>
                                        <p:tgtEl>
                                          <p:spTgt spid="46">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6">
                                            <p:txEl>
                                              <p:pRg st="3" end="3"/>
                                            </p:txEl>
                                          </p:spTgt>
                                        </p:tgtEl>
                                        <p:attrNameLst>
                                          <p:attrName>style.visibility</p:attrName>
                                        </p:attrNameLst>
                                      </p:cBhvr>
                                      <p:to>
                                        <p:strVal val="visible"/>
                                      </p:to>
                                    </p:set>
                                    <p:animEffect transition="in" filter="fade">
                                      <p:cBhvr>
                                        <p:cTn id="35" dur="1000"/>
                                        <p:tgtEl>
                                          <p:spTgt spid="46">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fade">
                                      <p:cBhvr>
                                        <p:cTn id="43" dur="1000"/>
                                        <p:tgtEl>
                                          <p:spTgt spid="45">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xEl>
                                              <p:pRg st="0" end="0"/>
                                            </p:txEl>
                                          </p:spTgt>
                                        </p:tgtEl>
                                        <p:attrNameLst>
                                          <p:attrName>style.visibility</p:attrName>
                                        </p:attrNameLst>
                                      </p:cBhvr>
                                      <p:to>
                                        <p:strVal val="visible"/>
                                      </p:to>
                                    </p:set>
                                    <p:animEffect transition="in" filter="fade">
                                      <p:cBhvr>
                                        <p:cTn id="51" dur="1000"/>
                                        <p:tgtEl>
                                          <p:spTgt spid="44">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43">
                                            <p:txEl>
                                              <p:pRg st="0" end="0"/>
                                            </p:txEl>
                                          </p:spTgt>
                                        </p:tgtEl>
                                        <p:attrNameLst>
                                          <p:attrName>style.visibility</p:attrName>
                                        </p:attrNameLst>
                                      </p:cBhvr>
                                      <p:to>
                                        <p:strVal val="visible"/>
                                      </p:to>
                                    </p:set>
                                    <p:animEffect transition="in" filter="fade">
                                      <p:cBhvr>
                                        <p:cTn id="59" dur="10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539552" y="116632"/>
            <a:ext cx="8229600" cy="634082"/>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a:normAutofit/>
          </a:bodyPr>
          <a:lstStyle/>
          <a:p>
            <a:r>
              <a:rPr lang="en-GB" sz="3200" b="1" dirty="0">
                <a:solidFill>
                  <a:schemeClr val="tx2">
                    <a:lumMod val="50000"/>
                  </a:schemeClr>
                </a:solidFill>
              </a:rPr>
              <a:t>Forensic considerations for sexual assault</a:t>
            </a:r>
          </a:p>
        </p:txBody>
      </p:sp>
      <p:pic>
        <p:nvPicPr>
          <p:cNvPr id="19" name="Picture 18">
            <a:extLst>
              <a:ext uri="{FF2B5EF4-FFF2-40B4-BE49-F238E27FC236}">
                <a16:creationId xmlns:a16="http://schemas.microsoft.com/office/drawing/2014/main" id="{144B341B-EF7D-4401-B8FD-17C875C1D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6025523"/>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777342D0-07EB-43BF-8DA9-45636C6F5BA3}"/>
              </a:ext>
            </a:extLst>
          </p:cNvPr>
          <p:cNvSpPr/>
          <p:nvPr/>
        </p:nvSpPr>
        <p:spPr>
          <a:xfrm>
            <a:off x="534234" y="1430973"/>
            <a:ext cx="8229600" cy="646331"/>
          </a:xfrm>
          <a:prstGeom prst="rect">
            <a:avLst/>
          </a:prstGeom>
        </p:spPr>
        <p:txBody>
          <a:bodyPr wrap="square">
            <a:sp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In domestic abuse, staff often forget to ask whether sexual abuse is or has been part of the process.</a:t>
            </a:r>
          </a:p>
        </p:txBody>
      </p:sp>
      <p:sp>
        <p:nvSpPr>
          <p:cNvPr id="4" name="Rectangle 3">
            <a:extLst>
              <a:ext uri="{FF2B5EF4-FFF2-40B4-BE49-F238E27FC236}">
                <a16:creationId xmlns:a16="http://schemas.microsoft.com/office/drawing/2014/main" id="{6CAC4919-C5FB-4194-B2B9-1417DFFC7C8A}"/>
              </a:ext>
            </a:extLst>
          </p:cNvPr>
          <p:cNvSpPr/>
          <p:nvPr/>
        </p:nvSpPr>
        <p:spPr>
          <a:xfrm>
            <a:off x="522747" y="2199521"/>
            <a:ext cx="8241087" cy="646331"/>
          </a:xfrm>
          <a:prstGeom prst="rect">
            <a:avLst/>
          </a:prstGeom>
        </p:spPr>
        <p:txBody>
          <a:bodyPr wrap="square">
            <a:sp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Sexual abuse survivors are often abused 30-40 times by the time they are admitted to hospital. This leaves them ground down, fearful and exhausted. </a:t>
            </a:r>
          </a:p>
        </p:txBody>
      </p:sp>
      <p:sp>
        <p:nvSpPr>
          <p:cNvPr id="5" name="Rectangle 4">
            <a:extLst>
              <a:ext uri="{FF2B5EF4-FFF2-40B4-BE49-F238E27FC236}">
                <a16:creationId xmlns:a16="http://schemas.microsoft.com/office/drawing/2014/main" id="{AE9E266C-EAD3-475A-8F3E-EBD3F7D89B76}"/>
              </a:ext>
            </a:extLst>
          </p:cNvPr>
          <p:cNvSpPr/>
          <p:nvPr/>
        </p:nvSpPr>
        <p:spPr>
          <a:xfrm>
            <a:off x="522747" y="3032095"/>
            <a:ext cx="8241087" cy="923330"/>
          </a:xfrm>
          <a:prstGeom prst="rect">
            <a:avLst/>
          </a:prstGeom>
        </p:spPr>
        <p:txBody>
          <a:bodyPr wrap="square">
            <a:sp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The more the person is supported and empowered the more likely they are to share information and take informed decisions about possible actions e.g. to leave</a:t>
            </a:r>
          </a:p>
        </p:txBody>
      </p:sp>
      <p:sp>
        <p:nvSpPr>
          <p:cNvPr id="20" name="Rectangle 19">
            <a:extLst>
              <a:ext uri="{FF2B5EF4-FFF2-40B4-BE49-F238E27FC236}">
                <a16:creationId xmlns:a16="http://schemas.microsoft.com/office/drawing/2014/main" id="{57D71EE2-5D79-496A-8B13-B5B2BA68CA0E}"/>
              </a:ext>
            </a:extLst>
          </p:cNvPr>
          <p:cNvSpPr/>
          <p:nvPr/>
        </p:nvSpPr>
        <p:spPr>
          <a:xfrm>
            <a:off x="522747" y="4060103"/>
            <a:ext cx="8423919" cy="1200329"/>
          </a:xfrm>
          <a:prstGeom prst="rect">
            <a:avLst/>
          </a:prstGeom>
        </p:spPr>
        <p:txBody>
          <a:bodyPr wrap="square">
            <a:sp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When Police gather evidence for sexual crimes they are allowed to report ‘what you think’, and ‘intuition’. Factual evidence is often only visible and gathered later. Staff are encouraged to record and report this as it can form part of the Police’s Public Protection Notice where clients are still protected.</a:t>
            </a:r>
          </a:p>
        </p:txBody>
      </p:sp>
    </p:spTree>
    <p:extLst>
      <p:ext uri="{BB962C8B-B14F-4D97-AF65-F5344CB8AC3E}">
        <p14:creationId xmlns:p14="http://schemas.microsoft.com/office/powerpoint/2010/main" val="2572697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3600" dirty="0">
                <a:solidFill>
                  <a:schemeClr val="tx2">
                    <a:lumMod val="50000"/>
                  </a:schemeClr>
                </a:solidFill>
                <a:latin typeface="Arial" panose="020B0604020202020204" pitchFamily="34" charset="0"/>
                <a:cs typeface="Arial" panose="020B0604020202020204" pitchFamily="34" charset="0"/>
              </a:rPr>
              <a:t>Categories of Abuse and referrals %</a:t>
            </a:r>
          </a:p>
        </p:txBody>
      </p:sp>
      <p:sp>
        <p:nvSpPr>
          <p:cNvPr id="3" name="Content Placeholder 2"/>
          <p:cNvSpPr>
            <a:spLocks noGrp="1"/>
          </p:cNvSpPr>
          <p:nvPr>
            <p:ph idx="1"/>
          </p:nvPr>
        </p:nvSpPr>
        <p:spPr>
          <a:xfrm>
            <a:off x="344140" y="1913487"/>
            <a:ext cx="4319088" cy="4284635"/>
          </a:xfrm>
        </p:spPr>
        <p:txBody>
          <a:bodyPr>
            <a:normAutofit/>
          </a:bodyPr>
          <a:lstStyle/>
          <a:p>
            <a:pPr marL="914400" lvl="1" indent="-457200">
              <a:buFont typeface="+mj-lt"/>
              <a:buAutoNum type="arabicPeriod"/>
            </a:pPr>
            <a:r>
              <a:rPr lang="en-GB" sz="2000" dirty="0">
                <a:solidFill>
                  <a:schemeClr val="tx2">
                    <a:lumMod val="50000"/>
                  </a:schemeClr>
                </a:solidFill>
                <a:cs typeface="Arial" panose="020B0604020202020204" pitchFamily="34" charset="0"/>
              </a:rPr>
              <a:t>Neglect and acts of omission</a:t>
            </a:r>
          </a:p>
          <a:p>
            <a:pPr marL="914400" lvl="1" indent="-457200">
              <a:buFont typeface="+mj-lt"/>
              <a:buAutoNum type="arabicPeriod"/>
            </a:pPr>
            <a:r>
              <a:rPr lang="en-GB" sz="2000" dirty="0">
                <a:solidFill>
                  <a:schemeClr val="tx2">
                    <a:lumMod val="50000"/>
                  </a:schemeClr>
                </a:solidFill>
                <a:cs typeface="Arial" panose="020B0604020202020204" pitchFamily="34" charset="0"/>
              </a:rPr>
              <a:t>Physical abuse</a:t>
            </a:r>
            <a:r>
              <a:rPr lang="en-GB" sz="2000" dirty="0">
                <a:solidFill>
                  <a:srgbClr val="7030A0"/>
                </a:solidFill>
                <a:cs typeface="Arial" panose="020B0604020202020204" pitchFamily="34" charset="0"/>
              </a:rPr>
              <a:t> </a:t>
            </a:r>
          </a:p>
          <a:p>
            <a:pPr marL="914400" lvl="1" indent="-457200">
              <a:buFont typeface="+mj-lt"/>
              <a:buAutoNum type="arabicPeriod"/>
            </a:pPr>
            <a:r>
              <a:rPr lang="en-GB" sz="2000" dirty="0">
                <a:solidFill>
                  <a:schemeClr val="tx2">
                    <a:lumMod val="50000"/>
                  </a:schemeClr>
                </a:solidFill>
                <a:cs typeface="Arial" panose="020B0604020202020204" pitchFamily="34" charset="0"/>
              </a:rPr>
              <a:t>Financial abuse</a:t>
            </a:r>
          </a:p>
          <a:p>
            <a:pPr marL="914400" lvl="1" indent="-457200">
              <a:buFont typeface="+mj-lt"/>
              <a:buAutoNum type="arabicPeriod"/>
            </a:pPr>
            <a:r>
              <a:rPr lang="en-GB" sz="2000" dirty="0">
                <a:solidFill>
                  <a:schemeClr val="tx2">
                    <a:lumMod val="50000"/>
                  </a:schemeClr>
                </a:solidFill>
                <a:cs typeface="Arial" panose="020B0604020202020204" pitchFamily="34" charset="0"/>
              </a:rPr>
              <a:t>Psychological abuse</a:t>
            </a:r>
            <a:r>
              <a:rPr lang="en-GB" sz="2000" dirty="0">
                <a:solidFill>
                  <a:srgbClr val="7030A0"/>
                </a:solidFill>
                <a:cs typeface="Arial" panose="020B0604020202020204" pitchFamily="34" charset="0"/>
              </a:rPr>
              <a:t> </a:t>
            </a:r>
          </a:p>
          <a:p>
            <a:pPr marL="914400" lvl="1" indent="-457200">
              <a:buFont typeface="+mj-lt"/>
              <a:buAutoNum type="arabicPeriod"/>
            </a:pPr>
            <a:r>
              <a:rPr lang="en-GB" sz="2000" dirty="0">
                <a:solidFill>
                  <a:schemeClr val="tx2">
                    <a:lumMod val="50000"/>
                  </a:schemeClr>
                </a:solidFill>
                <a:cs typeface="Arial" panose="020B0604020202020204" pitchFamily="34" charset="0"/>
              </a:rPr>
              <a:t>Self Neglect</a:t>
            </a:r>
          </a:p>
          <a:p>
            <a:pPr marL="914400" lvl="1" indent="-457200">
              <a:buFont typeface="+mj-lt"/>
              <a:buAutoNum type="arabicPeriod"/>
            </a:pPr>
            <a:r>
              <a:rPr lang="en-GB" sz="2000" dirty="0">
                <a:solidFill>
                  <a:schemeClr val="tx2">
                    <a:lumMod val="50000"/>
                  </a:schemeClr>
                </a:solidFill>
                <a:cs typeface="Arial" panose="020B0604020202020204" pitchFamily="34" charset="0"/>
              </a:rPr>
              <a:t>Domestic abuse</a:t>
            </a:r>
          </a:p>
          <a:p>
            <a:pPr marL="914400" lvl="1" indent="-457200">
              <a:buFont typeface="+mj-lt"/>
              <a:buAutoNum type="arabicPeriod"/>
            </a:pPr>
            <a:r>
              <a:rPr lang="en-GB" sz="2000" dirty="0">
                <a:solidFill>
                  <a:schemeClr val="tx2">
                    <a:lumMod val="50000"/>
                  </a:schemeClr>
                </a:solidFill>
                <a:cs typeface="Arial" panose="020B0604020202020204" pitchFamily="34" charset="0"/>
              </a:rPr>
              <a:t>Sexual abuse and exploitation </a:t>
            </a:r>
          </a:p>
          <a:p>
            <a:pPr marL="914400" lvl="1" indent="-457200">
              <a:buFont typeface="+mj-lt"/>
              <a:buAutoNum type="arabicPeriod"/>
            </a:pPr>
            <a:r>
              <a:rPr lang="en-GB" sz="2000" dirty="0">
                <a:solidFill>
                  <a:schemeClr val="tx2">
                    <a:lumMod val="50000"/>
                  </a:schemeClr>
                </a:solidFill>
                <a:cs typeface="Arial" panose="020B0604020202020204" pitchFamily="34" charset="0"/>
              </a:rPr>
              <a:t> Organisational abuse</a:t>
            </a:r>
          </a:p>
          <a:p>
            <a:pPr marL="914400" lvl="1" indent="-457200">
              <a:buFont typeface="+mj-lt"/>
              <a:buAutoNum type="arabicPeriod"/>
            </a:pPr>
            <a:r>
              <a:rPr lang="en-GB" sz="2000" dirty="0">
                <a:solidFill>
                  <a:schemeClr val="tx2">
                    <a:lumMod val="50000"/>
                  </a:schemeClr>
                </a:solidFill>
                <a:cs typeface="Arial" panose="020B0604020202020204" pitchFamily="34" charset="0"/>
              </a:rPr>
              <a:t>Discriminatory abuse</a:t>
            </a:r>
          </a:p>
          <a:p>
            <a:pPr marL="914400" lvl="1" indent="-457200">
              <a:buFont typeface="+mj-lt"/>
              <a:buAutoNum type="arabicPeriod"/>
            </a:pPr>
            <a:r>
              <a:rPr lang="en-GB" sz="2000" dirty="0">
                <a:solidFill>
                  <a:schemeClr val="tx2">
                    <a:lumMod val="50000"/>
                  </a:schemeClr>
                </a:solidFill>
                <a:cs typeface="Arial" panose="020B0604020202020204" pitchFamily="34" charset="0"/>
              </a:rPr>
              <a:t>Modern slavery</a:t>
            </a:r>
            <a:r>
              <a:rPr lang="en-GB" sz="2000" dirty="0">
                <a:solidFill>
                  <a:srgbClr val="7030A0"/>
                </a:solidFill>
                <a:cs typeface="Arial" panose="020B0604020202020204" pitchFamily="34" charset="0"/>
              </a:rPr>
              <a:t> </a:t>
            </a:r>
          </a:p>
          <a:p>
            <a:pPr lvl="1"/>
            <a:endParaRPr lang="en-GB" sz="2000" dirty="0">
              <a:solidFill>
                <a:srgbClr val="7030A0"/>
              </a:solidFill>
            </a:endParaRPr>
          </a:p>
        </p:txBody>
      </p:sp>
      <p:sp>
        <p:nvSpPr>
          <p:cNvPr id="10" name="TextBox 9">
            <a:extLst>
              <a:ext uri="{FF2B5EF4-FFF2-40B4-BE49-F238E27FC236}">
                <a16:creationId xmlns:a16="http://schemas.microsoft.com/office/drawing/2014/main" id="{E5FDB128-439F-48C2-A0C0-7A292B33DE5A}"/>
              </a:ext>
            </a:extLst>
          </p:cNvPr>
          <p:cNvSpPr txBox="1"/>
          <p:nvPr/>
        </p:nvSpPr>
        <p:spPr>
          <a:xfrm>
            <a:off x="827584" y="5844179"/>
            <a:ext cx="7488832" cy="707886"/>
          </a:xfrm>
          <a:prstGeom prst="rect">
            <a:avLst/>
          </a:prstGeom>
          <a:noFill/>
        </p:spPr>
        <p:txBody>
          <a:bodyPr wrap="square">
            <a:spAutoFit/>
          </a:bodyPr>
          <a:lstStyle/>
          <a:p>
            <a:pPr lvl="1"/>
            <a:r>
              <a:rPr lang="en-GB" sz="1000" dirty="0">
                <a:solidFill>
                  <a:schemeClr val="tx2">
                    <a:lumMod val="50000"/>
                  </a:schemeClr>
                </a:solidFill>
              </a:rPr>
              <a:t>Most recent figures from *Derby City (01.7.21 – 30.09.21)  </a:t>
            </a:r>
            <a:r>
              <a:rPr kumimoji="0" lang="en-US" sz="10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hlinkClick r:id="rId3"/>
              </a:rPr>
              <a:t>Sana.farah@derby.gov.uk</a:t>
            </a:r>
            <a:endParaRPr kumimoji="0" lang="en-US" sz="10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endParaRPr>
          </a:p>
          <a:p>
            <a:pPr lvl="1"/>
            <a:r>
              <a:rPr lang="en-GB" sz="1000" dirty="0">
                <a:solidFill>
                  <a:schemeClr val="tx2">
                    <a:lumMod val="50000"/>
                  </a:schemeClr>
                </a:solidFill>
              </a:rPr>
              <a:t>and Derbyshire Adult Safeguarding Board (01.7.2020 – 30.09.2021) </a:t>
            </a:r>
            <a:r>
              <a:rPr kumimoji="0" lang="en-US" sz="10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hlinkClick r:id="rId4"/>
              </a:rPr>
              <a:t>natalie.gee@derbyshire.gov.uk</a:t>
            </a: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a:p>
            <a:pPr lvl="1"/>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a:p>
            <a:pPr marL="457200" lvl="1" indent="0">
              <a:buNone/>
            </a:pPr>
            <a:endParaRPr lang="en-GB" sz="1000" dirty="0">
              <a:solidFill>
                <a:schemeClr val="tx2">
                  <a:lumMod val="50000"/>
                </a:schemeClr>
              </a:solidFill>
            </a:endParaRPr>
          </a:p>
        </p:txBody>
      </p:sp>
      <p:sp>
        <p:nvSpPr>
          <p:cNvPr id="4" name="TextBox 3">
            <a:extLst>
              <a:ext uri="{FF2B5EF4-FFF2-40B4-BE49-F238E27FC236}">
                <a16:creationId xmlns:a16="http://schemas.microsoft.com/office/drawing/2014/main" id="{3E210EC1-7F2E-4FFD-AB95-18C3F12594C1}"/>
              </a:ext>
            </a:extLst>
          </p:cNvPr>
          <p:cNvSpPr txBox="1"/>
          <p:nvPr/>
        </p:nvSpPr>
        <p:spPr>
          <a:xfrm>
            <a:off x="6095632" y="1914401"/>
            <a:ext cx="508473" cy="4678204"/>
          </a:xfrm>
          <a:prstGeom prst="rect">
            <a:avLst/>
          </a:prstGeom>
          <a:noFill/>
        </p:spPr>
        <p:txBody>
          <a:bodyPr wrap="none" rtlCol="0">
            <a:spAutoFit/>
          </a:bodyPr>
          <a:lstStyle/>
          <a:p>
            <a:r>
              <a:rPr lang="en-GB" sz="2000" dirty="0"/>
              <a:t>28</a:t>
            </a:r>
          </a:p>
          <a:p>
            <a:endParaRPr lang="en-GB" sz="200" dirty="0"/>
          </a:p>
          <a:p>
            <a:r>
              <a:rPr lang="en-GB" sz="2000" dirty="0"/>
              <a:t>14</a:t>
            </a:r>
          </a:p>
          <a:p>
            <a:endParaRPr lang="en-GB" sz="600" dirty="0"/>
          </a:p>
          <a:p>
            <a:r>
              <a:rPr lang="en-GB" sz="2000" dirty="0"/>
              <a:t>11</a:t>
            </a:r>
          </a:p>
          <a:p>
            <a:endParaRPr lang="en-GB" sz="400" dirty="0"/>
          </a:p>
          <a:p>
            <a:r>
              <a:rPr lang="en-GB" sz="2000" dirty="0"/>
              <a:t>12</a:t>
            </a:r>
          </a:p>
          <a:p>
            <a:endParaRPr lang="en-GB" sz="400" dirty="0"/>
          </a:p>
          <a:p>
            <a:r>
              <a:rPr lang="en-GB" sz="2000" dirty="0"/>
              <a:t>14</a:t>
            </a:r>
          </a:p>
          <a:p>
            <a:endParaRPr lang="en-GB" sz="400" dirty="0"/>
          </a:p>
          <a:p>
            <a:r>
              <a:rPr lang="en-GB" sz="2000" dirty="0"/>
              <a:t>8</a:t>
            </a:r>
          </a:p>
          <a:p>
            <a:endParaRPr lang="en-GB" sz="200" dirty="0"/>
          </a:p>
          <a:p>
            <a:endParaRPr lang="en-GB" sz="200" dirty="0"/>
          </a:p>
          <a:p>
            <a:r>
              <a:rPr lang="en-GB" sz="2000" dirty="0"/>
              <a:t>5</a:t>
            </a:r>
          </a:p>
          <a:p>
            <a:endParaRPr lang="en-GB" sz="600" dirty="0"/>
          </a:p>
          <a:p>
            <a:r>
              <a:rPr lang="en-GB" sz="2000" dirty="0"/>
              <a:t>6</a:t>
            </a:r>
          </a:p>
          <a:p>
            <a:endParaRPr lang="en-GB" sz="600" dirty="0"/>
          </a:p>
          <a:p>
            <a:r>
              <a:rPr lang="en-GB" sz="2000" dirty="0"/>
              <a:t>0.1</a:t>
            </a:r>
          </a:p>
          <a:p>
            <a:endParaRPr lang="en-GB" sz="200" dirty="0"/>
          </a:p>
          <a:p>
            <a:r>
              <a:rPr lang="en-GB" sz="2000" dirty="0"/>
              <a:t>0.1</a:t>
            </a:r>
          </a:p>
          <a:p>
            <a:endParaRPr lang="en-GB" sz="2000" dirty="0"/>
          </a:p>
          <a:p>
            <a:endParaRPr lang="en-GB" sz="2000" dirty="0"/>
          </a:p>
          <a:p>
            <a:endParaRPr lang="en-GB" sz="2000" dirty="0"/>
          </a:p>
        </p:txBody>
      </p:sp>
      <p:sp>
        <p:nvSpPr>
          <p:cNvPr id="5" name="TextBox 4">
            <a:extLst>
              <a:ext uri="{FF2B5EF4-FFF2-40B4-BE49-F238E27FC236}">
                <a16:creationId xmlns:a16="http://schemas.microsoft.com/office/drawing/2014/main" id="{CE28B2B6-AB3E-467B-892E-059949CDCFC5}"/>
              </a:ext>
            </a:extLst>
          </p:cNvPr>
          <p:cNvSpPr txBox="1"/>
          <p:nvPr/>
        </p:nvSpPr>
        <p:spPr>
          <a:xfrm>
            <a:off x="5146672" y="1913487"/>
            <a:ext cx="638316" cy="4416594"/>
          </a:xfrm>
          <a:prstGeom prst="rect">
            <a:avLst/>
          </a:prstGeom>
          <a:noFill/>
        </p:spPr>
        <p:txBody>
          <a:bodyPr wrap="none" rtlCol="0">
            <a:spAutoFit/>
          </a:bodyPr>
          <a:lstStyle/>
          <a:p>
            <a:r>
              <a:rPr lang="en-GB" sz="2000" dirty="0"/>
              <a:t>28</a:t>
            </a:r>
          </a:p>
          <a:p>
            <a:endParaRPr lang="en-GB" sz="400" dirty="0"/>
          </a:p>
          <a:p>
            <a:r>
              <a:rPr lang="en-GB" sz="2000" dirty="0"/>
              <a:t>22</a:t>
            </a:r>
          </a:p>
          <a:p>
            <a:endParaRPr lang="en-GB" sz="600" dirty="0"/>
          </a:p>
          <a:p>
            <a:r>
              <a:rPr lang="en-GB" sz="2000" dirty="0"/>
              <a:t>11.5</a:t>
            </a:r>
          </a:p>
          <a:p>
            <a:endParaRPr lang="en-GB" sz="400" dirty="0"/>
          </a:p>
          <a:p>
            <a:r>
              <a:rPr lang="en-GB" sz="2000" dirty="0"/>
              <a:t>13.3</a:t>
            </a:r>
          </a:p>
          <a:p>
            <a:endParaRPr lang="en-GB" sz="400" dirty="0"/>
          </a:p>
          <a:p>
            <a:r>
              <a:rPr lang="en-GB" sz="2000" dirty="0"/>
              <a:t>10</a:t>
            </a:r>
          </a:p>
          <a:p>
            <a:endParaRPr lang="en-GB" sz="200" dirty="0"/>
          </a:p>
          <a:p>
            <a:r>
              <a:rPr lang="en-GB" sz="2000" dirty="0"/>
              <a:t>5.4</a:t>
            </a:r>
          </a:p>
          <a:p>
            <a:endParaRPr lang="en-GB" sz="200" dirty="0"/>
          </a:p>
          <a:p>
            <a:endParaRPr lang="en-GB" sz="200" dirty="0"/>
          </a:p>
          <a:p>
            <a:r>
              <a:rPr lang="en-GB" sz="2000" dirty="0"/>
              <a:t>5.6</a:t>
            </a:r>
          </a:p>
          <a:p>
            <a:endParaRPr lang="en-GB" sz="700" dirty="0"/>
          </a:p>
          <a:p>
            <a:r>
              <a:rPr lang="en-GB" sz="2000" dirty="0"/>
              <a:t>3.8</a:t>
            </a:r>
          </a:p>
          <a:p>
            <a:endParaRPr lang="en-GB" sz="400" dirty="0"/>
          </a:p>
          <a:p>
            <a:r>
              <a:rPr lang="en-GB" sz="2000" dirty="0"/>
              <a:t>0.7</a:t>
            </a:r>
          </a:p>
          <a:p>
            <a:endParaRPr lang="en-GB" sz="400" dirty="0"/>
          </a:p>
          <a:p>
            <a:r>
              <a:rPr lang="en-GB" sz="2000" dirty="0"/>
              <a:t>0.2</a:t>
            </a:r>
          </a:p>
          <a:p>
            <a:endParaRPr lang="en-GB" sz="2000" dirty="0"/>
          </a:p>
          <a:p>
            <a:endParaRPr lang="en-GB" sz="2000" dirty="0"/>
          </a:p>
        </p:txBody>
      </p:sp>
      <p:sp>
        <p:nvSpPr>
          <p:cNvPr id="6" name="TextBox 5">
            <a:extLst>
              <a:ext uri="{FF2B5EF4-FFF2-40B4-BE49-F238E27FC236}">
                <a16:creationId xmlns:a16="http://schemas.microsoft.com/office/drawing/2014/main" id="{6F274DE7-4335-49B9-8782-6C7CDDAD2677}"/>
              </a:ext>
            </a:extLst>
          </p:cNvPr>
          <p:cNvSpPr txBox="1"/>
          <p:nvPr/>
        </p:nvSpPr>
        <p:spPr>
          <a:xfrm>
            <a:off x="4683026" y="1432687"/>
            <a:ext cx="1202702" cy="369332"/>
          </a:xfrm>
          <a:prstGeom prst="rect">
            <a:avLst/>
          </a:prstGeom>
          <a:noFill/>
        </p:spPr>
        <p:txBody>
          <a:bodyPr wrap="none" rtlCol="0">
            <a:spAutoFit/>
          </a:bodyPr>
          <a:lstStyle/>
          <a:p>
            <a:r>
              <a:rPr lang="en-GB" dirty="0"/>
              <a:t>Derbyshire</a:t>
            </a:r>
          </a:p>
        </p:txBody>
      </p:sp>
      <p:sp>
        <p:nvSpPr>
          <p:cNvPr id="7" name="TextBox 6">
            <a:extLst>
              <a:ext uri="{FF2B5EF4-FFF2-40B4-BE49-F238E27FC236}">
                <a16:creationId xmlns:a16="http://schemas.microsoft.com/office/drawing/2014/main" id="{1772232A-41C8-480C-AB31-682DF1A07B63}"/>
              </a:ext>
            </a:extLst>
          </p:cNvPr>
          <p:cNvSpPr txBox="1"/>
          <p:nvPr/>
        </p:nvSpPr>
        <p:spPr>
          <a:xfrm>
            <a:off x="5834919" y="1432687"/>
            <a:ext cx="1158138" cy="369332"/>
          </a:xfrm>
          <a:prstGeom prst="rect">
            <a:avLst/>
          </a:prstGeom>
          <a:noFill/>
        </p:spPr>
        <p:txBody>
          <a:bodyPr wrap="none" rtlCol="0">
            <a:spAutoFit/>
          </a:bodyPr>
          <a:lstStyle/>
          <a:p>
            <a:r>
              <a:rPr lang="en-GB" dirty="0"/>
              <a:t>Derby City</a:t>
            </a:r>
          </a:p>
        </p:txBody>
      </p:sp>
    </p:spTree>
    <p:extLst>
      <p:ext uri="{BB962C8B-B14F-4D97-AF65-F5344CB8AC3E}">
        <p14:creationId xmlns:p14="http://schemas.microsoft.com/office/powerpoint/2010/main" val="3173868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1000"/>
                                        <p:tgtEl>
                                          <p:spTgt spid="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xEl>
                                              <p:pRg st="0" end="0"/>
                                            </p:txEl>
                                          </p:spTgt>
                                        </p:tgtEl>
                                        <p:attrNameLst>
                                          <p:attrName>style.visibility</p:attrName>
                                        </p:attrNameLst>
                                      </p:cBhvr>
                                      <p:to>
                                        <p:strVal val="visible"/>
                                      </p:to>
                                    </p:set>
                                    <p:animEffect transition="in" filter="fade">
                                      <p:cBhvr>
                                        <p:cTn id="65" dur="1000"/>
                                        <p:tgtEl>
                                          <p:spTgt spid="5">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4">
                                            <p:txEl>
                                              <p:pRg st="0" end="0"/>
                                            </p:txEl>
                                          </p:spTgt>
                                        </p:tgtEl>
                                        <p:attrNameLst>
                                          <p:attrName>style.visibility</p:attrName>
                                        </p:attrNameLst>
                                      </p:cBhvr>
                                      <p:to>
                                        <p:strVal val="visible"/>
                                      </p:to>
                                    </p:set>
                                    <p:animEffect transition="in" filter="fade">
                                      <p:cBhvr>
                                        <p:cTn id="68" dur="1000"/>
                                        <p:tgtEl>
                                          <p:spTgt spid="4">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
                                            <p:txEl>
                                              <p:pRg st="2" end="2"/>
                                            </p:txEl>
                                          </p:spTgt>
                                        </p:tgtEl>
                                        <p:attrNameLst>
                                          <p:attrName>style.visibility</p:attrName>
                                        </p:attrNameLst>
                                      </p:cBhvr>
                                      <p:to>
                                        <p:strVal val="visible"/>
                                      </p:to>
                                    </p:set>
                                    <p:animEffect transition="in" filter="fade">
                                      <p:cBhvr>
                                        <p:cTn id="73" dur="1000"/>
                                        <p:tgtEl>
                                          <p:spTgt spid="5">
                                            <p:txEl>
                                              <p:pRg st="2" end="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
                                            <p:txEl>
                                              <p:pRg st="2" end="2"/>
                                            </p:txEl>
                                          </p:spTgt>
                                        </p:tgtEl>
                                        <p:attrNameLst>
                                          <p:attrName>style.visibility</p:attrName>
                                        </p:attrNameLst>
                                      </p:cBhvr>
                                      <p:to>
                                        <p:strVal val="visible"/>
                                      </p:to>
                                    </p:set>
                                    <p:animEffect transition="in" filter="fade">
                                      <p:cBhvr>
                                        <p:cTn id="76" dur="1000"/>
                                        <p:tgtEl>
                                          <p:spTgt spid="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4" end="4"/>
                                            </p:txEl>
                                          </p:spTgt>
                                        </p:tgtEl>
                                        <p:attrNameLst>
                                          <p:attrName>style.visibility</p:attrName>
                                        </p:attrNameLst>
                                      </p:cBhvr>
                                      <p:to>
                                        <p:strVal val="visible"/>
                                      </p:to>
                                    </p:set>
                                    <p:animEffect transition="in" filter="fade">
                                      <p:cBhvr>
                                        <p:cTn id="81" dur="1000"/>
                                        <p:tgtEl>
                                          <p:spTgt spid="5">
                                            <p:txEl>
                                              <p:pRg st="4" end="4"/>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4">
                                            <p:txEl>
                                              <p:pRg st="4" end="4"/>
                                            </p:txEl>
                                          </p:spTgt>
                                        </p:tgtEl>
                                        <p:attrNameLst>
                                          <p:attrName>style.visibility</p:attrName>
                                        </p:attrNameLst>
                                      </p:cBhvr>
                                      <p:to>
                                        <p:strVal val="visible"/>
                                      </p:to>
                                    </p:set>
                                    <p:animEffect transition="in" filter="fade">
                                      <p:cBhvr>
                                        <p:cTn id="84" dur="1000"/>
                                        <p:tgtEl>
                                          <p:spTgt spid="4">
                                            <p:txEl>
                                              <p:pRg st="4" end="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
                                            <p:txEl>
                                              <p:pRg st="6" end="6"/>
                                            </p:txEl>
                                          </p:spTgt>
                                        </p:tgtEl>
                                        <p:attrNameLst>
                                          <p:attrName>style.visibility</p:attrName>
                                        </p:attrNameLst>
                                      </p:cBhvr>
                                      <p:to>
                                        <p:strVal val="visible"/>
                                      </p:to>
                                    </p:set>
                                    <p:animEffect transition="in" filter="fade">
                                      <p:cBhvr>
                                        <p:cTn id="89" dur="1000"/>
                                        <p:tgtEl>
                                          <p:spTgt spid="5">
                                            <p:txEl>
                                              <p:pRg st="6" end="6"/>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4">
                                            <p:txEl>
                                              <p:pRg st="6" end="6"/>
                                            </p:txEl>
                                          </p:spTgt>
                                        </p:tgtEl>
                                        <p:attrNameLst>
                                          <p:attrName>style.visibility</p:attrName>
                                        </p:attrNameLst>
                                      </p:cBhvr>
                                      <p:to>
                                        <p:strVal val="visible"/>
                                      </p:to>
                                    </p:set>
                                    <p:animEffect transition="in" filter="fade">
                                      <p:cBhvr>
                                        <p:cTn id="92" dur="1000"/>
                                        <p:tgtEl>
                                          <p:spTgt spid="4">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
                                            <p:txEl>
                                              <p:pRg st="8" end="8"/>
                                            </p:txEl>
                                          </p:spTgt>
                                        </p:tgtEl>
                                        <p:attrNameLst>
                                          <p:attrName>style.visibility</p:attrName>
                                        </p:attrNameLst>
                                      </p:cBhvr>
                                      <p:to>
                                        <p:strVal val="visible"/>
                                      </p:to>
                                    </p:set>
                                    <p:animEffect transition="in" filter="fade">
                                      <p:cBhvr>
                                        <p:cTn id="97" dur="1000"/>
                                        <p:tgtEl>
                                          <p:spTgt spid="5">
                                            <p:txEl>
                                              <p:pRg st="8" end="8"/>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4">
                                            <p:txEl>
                                              <p:pRg st="8" end="8"/>
                                            </p:txEl>
                                          </p:spTgt>
                                        </p:tgtEl>
                                        <p:attrNameLst>
                                          <p:attrName>style.visibility</p:attrName>
                                        </p:attrNameLst>
                                      </p:cBhvr>
                                      <p:to>
                                        <p:strVal val="visible"/>
                                      </p:to>
                                    </p:set>
                                    <p:animEffect transition="in" filter="fade">
                                      <p:cBhvr>
                                        <p:cTn id="100" dur="1000"/>
                                        <p:tgtEl>
                                          <p:spTgt spid="4">
                                            <p:txEl>
                                              <p:pRg st="8" end="8"/>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5">
                                            <p:txEl>
                                              <p:pRg st="10" end="10"/>
                                            </p:txEl>
                                          </p:spTgt>
                                        </p:tgtEl>
                                        <p:attrNameLst>
                                          <p:attrName>style.visibility</p:attrName>
                                        </p:attrNameLst>
                                      </p:cBhvr>
                                      <p:to>
                                        <p:strVal val="visible"/>
                                      </p:to>
                                    </p:set>
                                    <p:animEffect transition="in" filter="fade">
                                      <p:cBhvr>
                                        <p:cTn id="105" dur="1000"/>
                                        <p:tgtEl>
                                          <p:spTgt spid="5">
                                            <p:txEl>
                                              <p:pRg st="10" end="10"/>
                                            </p:txEl>
                                          </p:spTgt>
                                        </p:tgtEl>
                                      </p:cBhvr>
                                    </p:animEffect>
                                  </p:childTnLst>
                                </p:cTn>
                              </p:par>
                              <p:par>
                                <p:cTn id="106" presetID="10" presetClass="entr" presetSubtype="0" fill="hold" nodeType="withEffect">
                                  <p:stCondLst>
                                    <p:cond delay="0"/>
                                  </p:stCondLst>
                                  <p:childTnLst>
                                    <p:set>
                                      <p:cBhvr>
                                        <p:cTn id="107" dur="1" fill="hold">
                                          <p:stCondLst>
                                            <p:cond delay="0"/>
                                          </p:stCondLst>
                                        </p:cTn>
                                        <p:tgtEl>
                                          <p:spTgt spid="4">
                                            <p:txEl>
                                              <p:pRg st="10" end="10"/>
                                            </p:txEl>
                                          </p:spTgt>
                                        </p:tgtEl>
                                        <p:attrNameLst>
                                          <p:attrName>style.visibility</p:attrName>
                                        </p:attrNameLst>
                                      </p:cBhvr>
                                      <p:to>
                                        <p:strVal val="visible"/>
                                      </p:to>
                                    </p:set>
                                    <p:animEffect transition="in" filter="fade">
                                      <p:cBhvr>
                                        <p:cTn id="108" dur="1000"/>
                                        <p:tgtEl>
                                          <p:spTgt spid="4">
                                            <p:txEl>
                                              <p:pRg st="10" end="10"/>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5">
                                            <p:txEl>
                                              <p:pRg st="13" end="13"/>
                                            </p:txEl>
                                          </p:spTgt>
                                        </p:tgtEl>
                                        <p:attrNameLst>
                                          <p:attrName>style.visibility</p:attrName>
                                        </p:attrNameLst>
                                      </p:cBhvr>
                                      <p:to>
                                        <p:strVal val="visible"/>
                                      </p:to>
                                    </p:set>
                                    <p:animEffect transition="in" filter="fade">
                                      <p:cBhvr>
                                        <p:cTn id="113" dur="1000"/>
                                        <p:tgtEl>
                                          <p:spTgt spid="5">
                                            <p:txEl>
                                              <p:pRg st="13" end="13"/>
                                            </p:txEl>
                                          </p:spTgt>
                                        </p:tgtEl>
                                      </p:cBhvr>
                                    </p:animEffect>
                                  </p:childTnLst>
                                </p:cTn>
                              </p:par>
                              <p:par>
                                <p:cTn id="114" presetID="10" presetClass="entr" presetSubtype="0" fill="hold" nodeType="withEffect">
                                  <p:stCondLst>
                                    <p:cond delay="0"/>
                                  </p:stCondLst>
                                  <p:childTnLst>
                                    <p:set>
                                      <p:cBhvr>
                                        <p:cTn id="115" dur="1" fill="hold">
                                          <p:stCondLst>
                                            <p:cond delay="0"/>
                                          </p:stCondLst>
                                        </p:cTn>
                                        <p:tgtEl>
                                          <p:spTgt spid="4">
                                            <p:txEl>
                                              <p:pRg st="13" end="13"/>
                                            </p:txEl>
                                          </p:spTgt>
                                        </p:tgtEl>
                                        <p:attrNameLst>
                                          <p:attrName>style.visibility</p:attrName>
                                        </p:attrNameLst>
                                      </p:cBhvr>
                                      <p:to>
                                        <p:strVal val="visible"/>
                                      </p:to>
                                    </p:set>
                                    <p:animEffect transition="in" filter="fade">
                                      <p:cBhvr>
                                        <p:cTn id="116" dur="1000"/>
                                        <p:tgtEl>
                                          <p:spTgt spid="4">
                                            <p:txEl>
                                              <p:pRg st="13" end="13"/>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5">
                                            <p:txEl>
                                              <p:pRg st="15" end="15"/>
                                            </p:txEl>
                                          </p:spTgt>
                                        </p:tgtEl>
                                        <p:attrNameLst>
                                          <p:attrName>style.visibility</p:attrName>
                                        </p:attrNameLst>
                                      </p:cBhvr>
                                      <p:to>
                                        <p:strVal val="visible"/>
                                      </p:to>
                                    </p:set>
                                    <p:animEffect transition="in" filter="fade">
                                      <p:cBhvr>
                                        <p:cTn id="121" dur="1000"/>
                                        <p:tgtEl>
                                          <p:spTgt spid="5">
                                            <p:txEl>
                                              <p:pRg st="15" end="15"/>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4">
                                            <p:txEl>
                                              <p:pRg st="15" end="15"/>
                                            </p:txEl>
                                          </p:spTgt>
                                        </p:tgtEl>
                                        <p:attrNameLst>
                                          <p:attrName>style.visibility</p:attrName>
                                        </p:attrNameLst>
                                      </p:cBhvr>
                                      <p:to>
                                        <p:strVal val="visible"/>
                                      </p:to>
                                    </p:set>
                                    <p:animEffect transition="in" filter="fade">
                                      <p:cBhvr>
                                        <p:cTn id="124" dur="1000"/>
                                        <p:tgtEl>
                                          <p:spTgt spid="4">
                                            <p:txEl>
                                              <p:pRg st="15" end="15"/>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5">
                                            <p:txEl>
                                              <p:pRg st="17" end="17"/>
                                            </p:txEl>
                                          </p:spTgt>
                                        </p:tgtEl>
                                        <p:attrNameLst>
                                          <p:attrName>style.visibility</p:attrName>
                                        </p:attrNameLst>
                                      </p:cBhvr>
                                      <p:to>
                                        <p:strVal val="visible"/>
                                      </p:to>
                                    </p:set>
                                    <p:animEffect transition="in" filter="fade">
                                      <p:cBhvr>
                                        <p:cTn id="129" dur="1000"/>
                                        <p:tgtEl>
                                          <p:spTgt spid="5">
                                            <p:txEl>
                                              <p:pRg st="17" end="17"/>
                                            </p:txEl>
                                          </p:spTgt>
                                        </p:tgtEl>
                                      </p:cBhvr>
                                    </p:animEffect>
                                  </p:childTnLst>
                                </p:cTn>
                              </p:par>
                              <p:par>
                                <p:cTn id="130" presetID="10" presetClass="entr" presetSubtype="0" fill="hold" nodeType="withEffect">
                                  <p:stCondLst>
                                    <p:cond delay="0"/>
                                  </p:stCondLst>
                                  <p:childTnLst>
                                    <p:set>
                                      <p:cBhvr>
                                        <p:cTn id="131" dur="1" fill="hold">
                                          <p:stCondLst>
                                            <p:cond delay="0"/>
                                          </p:stCondLst>
                                        </p:cTn>
                                        <p:tgtEl>
                                          <p:spTgt spid="4">
                                            <p:txEl>
                                              <p:pRg st="17" end="17"/>
                                            </p:txEl>
                                          </p:spTgt>
                                        </p:tgtEl>
                                        <p:attrNameLst>
                                          <p:attrName>style.visibility</p:attrName>
                                        </p:attrNameLst>
                                      </p:cBhvr>
                                      <p:to>
                                        <p:strVal val="visible"/>
                                      </p:to>
                                    </p:set>
                                    <p:animEffect transition="in" filter="fade">
                                      <p:cBhvr>
                                        <p:cTn id="132" dur="1000"/>
                                        <p:tgtEl>
                                          <p:spTgt spid="4">
                                            <p:txEl>
                                              <p:pRg st="17" end="17"/>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5">
                                            <p:txEl>
                                              <p:pRg st="19" end="19"/>
                                            </p:txEl>
                                          </p:spTgt>
                                        </p:tgtEl>
                                        <p:attrNameLst>
                                          <p:attrName>style.visibility</p:attrName>
                                        </p:attrNameLst>
                                      </p:cBhvr>
                                      <p:to>
                                        <p:strVal val="visible"/>
                                      </p:to>
                                    </p:set>
                                    <p:animEffect transition="in" filter="fade">
                                      <p:cBhvr>
                                        <p:cTn id="137" dur="1000"/>
                                        <p:tgtEl>
                                          <p:spTgt spid="5">
                                            <p:txEl>
                                              <p:pRg st="19" end="19"/>
                                            </p:txEl>
                                          </p:spTgt>
                                        </p:tgtEl>
                                      </p:cBhvr>
                                    </p:animEffect>
                                  </p:childTnLst>
                                </p:cTn>
                              </p:par>
                              <p:par>
                                <p:cTn id="138" presetID="10" presetClass="entr" presetSubtype="0" fill="hold" nodeType="withEffect">
                                  <p:stCondLst>
                                    <p:cond delay="0"/>
                                  </p:stCondLst>
                                  <p:childTnLst>
                                    <p:set>
                                      <p:cBhvr>
                                        <p:cTn id="139" dur="1" fill="hold">
                                          <p:stCondLst>
                                            <p:cond delay="0"/>
                                          </p:stCondLst>
                                        </p:cTn>
                                        <p:tgtEl>
                                          <p:spTgt spid="4">
                                            <p:txEl>
                                              <p:pRg st="19" end="19"/>
                                            </p:txEl>
                                          </p:spTgt>
                                        </p:tgtEl>
                                        <p:attrNameLst>
                                          <p:attrName>style.visibility</p:attrName>
                                        </p:attrNameLst>
                                      </p:cBhvr>
                                      <p:to>
                                        <p:strVal val="visible"/>
                                      </p:to>
                                    </p:set>
                                    <p:animEffect transition="in" filter="fade">
                                      <p:cBhvr>
                                        <p:cTn id="140" dur="1000"/>
                                        <p:tgtEl>
                                          <p:spTgt spid="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467544" y="1347815"/>
            <a:ext cx="8229600" cy="4601465"/>
          </a:xfrm>
        </p:spPr>
        <p:txBody>
          <a:bodyPr>
            <a:normAutofit/>
          </a:bodyPr>
          <a:lstStyle/>
          <a:p>
            <a:pPr marL="0" indent="0">
              <a:buNone/>
            </a:pPr>
            <a:r>
              <a:rPr lang="en-GB" sz="2000" b="1" dirty="0">
                <a:solidFill>
                  <a:schemeClr val="tx2">
                    <a:lumMod val="50000"/>
                  </a:schemeClr>
                </a:solidFill>
              </a:rPr>
              <a:t>Recent abuse:</a:t>
            </a:r>
            <a:endParaRPr lang="en-GB" sz="2000" dirty="0">
              <a:solidFill>
                <a:schemeClr val="tx2">
                  <a:lumMod val="50000"/>
                </a:schemeClr>
              </a:solidFill>
            </a:endParaRPr>
          </a:p>
          <a:p>
            <a:r>
              <a:rPr lang="en-GB" sz="1600" dirty="0">
                <a:solidFill>
                  <a:srgbClr val="C00000"/>
                </a:solidFill>
              </a:rPr>
              <a:t>Derby Safeguarding Adults Board referral Form: </a:t>
            </a:r>
            <a:r>
              <a:rPr lang="en-GB" sz="1600" dirty="0">
                <a:hlinkClick r:id="rId3"/>
              </a:rPr>
              <a:t>https://secure.derby.gov.uk/forms/?formid=345</a:t>
            </a:r>
            <a:endParaRPr lang="en-GB" sz="1600" dirty="0"/>
          </a:p>
          <a:p>
            <a:r>
              <a:rPr lang="en-GB" sz="1600" dirty="0">
                <a:hlinkClick r:id="rId4"/>
              </a:rPr>
              <a:t>https://www.derby.gov.uk/health-and-social-care/safeguarding-adults-at-risk/safeguarding-vulnerable-adults/</a:t>
            </a:r>
            <a:endParaRPr lang="en-GB" sz="1600" dirty="0"/>
          </a:p>
          <a:p>
            <a:endParaRPr lang="en-GB" sz="1200" dirty="0"/>
          </a:p>
          <a:p>
            <a:r>
              <a:rPr lang="en-GB" sz="1600" dirty="0">
                <a:solidFill>
                  <a:srgbClr val="C00000"/>
                </a:solidFill>
              </a:rPr>
              <a:t>Derbyshire Referral: </a:t>
            </a:r>
            <a:r>
              <a:rPr lang="en-GB" sz="1400" dirty="0">
                <a:hlinkClick r:id="rId5"/>
              </a:rPr>
              <a:t>https://www.derbyshire.gov.uk/social-health/care-and-health-service-providers/making-adult-care-referrals-information-for-professionals/making-an-adult-care-referral.aspx</a:t>
            </a:r>
            <a:endParaRPr lang="en-GB" sz="1600" dirty="0"/>
          </a:p>
          <a:p>
            <a:pPr marL="0" indent="0">
              <a:buNone/>
            </a:pPr>
            <a:endParaRPr lang="en-GB" sz="1200" dirty="0"/>
          </a:p>
          <a:p>
            <a:pPr marL="0" indent="0">
              <a:buNone/>
            </a:pPr>
            <a:r>
              <a:rPr lang="en-GB" sz="1600" b="1" dirty="0">
                <a:solidFill>
                  <a:schemeClr val="tx2">
                    <a:lumMod val="50000"/>
                  </a:schemeClr>
                </a:solidFill>
              </a:rPr>
              <a:t>Non-Recent Abuse:  (Derbyshire / Derby Safeguarding Children Policies &amp; Procedures)</a:t>
            </a:r>
            <a:endParaRPr lang="en-GB" sz="1600" dirty="0">
              <a:solidFill>
                <a:schemeClr val="tx2">
                  <a:lumMod val="50000"/>
                </a:schemeClr>
              </a:solidFill>
            </a:endParaRPr>
          </a:p>
          <a:p>
            <a:r>
              <a:rPr lang="en-GB" sz="1700" b="1" u="sng" dirty="0">
                <a:hlinkClick r:id="rId6"/>
              </a:rPr>
              <a:t>http://derbyshirescbs.proceduresonline.com/p_adults_dis_historical.html?zoom_highlight=non+recent</a:t>
            </a:r>
            <a:r>
              <a:rPr lang="en-GB" sz="1700" b="1" u="sng" dirty="0"/>
              <a:t> </a:t>
            </a:r>
            <a:r>
              <a:rPr lang="en-GB" sz="1700" b="1" dirty="0"/>
              <a:t> </a:t>
            </a:r>
            <a:endParaRPr lang="en-GB" sz="1700" dirty="0"/>
          </a:p>
          <a:p>
            <a:endParaRPr lang="en-GB" sz="1200" dirty="0"/>
          </a:p>
          <a:p>
            <a:pPr marL="0" indent="0">
              <a:buNone/>
            </a:pPr>
            <a:r>
              <a:rPr lang="en-GB" sz="1600" b="1" dirty="0"/>
              <a:t>Vuln</a:t>
            </a:r>
            <a:r>
              <a:rPr lang="en-GB" sz="1600" b="1" dirty="0">
                <a:solidFill>
                  <a:schemeClr val="tx2">
                    <a:lumMod val="50000"/>
                  </a:schemeClr>
                </a:solidFill>
              </a:rPr>
              <a:t>erable Adults Risk Management [VARM] </a:t>
            </a:r>
            <a:endParaRPr lang="en-GB" sz="1600" dirty="0">
              <a:solidFill>
                <a:schemeClr val="tx2">
                  <a:lumMod val="50000"/>
                </a:schemeClr>
              </a:solidFill>
            </a:endParaRPr>
          </a:p>
          <a:p>
            <a:r>
              <a:rPr lang="en-GB" sz="1700" b="1" u="sng" dirty="0">
                <a:hlinkClick r:id="rId7"/>
              </a:rPr>
              <a:t>https://www.derbyshiresab.org.uk/professionals/vulnerable-adult-risk-management.aspx</a:t>
            </a:r>
            <a:r>
              <a:rPr lang="en-GB" sz="1700" b="1" dirty="0"/>
              <a:t>   </a:t>
            </a:r>
            <a:endParaRPr lang="en-GB" sz="1700" dirty="0"/>
          </a:p>
          <a:p>
            <a:endParaRPr lang="en-GB" dirty="0"/>
          </a:p>
        </p:txBody>
      </p:sp>
      <p:sp>
        <p:nvSpPr>
          <p:cNvPr id="11" name="Title 1"/>
          <p:cNvSpPr>
            <a:spLocks noGrp="1"/>
          </p:cNvSpPr>
          <p:nvPr>
            <p:ph type="title"/>
          </p:nvPr>
        </p:nvSpPr>
        <p:spPr>
          <a:xfrm>
            <a:off x="539552" y="274638"/>
            <a:ext cx="8147248" cy="922114"/>
          </a:xfr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a:noAutofit/>
          </a:bodyPr>
          <a:lstStyle/>
          <a:p>
            <a:pPr lvl="0"/>
            <a:br>
              <a:rPr lang="en-GB" sz="3600" b="1" u="sng" dirty="0">
                <a:solidFill>
                  <a:schemeClr val="bg1"/>
                </a:solidFill>
              </a:rPr>
            </a:br>
            <a:r>
              <a:rPr lang="en-GB" sz="3600" b="1" dirty="0">
                <a:solidFill>
                  <a:schemeClr val="bg1"/>
                </a:solidFill>
              </a:rPr>
              <a:t>Making a safeguarding adults referral</a:t>
            </a:r>
            <a:br>
              <a:rPr lang="en-GB" sz="3600" b="1" dirty="0">
                <a:solidFill>
                  <a:schemeClr val="bg1"/>
                </a:solidFill>
              </a:rPr>
            </a:br>
            <a:endParaRPr lang="en-GB" sz="3600" dirty="0">
              <a:solidFill>
                <a:schemeClr val="bg1"/>
              </a:solidFill>
            </a:endParaRPr>
          </a:p>
        </p:txBody>
      </p:sp>
      <p:pic>
        <p:nvPicPr>
          <p:cNvPr id="5" name="Picture 4">
            <a:extLst>
              <a:ext uri="{FF2B5EF4-FFF2-40B4-BE49-F238E27FC236}">
                <a16:creationId xmlns:a16="http://schemas.microsoft.com/office/drawing/2014/main" id="{7950E925-DF9E-4A27-BC85-8B071B186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8344" y="6025523"/>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5601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764704"/>
            <a:ext cx="6635080" cy="4752528"/>
          </a:xfrm>
          <a:solidFill>
            <a:srgbClr val="92D05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a:normAutofit/>
          </a:bodyPr>
          <a:lstStyle/>
          <a:p>
            <a:pPr marL="0" indent="0" algn="ctr">
              <a:buNone/>
            </a:pPr>
            <a:endParaRPr lang="en-GB" sz="8800" b="1" u="sng" dirty="0">
              <a:solidFill>
                <a:schemeClr val="tx2">
                  <a:lumMod val="50000"/>
                </a:schemeClr>
              </a:solidFill>
              <a:effectLst>
                <a:outerShdw blurRad="38100" dist="38100" dir="2700000" algn="tl">
                  <a:srgbClr val="000000">
                    <a:alpha val="43137"/>
                  </a:srgbClr>
                </a:outerShdw>
              </a:effectLst>
            </a:endParaRPr>
          </a:p>
          <a:p>
            <a:pPr marL="0" indent="0" algn="ctr">
              <a:buNone/>
            </a:pPr>
            <a:r>
              <a:rPr lang="en-GB" sz="8800" b="1" u="sng" dirty="0">
                <a:solidFill>
                  <a:schemeClr val="tx2">
                    <a:lumMod val="50000"/>
                  </a:schemeClr>
                </a:solidFill>
                <a:effectLst>
                  <a:outerShdw blurRad="38100" dist="38100" dir="2700000" algn="tl">
                    <a:srgbClr val="000000">
                      <a:alpha val="43137"/>
                    </a:srgbClr>
                  </a:outerShdw>
                </a:effectLst>
              </a:rPr>
              <a:t> Break!!!</a:t>
            </a:r>
          </a:p>
        </p:txBody>
      </p:sp>
    </p:spTree>
    <p:extLst>
      <p:ext uri="{BB962C8B-B14F-4D97-AF65-F5344CB8AC3E}">
        <p14:creationId xmlns:p14="http://schemas.microsoft.com/office/powerpoint/2010/main" val="2924927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000" tmFilter="0, 0; .2, .5; .8, .5; 1, 0"/>
                                        <p:tgtEl>
                                          <p:spTgt spid="3">
                                            <p:bg/>
                                          </p:spTgt>
                                        </p:tgtEl>
                                      </p:cBhvr>
                                    </p:animEffect>
                                    <p:animScale>
                                      <p:cBhvr>
                                        <p:cTn id="7" dur="1000" autoRev="1" fill="hold"/>
                                        <p:tgtEl>
                                          <p:spTgt spid="3">
                                            <p:bg/>
                                          </p:spTgt>
                                        </p:tgtEl>
                                      </p:cBhvr>
                                      <p:by x="105000" y="105000"/>
                                    </p:animScale>
                                  </p:childTnLst>
                                </p:cTn>
                              </p:par>
                              <p:par>
                                <p:cTn id="8" presetID="26" presetClass="emph" presetSubtype="0" fill="hold" grpId="0" nodeType="withEffect">
                                  <p:stCondLst>
                                    <p:cond delay="1500"/>
                                  </p:stCondLst>
                                  <p:childTnLst>
                                    <p:animEffect transition="out" filter="fade">
                                      <p:cBhvr>
                                        <p:cTn id="9" dur="2000" tmFilter="0, 0; .2, .5; .8, .5; 1, 0"/>
                                        <p:tgtEl>
                                          <p:spTgt spid="3">
                                            <p:txEl>
                                              <p:pRg st="1" end="1"/>
                                            </p:txEl>
                                          </p:spTgt>
                                        </p:tgtEl>
                                      </p:cBhvr>
                                    </p:animEffect>
                                    <p:animScale>
                                      <p:cBhvr>
                                        <p:cTn id="10" dur="100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457200" y="1268760"/>
            <a:ext cx="8229600" cy="4857403"/>
          </a:xfrm>
        </p:spPr>
        <p:txBody>
          <a:bodyPr>
            <a:noAutofit/>
          </a:bodyPr>
          <a:lstStyle/>
          <a:p>
            <a:r>
              <a:rPr lang="en-GB" sz="1800" dirty="0">
                <a:solidFill>
                  <a:schemeClr val="tx2">
                    <a:lumMod val="50000"/>
                  </a:schemeClr>
                </a:solidFill>
              </a:rPr>
              <a:t>Gather and share information from appropriate sources</a:t>
            </a:r>
          </a:p>
          <a:p>
            <a:r>
              <a:rPr lang="en-GB" sz="1800" dirty="0">
                <a:solidFill>
                  <a:schemeClr val="tx2">
                    <a:lumMod val="50000"/>
                  </a:schemeClr>
                </a:solidFill>
              </a:rPr>
              <a:t>Think Family</a:t>
            </a:r>
          </a:p>
          <a:p>
            <a:r>
              <a:rPr lang="en-GB" sz="1800" dirty="0">
                <a:solidFill>
                  <a:schemeClr val="tx2">
                    <a:lumMod val="50000"/>
                  </a:schemeClr>
                </a:solidFill>
              </a:rPr>
              <a:t>Work with the individual – the person is at the centre</a:t>
            </a:r>
          </a:p>
          <a:p>
            <a:r>
              <a:rPr lang="en-GB" sz="1800" dirty="0">
                <a:solidFill>
                  <a:schemeClr val="tx2">
                    <a:lumMod val="50000"/>
                  </a:schemeClr>
                </a:solidFill>
              </a:rPr>
              <a:t>Consider needs / diversity </a:t>
            </a:r>
          </a:p>
          <a:p>
            <a:r>
              <a:rPr lang="en-GB" sz="1800" dirty="0">
                <a:solidFill>
                  <a:schemeClr val="tx2">
                    <a:lumMod val="50000"/>
                  </a:schemeClr>
                </a:solidFill>
              </a:rPr>
              <a:t>Safe enquiries</a:t>
            </a:r>
          </a:p>
          <a:p>
            <a:r>
              <a:rPr lang="en-GB" sz="1800" dirty="0">
                <a:solidFill>
                  <a:schemeClr val="tx2">
                    <a:lumMod val="50000"/>
                  </a:schemeClr>
                </a:solidFill>
              </a:rPr>
              <a:t>Add Datix</a:t>
            </a:r>
          </a:p>
          <a:p>
            <a:r>
              <a:rPr lang="en-GB" sz="1800" dirty="0">
                <a:solidFill>
                  <a:schemeClr val="tx2">
                    <a:lumMod val="50000"/>
                  </a:schemeClr>
                </a:solidFill>
              </a:rPr>
              <a:t>Assess risk (current and historical)</a:t>
            </a:r>
          </a:p>
          <a:p>
            <a:r>
              <a:rPr lang="en-GB" sz="1800" dirty="0">
                <a:solidFill>
                  <a:schemeClr val="tx2">
                    <a:lumMod val="50000"/>
                  </a:schemeClr>
                </a:solidFill>
              </a:rPr>
              <a:t>Safety planning / care planning</a:t>
            </a:r>
          </a:p>
          <a:p>
            <a:r>
              <a:rPr lang="en-GB" sz="1800" dirty="0">
                <a:solidFill>
                  <a:schemeClr val="tx2">
                    <a:lumMod val="50000"/>
                  </a:schemeClr>
                </a:solidFill>
              </a:rPr>
              <a:t>Consider avenues of support</a:t>
            </a:r>
          </a:p>
          <a:p>
            <a:r>
              <a:rPr lang="en-GB" sz="1800" dirty="0">
                <a:solidFill>
                  <a:schemeClr val="tx2">
                    <a:lumMod val="50000"/>
                  </a:schemeClr>
                </a:solidFill>
              </a:rPr>
              <a:t>Consider impact of abuse / neglect on the individual and others (yourselves?)</a:t>
            </a:r>
          </a:p>
          <a:p>
            <a:r>
              <a:rPr lang="en-GB" sz="1800" dirty="0">
                <a:solidFill>
                  <a:schemeClr val="tx2">
                    <a:lumMod val="50000"/>
                  </a:schemeClr>
                </a:solidFill>
              </a:rPr>
              <a:t>Monitor</a:t>
            </a:r>
          </a:p>
          <a:p>
            <a:r>
              <a:rPr lang="en-GB" sz="1800" dirty="0">
                <a:solidFill>
                  <a:schemeClr val="tx2">
                    <a:lumMod val="50000"/>
                  </a:schemeClr>
                </a:solidFill>
              </a:rPr>
              <a:t>Document- ensure good, quality record keeping. Record when you have had to chase up referrals. N.B. sometimes the Safeguarding Lead / Mash advisors refer to your IT system</a:t>
            </a:r>
          </a:p>
          <a:p>
            <a:pPr marL="0" indent="0">
              <a:buNone/>
            </a:pPr>
            <a:endParaRPr lang="en-GB" sz="1800" dirty="0">
              <a:solidFill>
                <a:schemeClr val="tx2">
                  <a:lumMod val="50000"/>
                </a:schemeClr>
              </a:solidFill>
            </a:endParaRPr>
          </a:p>
          <a:p>
            <a:endParaRPr lang="en-GB" sz="1800" dirty="0">
              <a:solidFill>
                <a:schemeClr val="tx2">
                  <a:lumMod val="50000"/>
                </a:schemeClr>
              </a:solidFill>
            </a:endParaRPr>
          </a:p>
        </p:txBody>
      </p:sp>
      <p:sp>
        <p:nvSpPr>
          <p:cNvPr id="7" name="Title 1"/>
          <p:cNvSpPr>
            <a:spLocks noGrp="1"/>
          </p:cNvSpPr>
          <p:nvPr>
            <p:ph type="title"/>
          </p:nvPr>
        </p:nvSpPr>
        <p:spPr>
          <a:xfrm>
            <a:off x="539552" y="188640"/>
            <a:ext cx="8157592" cy="93610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lstStyle/>
          <a:p>
            <a:r>
              <a:rPr lang="en-GB" dirty="0">
                <a:solidFill>
                  <a:schemeClr val="tx2">
                    <a:lumMod val="50000"/>
                  </a:schemeClr>
                </a:solidFill>
              </a:rPr>
              <a:t>Review so far</a:t>
            </a:r>
          </a:p>
        </p:txBody>
      </p:sp>
      <p:pic>
        <p:nvPicPr>
          <p:cNvPr id="8" name="Picture 7">
            <a:extLst>
              <a:ext uri="{FF2B5EF4-FFF2-40B4-BE49-F238E27FC236}">
                <a16:creationId xmlns:a16="http://schemas.microsoft.com/office/drawing/2014/main" id="{2810E2A1-BCB8-4577-9EFC-8A89CFF04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6025523"/>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405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10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10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10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10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animEffect transition="in" filter="fade">
                                      <p:cBhvr>
                                        <p:cTn id="62" dur="10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vid_ensor\AppData\Local\Microsoft\Windows\INetCache\IE\KCC7VDSG\question_mark[1].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3688"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196752"/>
            <a:ext cx="8229600" cy="4929411"/>
          </a:xfrm>
        </p:spPr>
        <p:txBody>
          <a:bodyPr>
            <a:normAutofit fontScale="70000" lnSpcReduction="20000"/>
          </a:bodyPr>
          <a:lstStyle/>
          <a:p>
            <a:pPr marL="0" indent="0">
              <a:buNone/>
            </a:pPr>
            <a:r>
              <a:rPr lang="en-GB" b="1" u="sng" dirty="0">
                <a:solidFill>
                  <a:schemeClr val="tx2">
                    <a:lumMod val="50000"/>
                  </a:schemeClr>
                </a:solidFill>
              </a:rPr>
              <a:t>Alert: </a:t>
            </a:r>
          </a:p>
          <a:p>
            <a:r>
              <a:rPr lang="en-GB" dirty="0">
                <a:solidFill>
                  <a:srgbClr val="FF0000"/>
                </a:solidFill>
              </a:rPr>
              <a:t>Ensure the immediate safety and wellbeing of the adult (and any others).</a:t>
            </a:r>
          </a:p>
          <a:p>
            <a:r>
              <a:rPr lang="en-GB" dirty="0">
                <a:solidFill>
                  <a:schemeClr val="tx2">
                    <a:lumMod val="50000"/>
                  </a:schemeClr>
                </a:solidFill>
              </a:rPr>
              <a:t>If a crime has been committed / suspected, contact the police. </a:t>
            </a:r>
            <a:r>
              <a:rPr lang="en-GB" b="1" dirty="0">
                <a:solidFill>
                  <a:schemeClr val="tx2">
                    <a:lumMod val="50000"/>
                  </a:schemeClr>
                </a:solidFill>
              </a:rPr>
              <a:t>Community Safety Partnerships</a:t>
            </a:r>
            <a:r>
              <a:rPr lang="en-GB" dirty="0">
                <a:solidFill>
                  <a:schemeClr val="tx2">
                    <a:lumMod val="50000"/>
                  </a:schemeClr>
                </a:solidFill>
              </a:rPr>
              <a:t> can be more helpful than reporting a crime on 999 or 101. </a:t>
            </a:r>
          </a:p>
          <a:p>
            <a:r>
              <a:rPr lang="en-GB" dirty="0">
                <a:solidFill>
                  <a:schemeClr val="tx2">
                    <a:lumMod val="50000"/>
                  </a:schemeClr>
                </a:solidFill>
              </a:rPr>
              <a:t>Remain calm and listen</a:t>
            </a:r>
          </a:p>
          <a:p>
            <a:r>
              <a:rPr lang="en-GB" dirty="0">
                <a:solidFill>
                  <a:schemeClr val="tx2">
                    <a:lumMod val="50000"/>
                  </a:schemeClr>
                </a:solidFill>
              </a:rPr>
              <a:t>Inform the person the information will be passed on.</a:t>
            </a:r>
          </a:p>
          <a:p>
            <a:r>
              <a:rPr lang="en-GB" dirty="0">
                <a:solidFill>
                  <a:schemeClr val="tx2">
                    <a:lumMod val="50000"/>
                  </a:schemeClr>
                </a:solidFill>
              </a:rPr>
              <a:t>Ascertain what the individuals views, wishes or concerns are (MSP)</a:t>
            </a:r>
          </a:p>
          <a:p>
            <a:r>
              <a:rPr lang="en-GB" dirty="0">
                <a:solidFill>
                  <a:schemeClr val="tx2">
                    <a:lumMod val="50000"/>
                  </a:schemeClr>
                </a:solidFill>
              </a:rPr>
              <a:t>Do </a:t>
            </a:r>
            <a:r>
              <a:rPr lang="en-GB" b="1" dirty="0">
                <a:solidFill>
                  <a:schemeClr val="tx2">
                    <a:lumMod val="50000"/>
                  </a:schemeClr>
                </a:solidFill>
              </a:rPr>
              <a:t>not </a:t>
            </a:r>
            <a:r>
              <a:rPr lang="en-GB" dirty="0">
                <a:solidFill>
                  <a:schemeClr val="tx2">
                    <a:lumMod val="50000"/>
                  </a:schemeClr>
                </a:solidFill>
              </a:rPr>
              <a:t>contaminate evidence.</a:t>
            </a:r>
          </a:p>
          <a:p>
            <a:r>
              <a:rPr lang="en-GB" dirty="0">
                <a:solidFill>
                  <a:schemeClr val="tx2">
                    <a:lumMod val="50000"/>
                  </a:schemeClr>
                </a:solidFill>
              </a:rPr>
              <a:t>Record accurately such exact words and terminology.</a:t>
            </a:r>
          </a:p>
          <a:p>
            <a:r>
              <a:rPr lang="en-GB" dirty="0">
                <a:solidFill>
                  <a:schemeClr val="tx2">
                    <a:lumMod val="50000"/>
                  </a:schemeClr>
                </a:solidFill>
              </a:rPr>
              <a:t>Concerns about abuse OR neglect </a:t>
            </a:r>
            <a:r>
              <a:rPr lang="en-GB" b="1" u="sng" dirty="0">
                <a:solidFill>
                  <a:schemeClr val="tx2">
                    <a:lumMod val="50000"/>
                  </a:schemeClr>
                </a:solidFill>
              </a:rPr>
              <a:t>must </a:t>
            </a:r>
            <a:r>
              <a:rPr lang="en-GB" dirty="0">
                <a:solidFill>
                  <a:schemeClr val="tx2">
                    <a:lumMod val="50000"/>
                  </a:schemeClr>
                </a:solidFill>
              </a:rPr>
              <a:t>be reported whatever the source of harm is. It is imperative that poor or neglectful care is brought to the attention of managers and responded to swiftly. Same working day / shift.</a:t>
            </a:r>
          </a:p>
          <a:p>
            <a:endParaRPr lang="en-GB" dirty="0"/>
          </a:p>
          <a:p>
            <a:endParaRPr lang="en-GB" dirty="0"/>
          </a:p>
          <a:p>
            <a:endParaRPr lang="en-GB" dirty="0"/>
          </a:p>
          <a:p>
            <a:endParaRPr lang="en-GB" b="1" u="sng" dirty="0"/>
          </a:p>
        </p:txBody>
      </p:sp>
      <p:sp>
        <p:nvSpPr>
          <p:cNvPr id="6" name="Title 1"/>
          <p:cNvSpPr>
            <a:spLocks noGrp="1"/>
          </p:cNvSpPr>
          <p:nvPr>
            <p:ph type="title"/>
          </p:nvPr>
        </p:nvSpPr>
        <p:spPr>
          <a:xfrm>
            <a:off x="467544" y="274638"/>
            <a:ext cx="8219256" cy="85010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lstStyle/>
          <a:p>
            <a:r>
              <a:rPr lang="en-GB" dirty="0">
                <a:solidFill>
                  <a:schemeClr val="tx2">
                    <a:lumMod val="50000"/>
                  </a:schemeClr>
                </a:solidFill>
              </a:rPr>
              <a:t>And….</a:t>
            </a:r>
          </a:p>
        </p:txBody>
      </p:sp>
      <p:pic>
        <p:nvPicPr>
          <p:cNvPr id="7" name="Picture 6">
            <a:extLst>
              <a:ext uri="{FF2B5EF4-FFF2-40B4-BE49-F238E27FC236}">
                <a16:creationId xmlns:a16="http://schemas.microsoft.com/office/drawing/2014/main" id="{22D8F11A-1650-4DE1-8076-C445A90BB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6025523"/>
            <a:ext cx="12763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714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210146"/>
          </a:xfr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a:normAutofit fontScale="90000"/>
          </a:bodyPr>
          <a:lstStyle/>
          <a:p>
            <a:pPr lvl="0" defTabSz="914400" fontAlgn="base">
              <a:spcAft>
                <a:spcPct val="0"/>
              </a:spcAft>
            </a:pPr>
            <a:br>
              <a:rPr lang="en-GB" sz="4000" dirty="0">
                <a:solidFill>
                  <a:schemeClr val="tx2">
                    <a:lumMod val="50000"/>
                  </a:schemeClr>
                </a:solidFill>
              </a:rPr>
            </a:br>
            <a:br>
              <a:rPr lang="en-GB" sz="4000" dirty="0">
                <a:solidFill>
                  <a:schemeClr val="tx2">
                    <a:lumMod val="50000"/>
                  </a:schemeClr>
                </a:solidFill>
              </a:rPr>
            </a:br>
            <a:r>
              <a:rPr lang="en-GB" sz="4000" b="1" dirty="0">
                <a:solidFill>
                  <a:schemeClr val="tx2">
                    <a:lumMod val="50000"/>
                  </a:schemeClr>
                </a:solidFill>
              </a:rPr>
              <a:t>Safeguarding and Extremism</a:t>
            </a:r>
            <a:br>
              <a:rPr lang="en-GB" sz="4000" b="1" dirty="0">
                <a:solidFill>
                  <a:schemeClr val="tx2">
                    <a:lumMod val="50000"/>
                  </a:schemeClr>
                </a:solidFill>
              </a:rPr>
            </a:br>
            <a:r>
              <a:rPr lang="en-GB" sz="2700" b="1" dirty="0">
                <a:solidFill>
                  <a:schemeClr val="tx2">
                    <a:lumMod val="50000"/>
                  </a:schemeClr>
                </a:solidFill>
              </a:rPr>
              <a:t>WRAP – Workshop Raising Awareness in Prevent</a:t>
            </a:r>
            <a:br>
              <a:rPr lang="en-GB" sz="3600" dirty="0">
                <a:solidFill>
                  <a:schemeClr val="tx2">
                    <a:lumMod val="50000"/>
                  </a:schemeClr>
                </a:solidFill>
              </a:rPr>
            </a:br>
            <a:br>
              <a:rPr lang="en-GB" sz="4000" dirty="0">
                <a:solidFill>
                  <a:schemeClr val="tx2">
                    <a:lumMod val="50000"/>
                  </a:schemeClr>
                </a:solidFill>
              </a:rPr>
            </a:br>
            <a:endParaRPr lang="en-GB" sz="4000" dirty="0">
              <a:solidFill>
                <a:schemeClr val="tx2">
                  <a:lumMod val="50000"/>
                </a:schemeClr>
              </a:solidFill>
            </a:endParaRPr>
          </a:p>
        </p:txBody>
      </p:sp>
      <p:sp>
        <p:nvSpPr>
          <p:cNvPr id="2" name="Content Placeholder 1"/>
          <p:cNvSpPr>
            <a:spLocks noGrp="1"/>
          </p:cNvSpPr>
          <p:nvPr>
            <p:ph idx="1"/>
          </p:nvPr>
        </p:nvSpPr>
        <p:spPr/>
        <p:txBody>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GB" dirty="0"/>
          </a:p>
          <a:p>
            <a:endParaRPr lang="en-GB" dirty="0"/>
          </a:p>
          <a:p>
            <a:pPr marL="0" indent="0">
              <a:buNone/>
            </a:pPr>
            <a:endParaRPr lang="en-GB" dirty="0">
              <a:effectLst/>
            </a:endParaRPr>
          </a:p>
        </p:txBody>
      </p:sp>
      <p:sp>
        <p:nvSpPr>
          <p:cNvPr id="4" name="TextBox 3"/>
          <p:cNvSpPr txBox="1"/>
          <p:nvPr/>
        </p:nvSpPr>
        <p:spPr>
          <a:xfrm>
            <a:off x="323528" y="1340768"/>
            <a:ext cx="8424936" cy="517064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0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2400" b="1" i="0" u="none" strike="noStrike" kern="1200" cap="none" spc="0" normalizeH="0" baseline="0" noProof="0" dirty="0">
              <a:ln>
                <a:noFill/>
              </a:ln>
              <a:solidFill>
                <a:srgbClr val="1F497D">
                  <a:lumMod val="50000"/>
                </a:srgbClr>
              </a:solidFill>
              <a:effectLst/>
              <a:uLnTx/>
              <a:uFillTx/>
              <a:latin typeface="Calibri"/>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1F497D">
                    <a:lumMod val="50000"/>
                  </a:srgbClr>
                </a:solidFill>
                <a:effectLst/>
                <a:uLnTx/>
                <a:uFillTx/>
                <a:latin typeface="Calibri"/>
                <a:ea typeface="+mn-ea"/>
                <a:cs typeface="Arial" charset="0"/>
              </a:rPr>
              <a:t>PREVENT is part of the Government counterterrorism strategy called CONTEST to</a:t>
            </a:r>
            <a:r>
              <a:rPr kumimoji="0" lang="en-GB" altLang="en-US" sz="2400" b="1" i="0" u="none" strike="noStrike" kern="1200" cap="none" spc="0" normalizeH="0" baseline="0" noProof="0" dirty="0">
                <a:ln>
                  <a:noFill/>
                </a:ln>
                <a:solidFill>
                  <a:srgbClr val="1F497D">
                    <a:lumMod val="50000"/>
                  </a:srgbClr>
                </a:solidFill>
                <a:effectLst/>
                <a:uLnTx/>
                <a:uFillTx/>
                <a:latin typeface="Calibri"/>
                <a:ea typeface="+mn-ea"/>
                <a:cs typeface="Arial" charset="0"/>
              </a:rPr>
              <a:t> prevent people from becoming involved in, supporting, extremism.</a:t>
            </a:r>
            <a:r>
              <a:rPr kumimoji="0" lang="en-GB" sz="2400" b="1" i="0" u="none" strike="noStrike" kern="1200" cap="none" spc="0" normalizeH="0" baseline="0" noProof="0" dirty="0">
                <a:ln>
                  <a:noFill/>
                </a:ln>
                <a:solidFill>
                  <a:srgbClr val="1F497D">
                    <a:lumMod val="50000"/>
                  </a:srgbClr>
                </a:solidFill>
                <a:effectLst/>
                <a:uLnTx/>
                <a:uFillTx/>
                <a:latin typeface="Calibri"/>
                <a:ea typeface="+mn-ea"/>
                <a:cs typeface="Arial" charset="0"/>
              </a:rPr>
              <a:t> It has 4 objectives: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800" b="1" i="0" u="none" strike="noStrike" kern="1200" cap="none" spc="0" normalizeH="0" baseline="0" noProof="0" dirty="0">
              <a:ln>
                <a:noFill/>
              </a:ln>
              <a:solidFill>
                <a:srgbClr val="1F497D">
                  <a:lumMod val="50000"/>
                </a:srgbClr>
              </a:solidFill>
              <a:effectLst/>
              <a:uLnTx/>
              <a:uFillTx/>
              <a:latin typeface="Calibri"/>
              <a:ea typeface="+mn-ea"/>
              <a:cs typeface="Arial"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2200" b="1" i="1" u="none" strike="noStrike" kern="1200" cap="none" spc="0" normalizeH="0" baseline="0" noProof="0" dirty="0">
                <a:ln>
                  <a:noFill/>
                </a:ln>
                <a:solidFill>
                  <a:srgbClr val="1F497D">
                    <a:lumMod val="50000"/>
                  </a:srgbClr>
                </a:solidFill>
                <a:effectLst/>
                <a:uLnTx/>
                <a:uFillTx/>
                <a:latin typeface="Calibri"/>
                <a:ea typeface="+mn-ea"/>
                <a:cs typeface="Arial" charset="0"/>
              </a:rPr>
              <a:t>Pursue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2200" b="1" i="1" u="none" strike="noStrike" kern="1200" cap="none" spc="0" normalizeH="0" baseline="0" noProof="0" dirty="0">
                <a:ln>
                  <a:noFill/>
                </a:ln>
                <a:solidFill>
                  <a:srgbClr val="1F497D">
                    <a:lumMod val="50000"/>
                  </a:srgbClr>
                </a:solidFill>
                <a:effectLst/>
                <a:uLnTx/>
                <a:uFillTx/>
                <a:latin typeface="Calibri"/>
                <a:ea typeface="+mn-ea"/>
                <a:cs typeface="Arial" charset="0"/>
              </a:rPr>
              <a:t>Prepare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2200" b="1" i="1" u="none" strike="noStrike" kern="1200" cap="none" spc="0" normalizeH="0" baseline="0" noProof="0" dirty="0">
                <a:ln>
                  <a:noFill/>
                </a:ln>
                <a:solidFill>
                  <a:srgbClr val="1F497D">
                    <a:lumMod val="50000"/>
                  </a:srgbClr>
                </a:solidFill>
                <a:effectLst/>
                <a:uLnTx/>
                <a:uFillTx/>
                <a:latin typeface="Calibri"/>
                <a:ea typeface="+mn-ea"/>
                <a:cs typeface="Arial" charset="0"/>
              </a:rPr>
              <a:t>Protect</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2200" b="1" i="1" u="none" strike="noStrike" kern="1200" cap="none" spc="0" normalizeH="0" baseline="0" noProof="0" dirty="0">
                <a:ln>
                  <a:noFill/>
                </a:ln>
                <a:solidFill>
                  <a:srgbClr val="1F497D">
                    <a:lumMod val="50000"/>
                  </a:srgbClr>
                </a:solidFill>
                <a:effectLst/>
                <a:uLnTx/>
                <a:uFillTx/>
                <a:latin typeface="Calibri"/>
                <a:ea typeface="+mn-ea"/>
                <a:cs typeface="Arial" charset="0"/>
              </a:rPr>
              <a:t>PREVENT </a:t>
            </a:r>
            <a:r>
              <a:rPr kumimoji="0" lang="en-GB" sz="2200" b="0" i="1" u="none" strike="noStrike" kern="1200" cap="none" spc="0" normalizeH="0" baseline="0" noProof="0" dirty="0">
                <a:ln>
                  <a:noFill/>
                </a:ln>
                <a:solidFill>
                  <a:srgbClr val="1F497D">
                    <a:lumMod val="50000"/>
                  </a:srgbClr>
                </a:solidFill>
                <a:effectLst/>
                <a:uLnTx/>
                <a:uFillTx/>
                <a:latin typeface="Calibri"/>
                <a:ea typeface="+mn-ea"/>
                <a:cs typeface="Arial" charset="0"/>
              </a:rPr>
              <a:t>– stop people becoming terrorists and supporting violent attacks. This is carried out by a team called </a:t>
            </a:r>
            <a:r>
              <a:rPr kumimoji="0" lang="en-GB" sz="2400" b="1" i="0" u="none" strike="noStrike" kern="1200" cap="none" spc="0" normalizeH="0" baseline="0" noProof="0" dirty="0">
                <a:ln>
                  <a:noFill/>
                </a:ln>
                <a:solidFill>
                  <a:srgbClr val="1F497D">
                    <a:lumMod val="50000"/>
                  </a:srgbClr>
                </a:solidFill>
                <a:effectLst/>
                <a:uLnTx/>
                <a:uFillTx/>
                <a:latin typeface="Calibri"/>
                <a:ea typeface="+mn-ea"/>
                <a:cs typeface="Arial" charset="0"/>
              </a:rPr>
              <a:t>Channel </a:t>
            </a:r>
            <a:r>
              <a:rPr kumimoji="0" lang="en-GB" sz="2400" b="0" i="1" u="none" strike="noStrike" kern="1200" cap="none" spc="0" normalizeH="0" baseline="0" noProof="0" dirty="0">
                <a:ln>
                  <a:noFill/>
                </a:ln>
                <a:solidFill>
                  <a:srgbClr val="1F497D">
                    <a:lumMod val="50000"/>
                  </a:srgbClr>
                </a:solidFill>
                <a:effectLst/>
                <a:uLnTx/>
                <a:uFillTx/>
                <a:latin typeface="Calibri"/>
                <a:ea typeface="+mn-ea"/>
                <a:cs typeface="Arial" charset="0"/>
              </a:rPr>
              <a:t>who support individuals vulnerable to recruitment by violent extremists </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GB" sz="2400" b="0" i="1"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a:ea typeface="+mn-ea"/>
                <a:cs typeface="Arial" charset="0"/>
                <a:hlinkClick r:id="rId3"/>
              </a:rPr>
              <a:t>Interview 1</a:t>
            </a:r>
            <a:r>
              <a:rPr kumimoji="0" lang="en-GB" sz="3200" b="1" i="0" u="none" strike="noStrike" kern="1200" cap="none" spc="0" normalizeH="0" baseline="0" noProof="0" dirty="0">
                <a:ln>
                  <a:noFill/>
                </a:ln>
                <a:solidFill>
                  <a:prstClr val="black"/>
                </a:solidFill>
                <a:effectLst/>
                <a:uLnTx/>
                <a:uFillTx/>
                <a:latin typeface="Calibri"/>
                <a:ea typeface="+mn-ea"/>
                <a:cs typeface="Arial" charset="0"/>
              </a:rPr>
              <a:t>  </a:t>
            </a:r>
            <a:r>
              <a:rPr kumimoji="0" lang="en-GB" sz="3200" b="1" i="0" u="none" strike="noStrike" kern="1200" cap="none" spc="0" normalizeH="0" baseline="0" noProof="0" dirty="0">
                <a:ln>
                  <a:noFill/>
                </a:ln>
                <a:solidFill>
                  <a:srgbClr val="1F497D">
                    <a:lumMod val="50000"/>
                  </a:srgbClr>
                </a:solidFill>
                <a:effectLst/>
                <a:uLnTx/>
                <a:uFillTx/>
                <a:latin typeface="Calibri"/>
                <a:ea typeface="+mn-ea"/>
                <a:cs typeface="Arial" charset="0"/>
              </a:rPr>
              <a:t>How Radicalisation can start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Arial" charset="0"/>
            </a:endParaRPr>
          </a:p>
        </p:txBody>
      </p:sp>
      <p:pic>
        <p:nvPicPr>
          <p:cNvPr id="430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17" y="6254326"/>
            <a:ext cx="1134616" cy="60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453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10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10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10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1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a:lstStyle/>
          <a:p>
            <a:r>
              <a:rPr lang="en-GB" b="1" dirty="0">
                <a:solidFill>
                  <a:schemeClr val="tx2">
                    <a:lumMod val="50000"/>
                  </a:schemeClr>
                </a:solidFill>
              </a:rPr>
              <a:t>Indicators of concern</a:t>
            </a:r>
          </a:p>
        </p:txBody>
      </p:sp>
      <p:sp>
        <p:nvSpPr>
          <p:cNvPr id="3" name="Content Placeholder 2"/>
          <p:cNvSpPr>
            <a:spLocks noGrp="1"/>
          </p:cNvSpPr>
          <p:nvPr>
            <p:ph idx="1"/>
          </p:nvPr>
        </p:nvSpPr>
        <p:spPr>
          <a:xfrm>
            <a:off x="457200" y="5475427"/>
            <a:ext cx="8229600" cy="648072"/>
          </a:xfrm>
        </p:spPr>
        <p:txBody>
          <a:bodyPr>
            <a:normAutofit fontScale="62500" lnSpcReduction="20000"/>
          </a:bodyPr>
          <a:lstStyle/>
          <a:p>
            <a:pPr marL="0" indent="0" algn="ctr">
              <a:buNone/>
            </a:pPr>
            <a:r>
              <a:rPr lang="en-GB" dirty="0"/>
              <a:t> </a:t>
            </a:r>
          </a:p>
          <a:p>
            <a:pPr marL="0" indent="0" algn="ctr">
              <a:buNone/>
            </a:pPr>
            <a:r>
              <a:rPr lang="en-GB" dirty="0">
                <a:solidFill>
                  <a:schemeClr val="tx2">
                    <a:lumMod val="50000"/>
                  </a:schemeClr>
                </a:solidFill>
              </a:rPr>
              <a:t>NSPCC: </a:t>
            </a:r>
            <a:r>
              <a:rPr lang="en-GB" dirty="0">
                <a:hlinkClick r:id="rId3"/>
              </a:rPr>
              <a:t>https://youtu.be/VOis5CFU8vs</a:t>
            </a:r>
            <a:endParaRPr lang="en-GB" dirty="0"/>
          </a:p>
          <a:p>
            <a:pPr marL="0" indent="0">
              <a:buNone/>
            </a:pPr>
            <a:endParaRPr lang="en-GB" dirty="0"/>
          </a:p>
        </p:txBody>
      </p:sp>
      <p:sp>
        <p:nvSpPr>
          <p:cNvPr id="5" name="Rectangle 4"/>
          <p:cNvSpPr/>
          <p:nvPr/>
        </p:nvSpPr>
        <p:spPr>
          <a:xfrm>
            <a:off x="467544" y="1412776"/>
            <a:ext cx="8280920" cy="40626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1F497D">
                    <a:lumMod val="50000"/>
                  </a:srgbClr>
                </a:solidFill>
                <a:effectLst/>
                <a:uLnTx/>
                <a:uFillTx/>
                <a:latin typeface="Calibri"/>
                <a:ea typeface="+mn-ea"/>
                <a:cs typeface="+mn-cs"/>
              </a:rPr>
              <a:t>What to look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cs typeface="+mn-cs"/>
              </a:rPr>
              <a:t>There are many factors that can make someone vulnerable to radicalisation.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1F497D">
                  <a:lumMod val="50000"/>
                </a:srgbClr>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cs typeface="+mn-cs"/>
              </a:rPr>
              <a:t>They can apply to any age, social class, religion, ethnic or educational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1F497D">
                  <a:lumMod val="50000"/>
                </a:srgbClr>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cs typeface="+mn-cs"/>
              </a:rPr>
              <a:t>More important than any one specific sign is the sense that something is not quite right with the person you’re worried about. You could spot one sign or a combination of signs that are increasing in intensity.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1F497D">
                  <a:lumMod val="50000"/>
                </a:srgbClr>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cs typeface="+mn-cs"/>
              </a:rPr>
              <a:t>Sometimes they can be indicators of other underlying issues or challenges that are not connected to radicalisation. For example: </a:t>
            </a:r>
            <a:r>
              <a:rPr lang="en-GB" dirty="0">
                <a:solidFill>
                  <a:srgbClr val="7030A0"/>
                </a:solidFill>
                <a:latin typeface="Calibri"/>
                <a:cs typeface="+mn-cs"/>
              </a:rPr>
              <a:t>“Strep Throat” or Paediatric Autoimmune Neuropsychiatric Disorders Associated with Streptococcal infections (PANDAS)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1F497D">
                  <a:lumMod val="50000"/>
                </a:srgbClr>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srgbClr val="1F497D">
                    <a:lumMod val="50000"/>
                  </a:srgbClr>
                </a:solidFill>
                <a:effectLst/>
                <a:uLnTx/>
                <a:uFillTx/>
                <a:latin typeface="Calibri"/>
                <a:cs typeface="+mn-cs"/>
              </a:rPr>
              <a:t>If you are concerned, trust your instincts and contact us or one of the organisations listed on the website for advice.</a:t>
            </a:r>
          </a:p>
        </p:txBody>
      </p:sp>
      <p:sp>
        <p:nvSpPr>
          <p:cNvPr id="6" name="TextBox 5">
            <a:extLst>
              <a:ext uri="{FF2B5EF4-FFF2-40B4-BE49-F238E27FC236}">
                <a16:creationId xmlns:a16="http://schemas.microsoft.com/office/drawing/2014/main" id="{849E2DA6-5449-4F32-9C20-C2BAED015F75}"/>
              </a:ext>
            </a:extLst>
          </p:cNvPr>
          <p:cNvSpPr txBox="1"/>
          <p:nvPr/>
        </p:nvSpPr>
        <p:spPr>
          <a:xfrm>
            <a:off x="3347864" y="6337141"/>
            <a:ext cx="2448272" cy="246221"/>
          </a:xfrm>
          <a:prstGeom prst="rect">
            <a:avLst/>
          </a:prstGeom>
          <a:noFill/>
        </p:spPr>
        <p:txBody>
          <a:bodyPr wrap="square">
            <a:spAutoFit/>
          </a:bodyPr>
          <a:lstStyle/>
          <a:p>
            <a:r>
              <a:rPr lang="en-GB" sz="1000" dirty="0">
                <a:hlinkClick r:id="rId4"/>
              </a:rPr>
              <a:t>What is PANDAS Syndrome? (webmd.com)</a:t>
            </a:r>
            <a:endParaRPr lang="en-GB" sz="1000" dirty="0"/>
          </a:p>
        </p:txBody>
      </p:sp>
    </p:spTree>
    <p:extLst>
      <p:ext uri="{BB962C8B-B14F-4D97-AF65-F5344CB8AC3E}">
        <p14:creationId xmlns:p14="http://schemas.microsoft.com/office/powerpoint/2010/main" val="394902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10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10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10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1000"/>
                                        <p:tgtEl>
                                          <p:spTgt spid="5">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352928" cy="1143000"/>
          </a:xfr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a:normAutofit/>
          </a:bodyPr>
          <a:lstStyle/>
          <a:p>
            <a:r>
              <a:rPr lang="en-GB" sz="3200" dirty="0">
                <a:solidFill>
                  <a:schemeClr val="tx2">
                    <a:lumMod val="50000"/>
                  </a:schemeClr>
                </a:solidFill>
              </a:rPr>
              <a:t>	</a:t>
            </a:r>
            <a:r>
              <a:rPr lang="en-GB" sz="3600" b="1" dirty="0">
                <a:solidFill>
                  <a:schemeClr val="tx2">
                    <a:lumMod val="50000"/>
                  </a:schemeClr>
                </a:solidFill>
              </a:rPr>
              <a:t>Prevent  Strategy</a:t>
            </a:r>
            <a:br>
              <a:rPr lang="en-GB" sz="3200" b="1" dirty="0">
                <a:solidFill>
                  <a:schemeClr val="tx2">
                    <a:lumMod val="50000"/>
                  </a:schemeClr>
                </a:solidFill>
              </a:rPr>
            </a:br>
            <a:r>
              <a:rPr lang="en-GB" sz="3200" b="1" dirty="0">
                <a:solidFill>
                  <a:schemeClr val="tx2">
                    <a:lumMod val="50000"/>
                  </a:schemeClr>
                </a:solidFill>
              </a:rPr>
              <a:t>	Our responsibilities</a:t>
            </a:r>
          </a:p>
        </p:txBody>
      </p:sp>
      <p:sp>
        <p:nvSpPr>
          <p:cNvPr id="3" name="Content Placeholder 2"/>
          <p:cNvSpPr>
            <a:spLocks noGrp="1"/>
          </p:cNvSpPr>
          <p:nvPr>
            <p:ph idx="1"/>
          </p:nvPr>
        </p:nvSpPr>
        <p:spPr>
          <a:xfrm>
            <a:off x="395536" y="1844824"/>
            <a:ext cx="8352928" cy="4320480"/>
          </a:xfrm>
        </p:spPr>
        <p:txBody>
          <a:bodyPr>
            <a:normAutofit/>
          </a:bodyPr>
          <a:lstStyle/>
          <a:p>
            <a:pPr marL="0" indent="0">
              <a:buNone/>
            </a:pPr>
            <a:r>
              <a:rPr lang="en-GB" sz="2000" dirty="0">
                <a:solidFill>
                  <a:schemeClr val="tx2">
                    <a:lumMod val="50000"/>
                  </a:schemeClr>
                </a:solidFill>
              </a:rPr>
              <a:t>Prevent is part of existing safeguarding responsibilities for the health sector, not an additional job.</a:t>
            </a:r>
          </a:p>
          <a:p>
            <a:pPr marL="0" indent="0">
              <a:buNone/>
            </a:pPr>
            <a:r>
              <a:rPr lang="en-GB" sz="2000" b="1" i="1" dirty="0">
                <a:solidFill>
                  <a:srgbClr val="FF0000"/>
                </a:solidFill>
              </a:rPr>
              <a:t>We have a statutory duty to report concerns (section 26 of the Counter Terrorism and Security Act 2015)</a:t>
            </a:r>
          </a:p>
          <a:p>
            <a:pPr marL="0" indent="0">
              <a:buNone/>
            </a:pPr>
            <a:endParaRPr lang="en-GB" sz="2000" b="1" i="1" dirty="0">
              <a:solidFill>
                <a:srgbClr val="FF0000"/>
              </a:solidFill>
            </a:endParaRPr>
          </a:p>
          <a:p>
            <a:pPr marL="0" indent="0">
              <a:buNone/>
            </a:pPr>
            <a:r>
              <a:rPr lang="en-GB" sz="2000" dirty="0">
                <a:solidFill>
                  <a:schemeClr val="tx2">
                    <a:lumMod val="50000"/>
                  </a:schemeClr>
                </a:solidFill>
              </a:rPr>
              <a:t>We may encounter concerns from the wider family or care environment of the people we work with, not necessarily the person themselves (remember “Thinks Family”</a:t>
            </a:r>
          </a:p>
          <a:p>
            <a:pPr marL="0" indent="0">
              <a:buNone/>
            </a:pPr>
            <a:endParaRPr lang="en-GB" sz="2000" b="1" dirty="0">
              <a:solidFill>
                <a:schemeClr val="tx2">
                  <a:lumMod val="50000"/>
                </a:schemeClr>
              </a:solidFill>
            </a:endParaRPr>
          </a:p>
          <a:p>
            <a:pPr marL="0" indent="0">
              <a:buNone/>
            </a:pPr>
            <a:r>
              <a:rPr lang="en-GB" sz="2000" dirty="0">
                <a:solidFill>
                  <a:schemeClr val="tx2">
                    <a:lumMod val="50000"/>
                  </a:schemeClr>
                </a:solidFill>
              </a:rPr>
              <a:t>Healthcare workers have the opportunity to refer vulnerable individuals for support in a pre-criminal space</a:t>
            </a:r>
          </a:p>
          <a:p>
            <a:pPr marL="216000" lvl="1" indent="0">
              <a:buNone/>
            </a:pPr>
            <a:endParaRPr lang="en-GB" sz="2000" i="1" dirty="0">
              <a:solidFill>
                <a:schemeClr val="tx2">
                  <a:lumMod val="50000"/>
                </a:schemeClr>
              </a:solidFill>
            </a:endParaRPr>
          </a:p>
          <a:p>
            <a:endParaRPr lang="en-GB" sz="2000" dirty="0">
              <a:solidFill>
                <a:schemeClr val="tx2">
                  <a:lumMod val="50000"/>
                </a:schemeClr>
              </a:solidFill>
            </a:endParaRPr>
          </a:p>
        </p:txBody>
      </p:sp>
    </p:spTree>
    <p:extLst>
      <p:ext uri="{BB962C8B-B14F-4D97-AF65-F5344CB8AC3E}">
        <p14:creationId xmlns:p14="http://schemas.microsoft.com/office/powerpoint/2010/main" val="2683046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283363" y="2854"/>
            <a:ext cx="2860637" cy="685514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3115011" y="2854"/>
            <a:ext cx="3168352" cy="68551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 y="2854"/>
            <a:ext cx="3115011" cy="685514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228272" y="1486310"/>
            <a:ext cx="2952328" cy="55399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Feelings of grievance and injustice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Feeling under threat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A need for identity, meaning and belonging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A desire for status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A desire for excitement and adventure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A need to dominate and control others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Susceptibility to indoctrination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A desire for political or moral change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Opportunistic involvement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Family or friends involvement in extremism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Being at a transitional time of life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Being influenced or controlled by a group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Relevant mental health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endParaRPr>
          </a:p>
        </p:txBody>
      </p:sp>
      <p:sp>
        <p:nvSpPr>
          <p:cNvPr id="2" name="Title 1"/>
          <p:cNvSpPr>
            <a:spLocks noGrp="1"/>
          </p:cNvSpPr>
          <p:nvPr>
            <p:ph type="title"/>
          </p:nvPr>
        </p:nvSpPr>
        <p:spPr>
          <a:xfrm>
            <a:off x="457200" y="116632"/>
            <a:ext cx="8229600" cy="936104"/>
          </a:xfr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a:normAutofit fontScale="90000"/>
          </a:bodyPr>
          <a:lstStyle/>
          <a:p>
            <a:r>
              <a:rPr lang="en-GB" sz="3600" b="1" dirty="0">
                <a:solidFill>
                  <a:schemeClr val="tx2">
                    <a:lumMod val="50000"/>
                  </a:schemeClr>
                </a:solidFill>
              </a:rPr>
              <a:t>Channel Vulnerability Assessment Framework </a:t>
            </a:r>
            <a:r>
              <a:rPr lang="en-GB" sz="2200" b="1" dirty="0">
                <a:solidFill>
                  <a:schemeClr val="tx2">
                    <a:lumMod val="50000"/>
                  </a:schemeClr>
                </a:solidFill>
              </a:rPr>
              <a:t>referral criteria</a:t>
            </a:r>
          </a:p>
        </p:txBody>
      </p:sp>
      <p:sp>
        <p:nvSpPr>
          <p:cNvPr id="4" name="TextBox 3"/>
          <p:cNvSpPr txBox="1"/>
          <p:nvPr/>
        </p:nvSpPr>
        <p:spPr>
          <a:xfrm>
            <a:off x="3419870" y="1536813"/>
            <a:ext cx="288032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Over-identification with a group or ideology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‘Them and Us’ thinking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Dehumanisation of the enemy**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Adopting attitudes that justify offending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Justifying harmful means to an 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Harmful objectives</a:t>
            </a:r>
          </a:p>
        </p:txBody>
      </p:sp>
      <p:sp>
        <p:nvSpPr>
          <p:cNvPr id="6" name="TextBox 5"/>
          <p:cNvSpPr txBox="1"/>
          <p:nvPr/>
        </p:nvSpPr>
        <p:spPr>
          <a:xfrm>
            <a:off x="6464144" y="1486310"/>
            <a:ext cx="273630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Individual knowledge, skills and competencies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F497D">
                    <a:lumMod val="50000"/>
                  </a:srgbClr>
                </a:solidFill>
                <a:effectLst/>
                <a:uLnTx/>
                <a:uFillTx/>
                <a:latin typeface="Calibri"/>
                <a:ea typeface="+mn-ea"/>
                <a:cs typeface="+mn-cs"/>
              </a:rPr>
              <a:t>• Access to networks, funding or equipment</a:t>
            </a:r>
          </a:p>
        </p:txBody>
      </p:sp>
      <p:sp>
        <p:nvSpPr>
          <p:cNvPr id="8" name="TextBox 7"/>
          <p:cNvSpPr txBox="1"/>
          <p:nvPr/>
        </p:nvSpPr>
        <p:spPr>
          <a:xfrm>
            <a:off x="351150" y="1052736"/>
            <a:ext cx="27470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rPr>
              <a:t>Engagement and Grooming</a:t>
            </a:r>
          </a:p>
        </p:txBody>
      </p:sp>
      <p:sp>
        <p:nvSpPr>
          <p:cNvPr id="9" name="TextBox 8"/>
          <p:cNvSpPr txBox="1"/>
          <p:nvPr/>
        </p:nvSpPr>
        <p:spPr>
          <a:xfrm>
            <a:off x="3714139" y="1052736"/>
            <a:ext cx="2291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rPr>
              <a:t>Idealisation and Intent</a:t>
            </a:r>
          </a:p>
        </p:txBody>
      </p:sp>
      <p:sp>
        <p:nvSpPr>
          <p:cNvPr id="10" name="TextBox 9"/>
          <p:cNvSpPr txBox="1"/>
          <p:nvPr/>
        </p:nvSpPr>
        <p:spPr>
          <a:xfrm>
            <a:off x="7275893" y="1052736"/>
            <a:ext cx="11128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F497D">
                    <a:lumMod val="50000"/>
                  </a:srgbClr>
                </a:solidFill>
                <a:effectLst/>
                <a:uLnTx/>
                <a:uFillTx/>
                <a:latin typeface="Calibri"/>
                <a:ea typeface="+mn-ea"/>
                <a:cs typeface="+mn-cs"/>
              </a:rPr>
              <a:t>Capability</a:t>
            </a:r>
          </a:p>
        </p:txBody>
      </p:sp>
    </p:spTree>
    <p:extLst>
      <p:ext uri="{BB962C8B-B14F-4D97-AF65-F5344CB8AC3E}">
        <p14:creationId xmlns:p14="http://schemas.microsoft.com/office/powerpoint/2010/main" val="1529610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10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10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0" end="0"/>
                                            </p:txEl>
                                          </p:spTgt>
                                        </p:tgtEl>
                                        <p:attrNameLst>
                                          <p:attrName>style.visibility</p:attrName>
                                        </p:attrNameLst>
                                      </p:cBhvr>
                                      <p:to>
                                        <p:strVal val="visible"/>
                                      </p:to>
                                    </p:set>
                                    <p:animEffect transition="in" filter="fade">
                                      <p:cBhvr>
                                        <p:cTn id="72" dur="1000"/>
                                        <p:tgtEl>
                                          <p:spTgt spid="4">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1" end="1"/>
                                            </p:txEl>
                                          </p:spTgt>
                                        </p:tgtEl>
                                        <p:attrNameLst>
                                          <p:attrName>style.visibility</p:attrName>
                                        </p:attrNameLst>
                                      </p:cBhvr>
                                      <p:to>
                                        <p:strVal val="visible"/>
                                      </p:to>
                                    </p:set>
                                    <p:animEffect transition="in" filter="fade">
                                      <p:cBhvr>
                                        <p:cTn id="77" dur="1000"/>
                                        <p:tgtEl>
                                          <p:spTgt spid="4">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2" end="2"/>
                                            </p:txEl>
                                          </p:spTgt>
                                        </p:tgtEl>
                                        <p:attrNameLst>
                                          <p:attrName>style.visibility</p:attrName>
                                        </p:attrNameLst>
                                      </p:cBhvr>
                                      <p:to>
                                        <p:strVal val="visible"/>
                                      </p:to>
                                    </p:set>
                                    <p:animEffect transition="in" filter="fade">
                                      <p:cBhvr>
                                        <p:cTn id="82" dur="1000"/>
                                        <p:tgtEl>
                                          <p:spTgt spid="4">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
                                            <p:txEl>
                                              <p:pRg st="3" end="3"/>
                                            </p:txEl>
                                          </p:spTgt>
                                        </p:tgtEl>
                                        <p:attrNameLst>
                                          <p:attrName>style.visibility</p:attrName>
                                        </p:attrNameLst>
                                      </p:cBhvr>
                                      <p:to>
                                        <p:strVal val="visible"/>
                                      </p:to>
                                    </p:set>
                                    <p:animEffect transition="in" filter="fade">
                                      <p:cBhvr>
                                        <p:cTn id="87" dur="1000"/>
                                        <p:tgtEl>
                                          <p:spTgt spid="4">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
                                            <p:txEl>
                                              <p:pRg st="4" end="4"/>
                                            </p:txEl>
                                          </p:spTgt>
                                        </p:tgtEl>
                                        <p:attrNameLst>
                                          <p:attrName>style.visibility</p:attrName>
                                        </p:attrNameLst>
                                      </p:cBhvr>
                                      <p:to>
                                        <p:strVal val="visible"/>
                                      </p:to>
                                    </p:set>
                                    <p:animEffect transition="in" filter="fade">
                                      <p:cBhvr>
                                        <p:cTn id="92" dur="1000"/>
                                        <p:tgtEl>
                                          <p:spTgt spid="4">
                                            <p:txEl>
                                              <p:pRg st="4" end="4"/>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
                                            <p:txEl>
                                              <p:pRg st="5" end="5"/>
                                            </p:txEl>
                                          </p:spTgt>
                                        </p:tgtEl>
                                        <p:attrNameLst>
                                          <p:attrName>style.visibility</p:attrName>
                                        </p:attrNameLst>
                                      </p:cBhvr>
                                      <p:to>
                                        <p:strVal val="visible"/>
                                      </p:to>
                                    </p:set>
                                    <p:animEffect transition="in" filter="fade">
                                      <p:cBhvr>
                                        <p:cTn id="97" dur="1000"/>
                                        <p:tgtEl>
                                          <p:spTgt spid="4">
                                            <p:txEl>
                                              <p:pRg st="5" end="5"/>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6">
                                            <p:txEl>
                                              <p:pRg st="0" end="0"/>
                                            </p:txEl>
                                          </p:spTgt>
                                        </p:tgtEl>
                                        <p:attrNameLst>
                                          <p:attrName>style.visibility</p:attrName>
                                        </p:attrNameLst>
                                      </p:cBhvr>
                                      <p:to>
                                        <p:strVal val="visible"/>
                                      </p:to>
                                    </p:set>
                                    <p:animEffect transition="in" filter="fade">
                                      <p:cBhvr>
                                        <p:cTn id="102" dur="1000"/>
                                        <p:tgtEl>
                                          <p:spTgt spid="6">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6">
                                            <p:txEl>
                                              <p:pRg st="1" end="1"/>
                                            </p:txEl>
                                          </p:spTgt>
                                        </p:tgtEl>
                                        <p:attrNameLst>
                                          <p:attrName>style.visibility</p:attrName>
                                        </p:attrNameLst>
                                      </p:cBhvr>
                                      <p:to>
                                        <p:strVal val="visible"/>
                                      </p:to>
                                    </p:set>
                                    <p:animEffect transition="in" filter="fade">
                                      <p:cBhvr>
                                        <p:cTn id="107"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5321BE4-F23C-4210-B6F9-E140FC82F965}"/>
              </a:ext>
            </a:extLst>
          </p:cNvPr>
          <p:cNvSpPr>
            <a:spLocks noGrp="1"/>
          </p:cNvSpPr>
          <p:nvPr>
            <p:ph type="title"/>
          </p:nvPr>
        </p:nvSpPr>
        <p:spPr>
          <a:xfrm>
            <a:off x="395536" y="188640"/>
            <a:ext cx="8352928" cy="1143000"/>
          </a:xfr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a:normAutofit/>
          </a:bodyPr>
          <a:lstStyle/>
          <a:p>
            <a:r>
              <a:rPr lang="en-GB" sz="3200" dirty="0">
                <a:solidFill>
                  <a:schemeClr val="tx2">
                    <a:lumMod val="50000"/>
                  </a:schemeClr>
                </a:solidFill>
              </a:rPr>
              <a:t>	</a:t>
            </a:r>
            <a:r>
              <a:rPr lang="en-GB" sz="3600" b="1" dirty="0">
                <a:solidFill>
                  <a:schemeClr val="tx2">
                    <a:lumMod val="50000"/>
                  </a:schemeClr>
                </a:solidFill>
              </a:rPr>
              <a:t>Latest updates (for information only)</a:t>
            </a:r>
            <a:endParaRPr lang="en-GB" sz="3200" b="1" dirty="0">
              <a:solidFill>
                <a:schemeClr val="tx2">
                  <a:lumMod val="50000"/>
                </a:schemeClr>
              </a:solidFill>
            </a:endParaRPr>
          </a:p>
        </p:txBody>
      </p:sp>
      <p:sp>
        <p:nvSpPr>
          <p:cNvPr id="27" name="TextBox 26">
            <a:extLst>
              <a:ext uri="{FF2B5EF4-FFF2-40B4-BE49-F238E27FC236}">
                <a16:creationId xmlns:a16="http://schemas.microsoft.com/office/drawing/2014/main" id="{AD958812-C421-4025-B7A7-D028D0EF2108}"/>
              </a:ext>
            </a:extLst>
          </p:cNvPr>
          <p:cNvSpPr txBox="1"/>
          <p:nvPr/>
        </p:nvSpPr>
        <p:spPr>
          <a:xfrm>
            <a:off x="1745939" y="6377176"/>
            <a:ext cx="5652120" cy="246221"/>
          </a:xfrm>
          <a:prstGeom prst="rect">
            <a:avLst/>
          </a:prstGeom>
          <a:noFill/>
        </p:spPr>
        <p:txBody>
          <a:bodyPr wrap="square">
            <a:spAutoFit/>
          </a:bodyPr>
          <a:lstStyle/>
          <a:p>
            <a:pPr algn="ctr"/>
            <a:r>
              <a:rPr lang="en-GB" sz="1000" dirty="0"/>
              <a:t>Counter-Terrorism and Counter-Extremism Media Summary: 14</a:t>
            </a:r>
            <a:r>
              <a:rPr lang="en-GB" sz="1000" baseline="30000" dirty="0"/>
              <a:t>th</a:t>
            </a:r>
            <a:r>
              <a:rPr lang="en-GB" sz="1000" dirty="0"/>
              <a:t> December 2021</a:t>
            </a:r>
          </a:p>
        </p:txBody>
      </p:sp>
      <p:sp>
        <p:nvSpPr>
          <p:cNvPr id="2" name="Rectangle 1">
            <a:extLst>
              <a:ext uri="{FF2B5EF4-FFF2-40B4-BE49-F238E27FC236}">
                <a16:creationId xmlns:a16="http://schemas.microsoft.com/office/drawing/2014/main" id="{ADB23870-A0F2-4F1F-A81E-F53AD30EB65D}"/>
              </a:ext>
            </a:extLst>
          </p:cNvPr>
          <p:cNvSpPr>
            <a:spLocks noChangeArrowheads="1"/>
          </p:cNvSpPr>
          <p:nvPr/>
        </p:nvSpPr>
        <p:spPr bwMode="auto">
          <a:xfrm>
            <a:off x="179512" y="1514490"/>
            <a:ext cx="8568952"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500" b="1" i="0" u="none" strike="noStrike" cap="none" normalizeH="0" baseline="0">
                <a:ln>
                  <a:noFill/>
                </a:ln>
                <a:solidFill>
                  <a:srgbClr val="0E4589"/>
                </a:solidFill>
                <a:effectLst/>
                <a:latin typeface="Arial" panose="020B0604020202020204" pitchFamily="34" charset="0"/>
                <a:ea typeface="Times New Roman" panose="02020603050405020304" pitchFamily="18" charset="0"/>
                <a:cs typeface="Arial" panose="020B0604020202020204" pitchFamily="34" charset="0"/>
              </a:rPr>
              <a:t>United Kingdom</a:t>
            </a:r>
            <a:endParaRPr kumimoji="0" lang="en-GB" altLang="en-US" sz="1500" b="0" i="0" u="none" strike="noStrike" cap="none" normalizeH="0" baseline="0">
              <a:ln>
                <a:noFill/>
              </a:ln>
              <a:solidFill>
                <a:srgbClr val="0E4589"/>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Islamic State claimed responsibility for Arena attack on Twitter 18 minutes after the bombing, inquiry is told</a:t>
            </a:r>
            <a:endParaRPr kumimoji="0" lang="en-GB"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a:ln>
                  <a:noFill/>
                </a:ln>
                <a:solidFill>
                  <a:srgbClr val="0E4589"/>
                </a:solidFill>
                <a:effectLst/>
                <a:latin typeface="Arial" panose="020B0604020202020204" pitchFamily="34" charset="0"/>
                <a:ea typeface="Calibri" panose="020F0502020204030204" pitchFamily="34" charset="0"/>
                <a:cs typeface="Arial" panose="020B0604020202020204" pitchFamily="34" charset="0"/>
                <a:hlinkClick r:id="rId3"/>
              </a:rPr>
              <a:t>Manchester Evening News</a:t>
            </a:r>
            <a:r>
              <a:rPr kumimoji="0" lang="en-GB" altLang="en-US" sz="1000" b="1" i="0" u="none" strike="noStrike" cap="none" normalizeH="0" baseline="0">
                <a:ln>
                  <a:noFill/>
                </a:ln>
                <a:solidFill>
                  <a:srgbClr val="0E4589"/>
                </a:solidFill>
                <a:effectLst/>
                <a:latin typeface="Arial" panose="020B0604020202020204" pitchFamily="34" charset="0"/>
                <a:ea typeface="Times New Roman" panose="02020603050405020304" pitchFamily="18" charset="0"/>
                <a:cs typeface="Arial" panose="020B0604020202020204" pitchFamily="34" charset="0"/>
              </a:rPr>
              <a:t>, 13/12/2021</a:t>
            </a:r>
            <a:endParaRPr kumimoji="0" lang="en-GB"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Daesh claimed responsibility for the Manchester Arena bombing on Twitter 18 minutes after the attack, the public inquiry has been told. An expert in radicalisation said the speed of the boast suggested the terror group had been given a 'heads up' about the devastating May 2017 attack and had not just inspired suicide bomber Salman Abedi. Some 22 people were murdered and a thousand others injured when Abedi detonated a huge improvised device in his backpack as mainly young concert-goers were leaving an Ariana Grande gig at the arena.</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F90974D-1FED-4438-86CF-B8A5374CE84C}"/>
              </a:ext>
            </a:extLst>
          </p:cNvPr>
          <p:cNvSpPr>
            <a:spLocks noChangeArrowheads="1"/>
          </p:cNvSpPr>
          <p:nvPr/>
        </p:nvSpPr>
        <p:spPr bwMode="auto">
          <a:xfrm>
            <a:off x="179512" y="3056680"/>
            <a:ext cx="8568952"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Manchester Arena Inquiry: Bomber's punch 'could have been red flag'</a:t>
            </a:r>
            <a:endParaRPr kumimoji="0" lang="en-GB"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E4589"/>
                </a:solidFill>
                <a:effectLst/>
                <a:latin typeface="Arial" panose="020B0604020202020204" pitchFamily="34" charset="0"/>
                <a:ea typeface="Times New Roman" panose="02020603050405020304" pitchFamily="18" charset="0"/>
                <a:cs typeface="Arial" panose="020B0604020202020204" pitchFamily="34" charset="0"/>
                <a:hlinkClick r:id="rId4"/>
              </a:rPr>
              <a:t>BBC News</a:t>
            </a:r>
            <a:r>
              <a:rPr kumimoji="0" lang="en-GB" altLang="en-US" sz="1000" b="1" i="0" u="none" strike="noStrike" cap="none" normalizeH="0" baseline="0" dirty="0">
                <a:ln>
                  <a:noFill/>
                </a:ln>
                <a:solidFill>
                  <a:srgbClr val="0E4589"/>
                </a:solidFill>
                <a:effectLst/>
                <a:latin typeface="Arial" panose="020B0604020202020204" pitchFamily="34" charset="0"/>
                <a:ea typeface="Times New Roman" panose="02020603050405020304" pitchFamily="18" charset="0"/>
                <a:cs typeface="Arial" panose="020B0604020202020204" pitchFamily="34" charset="0"/>
              </a:rPr>
              <a:t>, 13/12/2021</a:t>
            </a:r>
            <a:endParaRPr kumimoji="0" lang="en-GB"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Salman Abedi punching a female student after a row about her wearing a short skirt could have been a red flag to his radicalisation, an inquiry has heard. Abedi, who killed 22 people in the Manchester Arena bombing, hit the girl in the face at Manchester College. The inquiry heard there was a pattern of those convicted of Islamist extremist offences also having a history of violence towards women. Dr Matthew Wilkinson said Abedi had a "very bad attitude towards women".</a:t>
            </a:r>
            <a:endParaRPr kumimoji="0" lang="en-GB"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Also: </a:t>
            </a:r>
            <a:r>
              <a:rPr kumimoji="0" lang="en-GB" altLang="en-US" sz="1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5"/>
              </a:rPr>
              <a:t>ITV News</a:t>
            </a:r>
            <a:r>
              <a:rPr kumimoji="0" lang="en-GB" altLang="en-US" sz="1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GB" altLang="en-US" sz="1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6"/>
              </a:rPr>
              <a:t>Sky News</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6ADCB9C8-4471-4A32-980E-3D3607DF3BB3}"/>
              </a:ext>
            </a:extLst>
          </p:cNvPr>
          <p:cNvSpPr>
            <a:spLocks noChangeArrowheads="1"/>
          </p:cNvSpPr>
          <p:nvPr/>
        </p:nvSpPr>
        <p:spPr bwMode="auto">
          <a:xfrm>
            <a:off x="179512" y="4580716"/>
            <a:ext cx="8568952"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Handsworth woman Aaminah Amatullah convicted of distributing videos encouraging acts of terrorism</a:t>
            </a:r>
            <a:endParaRPr kumimoji="0" lang="en-GB"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E4589"/>
                </a:solidFill>
                <a:effectLst/>
                <a:latin typeface="Arial" panose="020B0604020202020204" pitchFamily="34" charset="0"/>
                <a:ea typeface="Times New Roman" panose="02020603050405020304" pitchFamily="18" charset="0"/>
                <a:cs typeface="Arial" panose="020B0604020202020204" pitchFamily="34" charset="0"/>
                <a:hlinkClick r:id="rId7"/>
              </a:rPr>
              <a:t>Birmingham Live</a:t>
            </a:r>
            <a:r>
              <a:rPr kumimoji="0" lang="en-GB" altLang="en-US" sz="1000" b="1" i="0" u="none" strike="noStrike" cap="none" normalizeH="0" baseline="0" dirty="0">
                <a:ln>
                  <a:noFill/>
                </a:ln>
                <a:solidFill>
                  <a:srgbClr val="0E4589"/>
                </a:solidFill>
                <a:effectLst/>
                <a:latin typeface="Arial" panose="020B0604020202020204" pitchFamily="34" charset="0"/>
                <a:ea typeface="Times New Roman" panose="02020603050405020304" pitchFamily="18" charset="0"/>
                <a:cs typeface="Arial" panose="020B0604020202020204" pitchFamily="34" charset="0"/>
              </a:rPr>
              <a:t>, 13/12/2021</a:t>
            </a:r>
            <a:endParaRPr kumimoji="0" lang="en-GB"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 woman from Handsworth has been convicted of distributing videos online which encouraged acts of terrorism. Aaminah Amatullah, of Livingstone Road, was arrested and charged in November last year with two offences under section 2 of the Terrorism Act 2006. The jury was told that the 38-year-old shared extremist mindset material online over several social platforms. She will be sentenced on January 27 at Birmingham Crown Court after a jury found her guilty of distributing a terrorist publication following a trial.</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8646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8" name="Picture 8" descr="ANDERS BREIVIK"/>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868144" y="547646"/>
            <a:ext cx="1995314" cy="18255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79160" y="5682734"/>
            <a:ext cx="4493093" cy="52322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Arial" charset="0"/>
              </a:rPr>
              <a:t>David Copeland – bombs in Brixton, Brick Lane &amp; Admiral Duncan (Soho)</a:t>
            </a:r>
          </a:p>
        </p:txBody>
      </p:sp>
      <p:sp>
        <p:nvSpPr>
          <p:cNvPr id="7" name="TextBox 6"/>
          <p:cNvSpPr txBox="1"/>
          <p:nvPr/>
        </p:nvSpPr>
        <p:spPr>
          <a:xfrm>
            <a:off x="5609043" y="2408686"/>
            <a:ext cx="2664296"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Arial" charset="0"/>
              </a:rPr>
              <a:t>Anders Behring Breivik – </a:t>
            </a:r>
          </a:p>
        </p:txBody>
      </p:sp>
      <p:pic>
        <p:nvPicPr>
          <p:cNvPr id="3075" name="Picture 3" descr="C:\Users\David_ensor\Desktop\Derbyshire Pics\David_Copelan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287" y="3613576"/>
            <a:ext cx="1591449" cy="19097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avid_ensor\Desktop\Derbyshire Pics\240px-Admiral_Duncan,_Soho,_W1_(729507702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8036" y="3382342"/>
            <a:ext cx="1332410" cy="2220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7" name="Picture 5" descr="C:\Users\David_ensor\Desktop\Derbyshire Pics\Isla Vista Sherrif.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430" t="1933" r="59630" b="62012"/>
          <a:stretch/>
        </p:blipFill>
        <p:spPr bwMode="auto">
          <a:xfrm>
            <a:off x="4972253" y="2992646"/>
            <a:ext cx="3848220" cy="26545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652120" y="5682734"/>
            <a:ext cx="2578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rPr>
              <a:t>Elliot Rodger Santa Barbara 2014</a:t>
            </a:r>
          </a:p>
        </p:txBody>
      </p:sp>
      <p:pic>
        <p:nvPicPr>
          <p:cNvPr id="16388" name="Picture 4">
            <a:extLst>
              <a:ext uri="{FF2B5EF4-FFF2-40B4-BE49-F238E27FC236}">
                <a16:creationId xmlns:a16="http://schemas.microsoft.com/office/drawing/2014/main" id="{3D0CE286-8CF3-4680-B455-566E2D911C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929" y="239210"/>
            <a:ext cx="4063552" cy="27661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C176E6-4956-4BCC-825B-266CBCD010C4}"/>
              </a:ext>
            </a:extLst>
          </p:cNvPr>
          <p:cNvSpPr txBox="1"/>
          <p:nvPr/>
        </p:nvSpPr>
        <p:spPr>
          <a:xfrm>
            <a:off x="1648808" y="2961440"/>
            <a:ext cx="215379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rPr>
              <a:t>Jack Merritt &amp; Saskia Jones</a:t>
            </a:r>
          </a:p>
        </p:txBody>
      </p:sp>
    </p:spTree>
    <p:extLst>
      <p:ext uri="{BB962C8B-B14F-4D97-AF65-F5344CB8AC3E}">
        <p14:creationId xmlns:p14="http://schemas.microsoft.com/office/powerpoint/2010/main" val="3827465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fade">
                                      <p:cBhvr>
                                        <p:cTn id="7" dur="10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10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368"/>
                                        </p:tgtEl>
                                        <p:attrNameLst>
                                          <p:attrName>style.visibility</p:attrName>
                                        </p:attrNameLst>
                                      </p:cBhvr>
                                      <p:to>
                                        <p:strVal val="visible"/>
                                      </p:to>
                                    </p:set>
                                    <p:animEffect transition="in" filter="fade">
                                      <p:cBhvr>
                                        <p:cTn id="20" dur="1000"/>
                                        <p:tgtEl>
                                          <p:spTgt spid="1536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77"/>
                                        </p:tgtEl>
                                        <p:attrNameLst>
                                          <p:attrName>style.visibility</p:attrName>
                                        </p:attrNameLst>
                                      </p:cBhvr>
                                      <p:to>
                                        <p:strVal val="visible"/>
                                      </p:to>
                                    </p:set>
                                    <p:animEffect transition="in" filter="fade">
                                      <p:cBhvr>
                                        <p:cTn id="25" dur="1000"/>
                                        <p:tgtEl>
                                          <p:spTgt spid="30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1000"/>
                                        <p:tgtEl>
                                          <p:spTgt spid="5">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075"/>
                                        </p:tgtEl>
                                        <p:attrNameLst>
                                          <p:attrName>style.visibility</p:attrName>
                                        </p:attrNameLst>
                                      </p:cBhvr>
                                      <p:to>
                                        <p:strVal val="visible"/>
                                      </p:to>
                                    </p:set>
                                    <p:animEffect transition="in" filter="fade">
                                      <p:cBhvr>
                                        <p:cTn id="36" dur="1000"/>
                                        <p:tgtEl>
                                          <p:spTgt spid="307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076"/>
                                        </p:tgtEl>
                                        <p:attrNameLst>
                                          <p:attrName>style.visibility</p:attrName>
                                        </p:attrNameLst>
                                      </p:cBhvr>
                                      <p:to>
                                        <p:strVal val="visible"/>
                                      </p:to>
                                    </p:set>
                                    <p:animEffect transition="in" filter="fade">
                                      <p:cBhvr>
                                        <p:cTn id="41"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alpha val="49804"/>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normAutofit/>
          </a:bodyPr>
          <a:lstStyle/>
          <a:p>
            <a:r>
              <a:rPr lang="en-GB" sz="3600" dirty="0">
                <a:solidFill>
                  <a:schemeClr val="tx2">
                    <a:lumMod val="50000"/>
                  </a:schemeClr>
                </a:solidFill>
                <a:latin typeface="Arial" panose="020B0604020202020204" pitchFamily="34" charset="0"/>
                <a:cs typeface="Arial" panose="020B0604020202020204" pitchFamily="34" charset="0"/>
              </a:rPr>
              <a:t>Categories of Abuse and referrals %</a:t>
            </a:r>
          </a:p>
        </p:txBody>
      </p:sp>
      <p:graphicFrame>
        <p:nvGraphicFramePr>
          <p:cNvPr id="31" name="Chart 30">
            <a:extLst>
              <a:ext uri="{FF2B5EF4-FFF2-40B4-BE49-F238E27FC236}">
                <a16:creationId xmlns:a16="http://schemas.microsoft.com/office/drawing/2014/main" id="{804BF2E2-18A4-4740-A677-32D19B0A9872}"/>
              </a:ext>
            </a:extLst>
          </p:cNvPr>
          <p:cNvGraphicFramePr/>
          <p:nvPr>
            <p:extLst>
              <p:ext uri="{D42A27DB-BD31-4B8C-83A1-F6EECF244321}">
                <p14:modId xmlns:p14="http://schemas.microsoft.com/office/powerpoint/2010/main" val="2747452278"/>
              </p:ext>
            </p:extLst>
          </p:nvPr>
        </p:nvGraphicFramePr>
        <p:xfrm>
          <a:off x="457200" y="1484783"/>
          <a:ext cx="8229600" cy="45718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58465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22114"/>
          </a:xfr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a:lstStyle/>
          <a:p>
            <a:r>
              <a:rPr lang="en-GB" b="1" dirty="0">
                <a:solidFill>
                  <a:schemeClr val="tx2">
                    <a:lumMod val="50000"/>
                  </a:schemeClr>
                </a:solidFill>
              </a:rPr>
              <a:t>Home Office Videos</a:t>
            </a:r>
          </a:p>
        </p:txBody>
      </p:sp>
      <p:sp>
        <p:nvSpPr>
          <p:cNvPr id="6" name="Content Placeholder 5"/>
          <p:cNvSpPr>
            <a:spLocks noGrp="1"/>
          </p:cNvSpPr>
          <p:nvPr>
            <p:ph idx="1"/>
          </p:nvPr>
        </p:nvSpPr>
        <p:spPr/>
        <p:txBody>
          <a:bodyPr/>
          <a:lstStyle/>
          <a:p>
            <a:r>
              <a:rPr lang="en-GB" dirty="0">
                <a:hlinkClick r:id="rId3"/>
              </a:rPr>
              <a:t>Introduction</a:t>
            </a:r>
            <a:endParaRPr lang="en-GB" dirty="0"/>
          </a:p>
          <a:p>
            <a:r>
              <a:rPr lang="en-GB" u="sng" dirty="0">
                <a:solidFill>
                  <a:schemeClr val="tx2"/>
                </a:solidFill>
                <a:hlinkClick r:id="rId4"/>
              </a:rPr>
              <a:t>Interview</a:t>
            </a:r>
            <a:r>
              <a:rPr lang="en-GB" u="sng" dirty="0">
                <a:solidFill>
                  <a:schemeClr val="tx2"/>
                </a:solidFill>
              </a:rPr>
              <a:t> 2</a:t>
            </a:r>
            <a:r>
              <a:rPr lang="en-GB" dirty="0">
                <a:solidFill>
                  <a:schemeClr val="tx2"/>
                </a:solidFill>
              </a:rPr>
              <a:t> </a:t>
            </a:r>
            <a:r>
              <a:rPr lang="en-GB" dirty="0">
                <a:solidFill>
                  <a:schemeClr val="tx2">
                    <a:lumMod val="50000"/>
                  </a:schemeClr>
                </a:solidFill>
              </a:rPr>
              <a:t>Prevent process introduction</a:t>
            </a:r>
          </a:p>
          <a:p>
            <a:r>
              <a:rPr lang="en-GB" dirty="0">
                <a:hlinkClick r:id="rId5"/>
              </a:rPr>
              <a:t>Interview 3</a:t>
            </a:r>
            <a:r>
              <a:rPr lang="en-GB" dirty="0"/>
              <a:t> </a:t>
            </a:r>
            <a:r>
              <a:rPr lang="en-GB" dirty="0">
                <a:solidFill>
                  <a:schemeClr val="tx2">
                    <a:lumMod val="50000"/>
                  </a:schemeClr>
                </a:solidFill>
              </a:rPr>
              <a:t>Intervention providers</a:t>
            </a:r>
          </a:p>
          <a:p>
            <a:r>
              <a:rPr lang="en-GB" dirty="0">
                <a:hlinkClick r:id="rId6"/>
              </a:rPr>
              <a:t>Case study 3</a:t>
            </a:r>
            <a:r>
              <a:rPr lang="en-GB" dirty="0"/>
              <a:t> </a:t>
            </a:r>
            <a:r>
              <a:rPr lang="en-GB" dirty="0">
                <a:solidFill>
                  <a:schemeClr val="tx2">
                    <a:lumMod val="50000"/>
                  </a:schemeClr>
                </a:solidFill>
              </a:rPr>
              <a:t>Far Right</a:t>
            </a:r>
          </a:p>
          <a:p>
            <a:r>
              <a:rPr lang="en-GB" dirty="0">
                <a:hlinkClick r:id="rId7"/>
              </a:rPr>
              <a:t>Case study 10</a:t>
            </a:r>
            <a:r>
              <a:rPr lang="en-GB" dirty="0"/>
              <a:t> </a:t>
            </a:r>
            <a:r>
              <a:rPr lang="en-GB" dirty="0">
                <a:solidFill>
                  <a:schemeClr val="tx2">
                    <a:lumMod val="50000"/>
                  </a:schemeClr>
                </a:solidFill>
              </a:rPr>
              <a:t>Mental Health struggles and grooming</a:t>
            </a:r>
          </a:p>
        </p:txBody>
      </p:sp>
    </p:spTree>
    <p:extLst>
      <p:ext uri="{BB962C8B-B14F-4D97-AF65-F5344CB8AC3E}">
        <p14:creationId xmlns:p14="http://schemas.microsoft.com/office/powerpoint/2010/main" val="423692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080120"/>
          </a:xfr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a:normAutofit/>
          </a:bodyPr>
          <a:lstStyle/>
          <a:p>
            <a:r>
              <a:rPr lang="en-GB" sz="2800" b="1" dirty="0">
                <a:solidFill>
                  <a:schemeClr val="tx2">
                    <a:lumMod val="50000"/>
                  </a:schemeClr>
                </a:solidFill>
              </a:rPr>
              <a:t>Prevent  Strategy – referrals to “Channel”</a:t>
            </a:r>
            <a:endParaRPr lang="en-GB" sz="2800" dirty="0">
              <a:solidFill>
                <a:schemeClr val="tx2">
                  <a:lumMod val="50000"/>
                </a:schemeClr>
              </a:solidFill>
            </a:endParaRPr>
          </a:p>
        </p:txBody>
      </p:sp>
      <p:sp>
        <p:nvSpPr>
          <p:cNvPr id="8" name="Rectangle 7"/>
          <p:cNvSpPr/>
          <p:nvPr/>
        </p:nvSpPr>
        <p:spPr>
          <a:xfrm>
            <a:off x="539552" y="1412776"/>
            <a:ext cx="8136904"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1F497D">
                    <a:lumMod val="50000"/>
                  </a:srgbClr>
                </a:solidFill>
                <a:effectLst/>
                <a:uLnTx/>
                <a:uFillTx/>
                <a:latin typeface="Calibri"/>
                <a:ea typeface="+mn-ea"/>
                <a:cs typeface="+mn-cs"/>
              </a:rPr>
              <a:t>What is Channel?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Channel is part of the Prevent programme.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It’s a voluntary, confidential, early intervention programme that supports people who may be at risk of being drawn into terrorism. Taking part in Channel doesn’t go on someone’s criminal record. It means getting the right kind of help for the person who needs support.</a:t>
            </a:r>
          </a:p>
        </p:txBody>
      </p:sp>
      <p:graphicFrame>
        <p:nvGraphicFramePr>
          <p:cNvPr id="10" name="Object 9"/>
          <p:cNvGraphicFramePr>
            <a:graphicFrameLocks noChangeAspect="1"/>
          </p:cNvGraphicFramePr>
          <p:nvPr/>
        </p:nvGraphicFramePr>
        <p:xfrm>
          <a:off x="3391918" y="3212975"/>
          <a:ext cx="1640083" cy="2437171"/>
        </p:xfrm>
        <a:graphic>
          <a:graphicData uri="http://schemas.openxmlformats.org/presentationml/2006/ole">
            <mc:AlternateContent xmlns:mc="http://schemas.openxmlformats.org/markup-compatibility/2006">
              <mc:Choice xmlns:v="urn:schemas-microsoft-com:vml" Requires="v">
                <p:oleObj name="Document" r:id="rId3" imgW="6315346" imgH="9421082" progId="Word.Document.12">
                  <p:embed/>
                </p:oleObj>
              </mc:Choice>
              <mc:Fallback>
                <p:oleObj name="Document" r:id="rId3" imgW="6315346" imgH="9421082" progId="Word.Document.12">
                  <p:embed/>
                  <p:pic>
                    <p:nvPicPr>
                      <p:cNvPr id="10" name="Object 9"/>
                      <p:cNvPicPr>
                        <a:picLocks noChangeAspect="1" noChangeArrowheads="1"/>
                      </p:cNvPicPr>
                      <p:nvPr/>
                    </p:nvPicPr>
                    <p:blipFill>
                      <a:blip r:embed="rId4"/>
                      <a:srcRect/>
                      <a:stretch>
                        <a:fillRect/>
                      </a:stretch>
                    </p:blipFill>
                    <p:spPr bwMode="auto">
                      <a:xfrm>
                        <a:off x="3391918" y="3212975"/>
                        <a:ext cx="1640083" cy="2437171"/>
                      </a:xfrm>
                      <a:prstGeom prst="rect">
                        <a:avLst/>
                      </a:prstGeom>
                      <a:noFill/>
                      <a:ln w="76200">
                        <a:solidFill>
                          <a:srgbClr val="C00000"/>
                        </a:solidFill>
                      </a:ln>
                    </p:spPr>
                  </p:pic>
                </p:oleObj>
              </mc:Fallback>
            </mc:AlternateContent>
          </a:graphicData>
        </a:graphic>
      </p:graphicFrame>
      <p:sp>
        <p:nvSpPr>
          <p:cNvPr id="12" name="Rectangle 11"/>
          <p:cNvSpPr/>
          <p:nvPr/>
        </p:nvSpPr>
        <p:spPr>
          <a:xfrm>
            <a:off x="2429636" y="5903502"/>
            <a:ext cx="356464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a:ea typeface="+mn-ea"/>
                <a:cs typeface="+mn-cs"/>
                <a:hlinkClick r:id="rId5"/>
              </a:rPr>
              <a:t>https://focus.derbyshirehealthcareft.nhs.uk/download_file/2555/0</a:t>
            </a: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3" name="Object 2"/>
          <p:cNvGraphicFramePr>
            <a:graphicFrameLocks noChangeAspect="1"/>
          </p:cNvGraphicFramePr>
          <p:nvPr/>
        </p:nvGraphicFramePr>
        <p:xfrm>
          <a:off x="840888" y="3166728"/>
          <a:ext cx="1719521" cy="2435989"/>
        </p:xfrm>
        <a:graphic>
          <a:graphicData uri="http://schemas.openxmlformats.org/presentationml/2006/ole">
            <mc:AlternateContent xmlns:mc="http://schemas.openxmlformats.org/markup-compatibility/2006">
              <mc:Choice xmlns:v="urn:schemas-microsoft-com:vml" Requires="v">
                <p:oleObj name="Acrobat Document" r:id="rId6" imgW="3200222" imgH="4533847" progId="AcroExch.Document.DC">
                  <p:embed/>
                </p:oleObj>
              </mc:Choice>
              <mc:Fallback>
                <p:oleObj name="Acrobat Document" r:id="rId6" imgW="3200222" imgH="4533847" progId="AcroExch.Document.DC">
                  <p:embed/>
                  <p:pic>
                    <p:nvPicPr>
                      <p:cNvPr id="3" name="Object 2"/>
                      <p:cNvPicPr/>
                      <p:nvPr/>
                    </p:nvPicPr>
                    <p:blipFill>
                      <a:blip r:embed="rId7"/>
                      <a:stretch>
                        <a:fillRect/>
                      </a:stretch>
                    </p:blipFill>
                    <p:spPr>
                      <a:xfrm>
                        <a:off x="840888" y="3166728"/>
                        <a:ext cx="1719521" cy="2435989"/>
                      </a:xfrm>
                      <a:prstGeom prst="rect">
                        <a:avLst/>
                      </a:prstGeom>
                      <a:ln w="76200">
                        <a:solidFill>
                          <a:srgbClr val="C00000"/>
                        </a:solidFill>
                      </a:ln>
                    </p:spPr>
                  </p:pic>
                </p:oleObj>
              </mc:Fallback>
            </mc:AlternateContent>
          </a:graphicData>
        </a:graphic>
      </p:graphicFrame>
      <p:graphicFrame>
        <p:nvGraphicFramePr>
          <p:cNvPr id="9" name="Object 8">
            <a:extLst>
              <a:ext uri="{FF2B5EF4-FFF2-40B4-BE49-F238E27FC236}">
                <a16:creationId xmlns:a16="http://schemas.microsoft.com/office/drawing/2014/main" id="{567A28E8-5BEE-4E34-8228-FA4FC33BCAC5}"/>
              </a:ext>
            </a:extLst>
          </p:cNvPr>
          <p:cNvGraphicFramePr>
            <a:graphicFrameLocks noChangeAspect="1"/>
          </p:cNvGraphicFramePr>
          <p:nvPr/>
        </p:nvGraphicFramePr>
        <p:xfrm>
          <a:off x="6219146" y="3291734"/>
          <a:ext cx="1540067" cy="2181583"/>
        </p:xfrm>
        <a:graphic>
          <a:graphicData uri="http://schemas.openxmlformats.org/presentationml/2006/ole">
            <mc:AlternateContent xmlns:mc="http://schemas.openxmlformats.org/markup-compatibility/2006">
              <mc:Choice xmlns:v="urn:schemas-microsoft-com:vml" Requires="v">
                <p:oleObj name="Acrobat Document" r:id="rId8" imgW="4533530" imgH="6415777" progId="AcroExch.Document.DC">
                  <p:embed/>
                </p:oleObj>
              </mc:Choice>
              <mc:Fallback>
                <p:oleObj name="Acrobat Document" r:id="rId8" imgW="4533530" imgH="6415777" progId="AcroExch.Document.DC">
                  <p:embed/>
                  <p:pic>
                    <p:nvPicPr>
                      <p:cNvPr id="9" name="Object 8">
                        <a:extLst>
                          <a:ext uri="{FF2B5EF4-FFF2-40B4-BE49-F238E27FC236}">
                            <a16:creationId xmlns:a16="http://schemas.microsoft.com/office/drawing/2014/main" id="{567A28E8-5BEE-4E34-8228-FA4FC33BCAC5}"/>
                          </a:ext>
                        </a:extLst>
                      </p:cNvPr>
                      <p:cNvPicPr/>
                      <p:nvPr/>
                    </p:nvPicPr>
                    <p:blipFill>
                      <a:blip r:embed="rId9"/>
                      <a:stretch>
                        <a:fillRect/>
                      </a:stretch>
                    </p:blipFill>
                    <p:spPr>
                      <a:xfrm>
                        <a:off x="6219146" y="3291734"/>
                        <a:ext cx="1540067" cy="2181583"/>
                      </a:xfrm>
                      <a:prstGeom prst="rect">
                        <a:avLst/>
                      </a:prstGeom>
                      <a:ln w="76200">
                        <a:solidFill>
                          <a:srgbClr val="C00000"/>
                        </a:solidFill>
                      </a:ln>
                    </p:spPr>
                  </p:pic>
                </p:oleObj>
              </mc:Fallback>
            </mc:AlternateContent>
          </a:graphicData>
        </a:graphic>
      </p:graphicFrame>
      <p:sp>
        <p:nvSpPr>
          <p:cNvPr id="5" name="Rectangle 4">
            <a:extLst>
              <a:ext uri="{FF2B5EF4-FFF2-40B4-BE49-F238E27FC236}">
                <a16:creationId xmlns:a16="http://schemas.microsoft.com/office/drawing/2014/main" id="{9DF9E920-B84A-4FC9-B9FD-2A4676C92744}"/>
              </a:ext>
            </a:extLst>
          </p:cNvPr>
          <p:cNvSpPr/>
          <p:nvPr/>
        </p:nvSpPr>
        <p:spPr>
          <a:xfrm>
            <a:off x="5796384" y="5657281"/>
            <a:ext cx="238558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1F497D">
                    <a:lumMod val="50000"/>
                  </a:srgbClr>
                </a:solidFill>
                <a:effectLst/>
                <a:uLnTx/>
                <a:uFillTx/>
                <a:latin typeface="Calibri"/>
                <a:ea typeface="+mn-ea"/>
                <a:cs typeface="+mn-cs"/>
              </a:rPr>
              <a:t>Stop Hate: </a:t>
            </a:r>
            <a:r>
              <a:rPr kumimoji="0" lang="en-GB" sz="1000" b="1" i="0" u="none" strike="noStrike" kern="1200" cap="none" spc="0" normalizeH="0" baseline="0" noProof="0" dirty="0">
                <a:ln>
                  <a:noFill/>
                </a:ln>
                <a:solidFill>
                  <a:prstClr val="black"/>
                </a:solidFill>
                <a:effectLst/>
                <a:uLnTx/>
                <a:uFillTx/>
                <a:latin typeface="Calibri"/>
                <a:ea typeface="+mn-ea"/>
                <a:cs typeface="+mn-cs"/>
                <a:hlinkClick r:id="rId10"/>
              </a:rPr>
              <a:t>https://www.stophateuk.org/</a:t>
            </a:r>
            <a:endParaRPr kumimoji="0" lang="en-GB" sz="1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5141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080120"/>
          </a:xfr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a:normAutofit/>
          </a:bodyPr>
          <a:lstStyle/>
          <a:p>
            <a:r>
              <a:rPr lang="en-GB" sz="2800" b="1" dirty="0">
                <a:solidFill>
                  <a:schemeClr val="tx2">
                    <a:lumMod val="50000"/>
                  </a:schemeClr>
                </a:solidFill>
              </a:rPr>
              <a:t>Prevent  Strategy</a:t>
            </a:r>
            <a:br>
              <a:rPr lang="en-GB" sz="2800" b="1" dirty="0">
                <a:solidFill>
                  <a:schemeClr val="tx2">
                    <a:lumMod val="50000"/>
                  </a:schemeClr>
                </a:solidFill>
              </a:rPr>
            </a:br>
            <a:r>
              <a:rPr lang="en-GB" sz="2800" b="1" dirty="0">
                <a:solidFill>
                  <a:schemeClr val="tx2">
                    <a:lumMod val="50000"/>
                  </a:schemeClr>
                </a:solidFill>
              </a:rPr>
              <a:t>	Reducing risk of radicalisation and extremism</a:t>
            </a:r>
            <a:endParaRPr lang="en-GB" sz="2800" dirty="0">
              <a:solidFill>
                <a:schemeClr val="tx2">
                  <a:lumMod val="50000"/>
                </a:schemeClr>
              </a:solidFill>
            </a:endParaRPr>
          </a:p>
        </p:txBody>
      </p:sp>
      <p:sp>
        <p:nvSpPr>
          <p:cNvPr id="6" name="Rectangle 5"/>
          <p:cNvSpPr/>
          <p:nvPr/>
        </p:nvSpPr>
        <p:spPr>
          <a:xfrm>
            <a:off x="249504" y="1556792"/>
            <a:ext cx="4572000" cy="1384995"/>
          </a:xfrm>
          <a:prstGeom prst="rect">
            <a:avLst/>
          </a:prstGeom>
        </p:spPr>
        <p:txBody>
          <a:bodyP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1F497D">
                    <a:lumMod val="50000"/>
                  </a:srgbClr>
                </a:solidFill>
                <a:effectLst/>
                <a:uLnTx/>
                <a:uFillTx/>
                <a:latin typeface="Calibri"/>
                <a:ea typeface="+mn-ea"/>
                <a:cs typeface="+mn-cs"/>
              </a:rPr>
              <a:t>Share a concern – “Action Counters Terrorism” </a:t>
            </a:r>
            <a:r>
              <a:rPr kumimoji="0" lang="en-GB" sz="1400" b="0" i="0" u="none" strike="noStrike" kern="1200" cap="none" spc="0" normalizeH="0" baseline="0" noProof="0" dirty="0">
                <a:ln>
                  <a:noFill/>
                </a:ln>
                <a:solidFill>
                  <a:prstClr val="black"/>
                </a:solidFill>
                <a:effectLst/>
                <a:uLnTx/>
                <a:uFillTx/>
                <a:latin typeface="Calibri"/>
                <a:ea typeface="+mn-ea"/>
                <a:cs typeface="+mn-cs"/>
                <a:hlinkClick r:id="rId3"/>
              </a:rPr>
              <a:t>https://actearly.uk/</a:t>
            </a:r>
            <a:endParaRPr kumimoji="0" lang="en-GB" sz="1400" b="1" i="0"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Call the national police Prevent advice line</a:t>
            </a:r>
            <a:b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b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0800 011 3764, in confidence, to share your concerns with our specially trained Prevent officers. The advice line is open 9:00am – 5:00pm every day. </a:t>
            </a:r>
          </a:p>
        </p:txBody>
      </p:sp>
      <p:sp>
        <p:nvSpPr>
          <p:cNvPr id="4" name="TextBox 3"/>
          <p:cNvSpPr txBox="1"/>
          <p:nvPr/>
        </p:nvSpPr>
        <p:spPr>
          <a:xfrm>
            <a:off x="1619672" y="3406713"/>
            <a:ext cx="5508612"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1F497D">
                    <a:lumMod val="50000"/>
                  </a:srgbClr>
                </a:solidFill>
                <a:effectLst/>
                <a:uLnTx/>
                <a:uFillTx/>
                <a:latin typeface="Calibri"/>
                <a:cs typeface="+mn-cs"/>
              </a:rPr>
              <a:t>Report any Prevent related concerns 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1F497D">
                    <a:lumMod val="50000"/>
                  </a:srgbClr>
                </a:solidFill>
                <a:effectLst/>
                <a:uLnTx/>
                <a:uFillTx/>
                <a:latin typeface="Calibri"/>
                <a:cs typeface="+mn-cs"/>
              </a:rPr>
              <a:t> </a:t>
            </a:r>
            <a:r>
              <a:rPr kumimoji="0" lang="en-GB" sz="2000" b="0" i="1" u="none" strike="noStrike" kern="1200" cap="none" spc="0" normalizeH="0" baseline="0" noProof="0" dirty="0">
                <a:ln>
                  <a:noFill/>
                </a:ln>
                <a:solidFill>
                  <a:srgbClr val="C00000"/>
                </a:solidFill>
                <a:effectLst/>
                <a:uLnTx/>
                <a:uFillTx/>
                <a:latin typeface="Calibri"/>
                <a:cs typeface="+mn-cs"/>
              </a:rPr>
              <a:t>Vicki Baxendale – Asst Director Safeguarding Adults Lead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C00000"/>
                </a:solidFill>
                <a:effectLst/>
                <a:uLnTx/>
                <a:uFillTx/>
                <a:latin typeface="Calibri"/>
                <a:cs typeface="+mn-cs"/>
              </a:rPr>
              <a:t>Tina Ndili – Under 18’s Safeguarding Lead</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i="1" dirty="0">
                <a:solidFill>
                  <a:srgbClr val="1F497D">
                    <a:lumMod val="50000"/>
                  </a:srgbClr>
                </a:solidFill>
                <a:latin typeface="Calibri"/>
                <a:cs typeface="+mn-cs"/>
              </a:rPr>
              <a:t>Derbyshire Healthcare Foundation NHS Trust.</a:t>
            </a:r>
            <a:endParaRPr kumimoji="0" lang="en-GB" sz="2000" b="0" i="1" u="none" strike="noStrike" kern="1200" cap="none" spc="0" normalizeH="0" baseline="0" noProof="0" dirty="0">
              <a:ln>
                <a:noFill/>
              </a:ln>
              <a:solidFill>
                <a:srgbClr val="1F497D">
                  <a:lumMod val="50000"/>
                </a:srgbClr>
              </a:solidFill>
              <a:effectLst/>
              <a:uLnTx/>
              <a:uFillTx/>
              <a:latin typeface="Calibri"/>
              <a:cs typeface="+mn-cs"/>
            </a:endParaRPr>
          </a:p>
        </p:txBody>
      </p:sp>
      <p:sp>
        <p:nvSpPr>
          <p:cNvPr id="5" name="TextBox 4"/>
          <p:cNvSpPr txBox="1"/>
          <p:nvPr/>
        </p:nvSpPr>
        <p:spPr>
          <a:xfrm>
            <a:off x="4967141" y="1556792"/>
            <a:ext cx="4090597" cy="160043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rPr>
              <a:t>Derbyshire Constabulary “Prevent” advice email:</a:t>
            </a:r>
          </a:p>
          <a:p>
            <a:pPr fontAlgn="auto">
              <a:spcBef>
                <a:spcPts val="0"/>
              </a:spcBef>
              <a:spcAft>
                <a:spcPts val="0"/>
              </a:spcAft>
              <a:defRPr/>
            </a:pPr>
            <a:r>
              <a:rPr lang="en-GB" sz="1400" b="1" dirty="0">
                <a:solidFill>
                  <a:srgbClr val="0000FF"/>
                </a:solidFill>
                <a:latin typeface="Calibri"/>
                <a:hlinkClick r:id="rId4">
                  <a:extLst>
                    <a:ext uri="{A12FA001-AC4F-418D-AE19-62706E023703}">
                      <ahyp:hlinkClr xmlns:ahyp="http://schemas.microsoft.com/office/drawing/2018/hyperlinkcolor" val="tx"/>
                    </a:ext>
                  </a:extLst>
                </a:hlinkClick>
              </a:rPr>
              <a:t>preventteam@derbyshire.pnn.police.uk</a:t>
            </a:r>
            <a:r>
              <a:rPr lang="en-GB" sz="1400" b="1" dirty="0">
                <a:solidFill>
                  <a:prstClr val="black"/>
                </a:solidFill>
                <a:latin typeface="Calibri"/>
              </a:rPr>
              <a:t> </a:t>
            </a:r>
            <a:endParaRPr lang="en-GB" sz="1400" dirty="0">
              <a:solidFill>
                <a:prstClr val="black"/>
              </a:solidFill>
              <a:latin typeface="Calibri"/>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rPr>
              <a:t>and referral website: </a:t>
            </a:r>
            <a:r>
              <a:rPr kumimoji="0" lang="en-GB" sz="1400" b="0" i="0" u="none" strike="noStrike" kern="1200" cap="none" spc="0" normalizeH="0" baseline="0" noProof="0" dirty="0">
                <a:ln>
                  <a:noFill/>
                </a:ln>
                <a:solidFill>
                  <a:prstClr val="black"/>
                </a:solidFill>
                <a:effectLst/>
                <a:uLnTx/>
                <a:uFillTx/>
                <a:latin typeface="Calibri"/>
                <a:ea typeface="+mn-ea"/>
                <a:cs typeface="+mn-cs"/>
                <a:hlinkClick r:id="rId5"/>
              </a:rPr>
              <a:t>https://www.derbyshire.police.uk/advice/advice-and-information/t/prevent/prevent/</a:t>
            </a:r>
            <a:endParaRPr lang="en-GB" sz="1400" dirty="0">
              <a:solidFill>
                <a:schemeClr val="tx2">
                  <a:lumMod val="50000"/>
                </a:schemeClr>
              </a:solidFill>
              <a:latin typeface="Calibri"/>
              <a:hlinkClick r:id="rId4">
                <a:extLst>
                  <a:ext uri="{A12FA001-AC4F-418D-AE19-62706E023703}">
                    <ahyp:hlinkClr xmlns:ahyp="http://schemas.microsoft.com/office/drawing/2018/hyperlinkcolor" val="tx"/>
                  </a:ext>
                </a:extLst>
              </a:hlinkClick>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2415926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10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childTnLst>
                                </p:cTn>
                              </p:par>
                              <p:par>
                                <p:cTn id="21" presetID="10" presetClass="entr" presetSubtype="0" fill="hold" nodeType="withEffect">
                                  <p:stCondLst>
                                    <p:cond delay="100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1000"/>
                                        <p:tgtEl>
                                          <p:spTgt spid="4">
                                            <p:txEl>
                                              <p:pRg st="1" end="1"/>
                                            </p:txEl>
                                          </p:spTgt>
                                        </p:tgtEl>
                                      </p:cBhvr>
                                    </p:animEffect>
                                  </p:childTnLst>
                                </p:cTn>
                              </p:par>
                              <p:par>
                                <p:cTn id="24" presetID="10" presetClass="entr" presetSubtype="0" fill="hold" nodeType="withEffect">
                                  <p:stCondLst>
                                    <p:cond delay="200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childTnLst>
                                </p:cTn>
                              </p:par>
                              <p:par>
                                <p:cTn id="27" presetID="10" presetClass="entr" presetSubtype="0" fill="hold" nodeType="withEffect">
                                  <p:stCondLst>
                                    <p:cond delay="200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8640"/>
            <a:ext cx="8229600" cy="1512168"/>
          </a:xfr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r>
              <a:rPr lang="en-GB" sz="4000" b="1" dirty="0">
                <a:solidFill>
                  <a:schemeClr val="tx2">
                    <a:lumMod val="50000"/>
                  </a:schemeClr>
                </a:solidFill>
              </a:rPr>
              <a:t>Referrals-Social Care</a:t>
            </a:r>
            <a:br>
              <a:rPr lang="en-GB" dirty="0"/>
            </a:br>
            <a:r>
              <a:rPr lang="en-GB" sz="2700" b="1" dirty="0">
                <a:solidFill>
                  <a:srgbClr val="0070C0"/>
                </a:solidFill>
              </a:rPr>
              <a:t>You are encouraged to ring and discuss cases first</a:t>
            </a:r>
            <a:br>
              <a:rPr lang="en-GB" dirty="0"/>
            </a:br>
            <a:r>
              <a:rPr lang="en-GB" sz="2200" b="1" dirty="0">
                <a:solidFill>
                  <a:srgbClr val="FF0000"/>
                </a:solidFill>
              </a:rPr>
              <a:t>S</a:t>
            </a:r>
            <a:r>
              <a:rPr lang="en-GB" sz="2400" b="1" dirty="0">
                <a:solidFill>
                  <a:srgbClr val="FF0000"/>
                </a:solidFill>
              </a:rPr>
              <a:t>ubmit a safeguarding referral form.</a:t>
            </a:r>
            <a:br>
              <a:rPr lang="en-GB" sz="2400" b="1" dirty="0">
                <a:solidFill>
                  <a:srgbClr val="FF0000"/>
                </a:solidFill>
              </a:rPr>
            </a:br>
            <a:r>
              <a:rPr lang="en-GB" sz="2400" b="1" dirty="0">
                <a:solidFill>
                  <a:srgbClr val="FF0000"/>
                </a:solidFill>
              </a:rPr>
              <a:t>Referrals need to be as comprehensive as possible</a:t>
            </a:r>
          </a:p>
        </p:txBody>
      </p:sp>
      <p:sp>
        <p:nvSpPr>
          <p:cNvPr id="5" name="Content Placeholder 4"/>
          <p:cNvSpPr>
            <a:spLocks noGrp="1"/>
          </p:cNvSpPr>
          <p:nvPr>
            <p:ph sz="half" idx="1"/>
          </p:nvPr>
        </p:nvSpPr>
        <p:spPr>
          <a:xfrm>
            <a:off x="491406" y="1844824"/>
            <a:ext cx="4038600" cy="3600400"/>
          </a:xfr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marL="0" indent="0">
              <a:buNone/>
              <a:defRPr/>
            </a:pPr>
            <a:endParaRPr lang="en-GB" sz="2400" dirty="0"/>
          </a:p>
          <a:p>
            <a:pPr marL="0" indent="0">
              <a:buNone/>
              <a:defRPr/>
            </a:pPr>
            <a:endParaRPr lang="en-GB" dirty="0"/>
          </a:p>
          <a:p>
            <a:pPr>
              <a:defRPr/>
            </a:pPr>
            <a:endParaRPr lang="en-GB" sz="2000" dirty="0"/>
          </a:p>
          <a:p>
            <a:pPr marL="0" indent="0">
              <a:buNone/>
            </a:pPr>
            <a:endParaRPr lang="en-GB"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2024" y="4878176"/>
            <a:ext cx="1224136" cy="53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21884" y="2060848"/>
            <a:ext cx="3744416" cy="29854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sng" strike="noStrike" kern="1200" cap="none" spc="0" normalizeH="0" baseline="0" noProof="0" dirty="0">
                <a:ln>
                  <a:noFill/>
                </a:ln>
                <a:solidFill>
                  <a:srgbClr val="1F497D">
                    <a:lumMod val="50000"/>
                  </a:srgbClr>
                </a:solidFill>
                <a:effectLst/>
                <a:uLnTx/>
                <a:uFillTx/>
                <a:latin typeface="Calibri"/>
                <a:ea typeface="+mn-ea"/>
                <a:cs typeface="+mn-cs"/>
              </a:rPr>
              <a:t>Derbyshire Social Care</a:t>
            </a:r>
            <a:endPar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1F497D">
                    <a:lumMod val="50000"/>
                  </a:srgbClr>
                </a:solidFill>
                <a:effectLst/>
                <a:uLnTx/>
                <a:uFillTx/>
                <a:latin typeface="Calibri"/>
                <a:ea typeface="+mn-ea"/>
                <a:cs typeface="+mn-cs"/>
              </a:rPr>
              <a:t>Office hours:  Mon-Fri (8am – 8pm)</a:t>
            </a:r>
            <a:r>
              <a:rPr kumimoji="0" lang="en-GB" sz="1400" b="1" i="1" u="none" strike="noStrike" kern="1200" cap="none" spc="0" normalizeH="0" baseline="0" noProof="0" dirty="0">
                <a:ln>
                  <a:noFill/>
                </a:ln>
                <a:solidFill>
                  <a:srgbClr val="1F497D">
                    <a:lumMod val="50000"/>
                  </a:srgbClr>
                </a:solidFill>
                <a:effectLst/>
                <a:uLnTx/>
                <a:uFillTx/>
                <a:latin typeface="Calibri"/>
                <a:ea typeface="+mn-ea"/>
                <a:cs typeface="+mn-cs"/>
              </a:rPr>
              <a:t> </a:t>
            </a:r>
            <a:r>
              <a:rPr kumimoji="0" lang="en-GB" sz="1400" b="0" i="1" u="none" strike="noStrike" kern="1200" cap="none" spc="0" normalizeH="0" baseline="0" noProof="0" dirty="0">
                <a:ln>
                  <a:noFill/>
                </a:ln>
                <a:solidFill>
                  <a:srgbClr val="1F497D">
                    <a:lumMod val="50000"/>
                  </a:srgbClr>
                </a:solidFill>
                <a:effectLst/>
                <a:uLnTx/>
                <a:uFillTx/>
                <a:latin typeface="Calibri"/>
                <a:ea typeface="+mn-ea"/>
                <a:cs typeface="+mn-cs"/>
              </a:rPr>
              <a:t>01629 533190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1F497D">
                    <a:lumMod val="50000"/>
                  </a:srgbClr>
                </a:solidFill>
                <a:effectLst/>
                <a:uLnTx/>
                <a:uFillTx/>
                <a:latin typeface="Calibri"/>
                <a:ea typeface="+mn-ea"/>
                <a:cs typeface="+mn-cs"/>
              </a:rPr>
              <a:t>Out of hours: 01629 532600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Referrals: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hlinkClick r:id="rId4"/>
              </a:rPr>
              <a:t>https://www.derbyshire.gov.uk/social-health/care-and-health-service-providers/making-adult-care-referrals-information-for-professionals/making-an-adult-care-referral.aspx</a:t>
            </a:r>
            <a:endParaRPr kumimoji="0" lang="en-GB"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Content Placeholder 4"/>
          <p:cNvSpPr>
            <a:spLocks noGrp="1"/>
          </p:cNvSpPr>
          <p:nvPr>
            <p:ph sz="half" idx="1"/>
          </p:nvPr>
        </p:nvSpPr>
        <p:spPr>
          <a:xfrm>
            <a:off x="4644008" y="1844824"/>
            <a:ext cx="4038600" cy="3600400"/>
          </a:xfr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marL="0" indent="0">
              <a:buNone/>
              <a:defRPr/>
            </a:pPr>
            <a:endParaRPr lang="en-GB" sz="2400" dirty="0"/>
          </a:p>
          <a:p>
            <a:pPr marL="0" indent="0">
              <a:buNone/>
              <a:defRPr/>
            </a:pPr>
            <a:endParaRPr lang="en-GB" dirty="0"/>
          </a:p>
          <a:p>
            <a:pPr>
              <a:defRPr/>
            </a:pPr>
            <a:endParaRPr lang="en-GB" sz="2000" dirty="0"/>
          </a:p>
          <a:p>
            <a:pPr marL="0" indent="0">
              <a:buNone/>
            </a:pPr>
            <a:endParaRPr lang="en-GB" dirty="0"/>
          </a:p>
        </p:txBody>
      </p:sp>
      <p:sp>
        <p:nvSpPr>
          <p:cNvPr id="12" name="TextBox 11"/>
          <p:cNvSpPr txBox="1"/>
          <p:nvPr/>
        </p:nvSpPr>
        <p:spPr>
          <a:xfrm>
            <a:off x="4788024" y="2060848"/>
            <a:ext cx="3744416" cy="276998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sng" strike="noStrike" kern="1200" cap="none" spc="0" normalizeH="0" baseline="0" noProof="0" dirty="0">
                <a:ln>
                  <a:noFill/>
                </a:ln>
                <a:solidFill>
                  <a:srgbClr val="1F497D">
                    <a:lumMod val="50000"/>
                  </a:srgbClr>
                </a:solidFill>
                <a:effectLst/>
                <a:uLnTx/>
                <a:uFillTx/>
                <a:latin typeface="Calibri"/>
                <a:ea typeface="+mn-ea"/>
                <a:cs typeface="+mn-cs"/>
              </a:rPr>
              <a:t>Derby City Social Care</a:t>
            </a:r>
            <a:endPar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1F497D">
                    <a:lumMod val="50000"/>
                  </a:srgbClr>
                </a:solidFill>
                <a:effectLst/>
                <a:uLnTx/>
                <a:uFillTx/>
                <a:latin typeface="Calibri"/>
                <a:ea typeface="+mn-ea"/>
                <a:cs typeface="+mn-cs"/>
              </a:rPr>
              <a:t>Office hours (MASH):  01332 642855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1"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1F497D">
                    <a:lumMod val="50000"/>
                  </a:srgbClr>
                </a:solidFill>
                <a:effectLst/>
                <a:uLnTx/>
                <a:uFillTx/>
                <a:latin typeface="Calibri"/>
                <a:ea typeface="+mn-ea"/>
                <a:cs typeface="+mn-cs"/>
              </a:rPr>
              <a:t>Out of hours: Careline 01332 956606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Referrals: </a:t>
            </a:r>
            <a:r>
              <a:rPr kumimoji="0" lang="en-GB" sz="1400" b="0" i="0" u="none" strike="noStrike" kern="1200" cap="none" spc="0" normalizeH="0" baseline="0" noProof="0" dirty="0">
                <a:ln>
                  <a:noFill/>
                </a:ln>
                <a:solidFill>
                  <a:prstClr val="black"/>
                </a:solidFill>
                <a:effectLst/>
                <a:uLnTx/>
                <a:uFillTx/>
                <a:latin typeface="Calibri"/>
                <a:ea typeface="+mn-ea"/>
                <a:cs typeface="+mn-cs"/>
                <a:hlinkClick r:id="rId5"/>
              </a:rPr>
              <a:t>https://secure.derby.gov.uk/forms/?formid=345</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hlinkClick r:id="rId6"/>
              </a:rPr>
              <a:t>https://www.derby.gov.uk/health-and-social-care/safeguarding-adults-at-risk/safeguarding-vulnerable-adults/</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ectangle 10"/>
          <p:cNvSpPr/>
          <p:nvPr/>
        </p:nvSpPr>
        <p:spPr>
          <a:xfrm>
            <a:off x="4804752" y="4307617"/>
            <a:ext cx="3553976"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Queries regarding Safeguarding Adults Referrals, please email: </a:t>
            </a:r>
            <a:r>
              <a:rPr kumimoji="0" lang="en-GB" sz="1400" b="0" i="0" u="sng" strike="noStrike" kern="1200" cap="none" spc="0" normalizeH="0" baseline="0" noProof="0" dirty="0">
                <a:ln>
                  <a:noFill/>
                </a:ln>
                <a:solidFill>
                  <a:prstClr val="black"/>
                </a:solidFill>
                <a:effectLst/>
                <a:uLnTx/>
                <a:uFillTx/>
                <a:latin typeface="Calibri"/>
                <a:ea typeface="+mn-ea"/>
                <a:cs typeface="+mn-cs"/>
                <a:hlinkClick r:id="rId7"/>
              </a:rPr>
              <a:t>AdultsMASH@derby.gov.uk</a:t>
            </a:r>
            <a:r>
              <a:rPr kumimoji="0" lang="en-GB" sz="14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5" name="Picture 2">
            <a:extLst>
              <a:ext uri="{FF2B5EF4-FFF2-40B4-BE49-F238E27FC236}">
                <a16:creationId xmlns:a16="http://schemas.microsoft.com/office/drawing/2014/main" id="{ACFD87ED-81E9-4FCB-8271-ADBC8A18743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1447" y="4631695"/>
            <a:ext cx="1184009" cy="68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613BEAD3-AF13-4D60-AE4D-2901E5D0AD54}"/>
              </a:ext>
            </a:extLst>
          </p:cNvPr>
          <p:cNvSpPr txBox="1"/>
          <p:nvPr/>
        </p:nvSpPr>
        <p:spPr>
          <a:xfrm>
            <a:off x="2358008" y="5956337"/>
            <a:ext cx="4572000" cy="646331"/>
          </a:xfrm>
          <a:prstGeom prst="rect">
            <a:avLst/>
          </a:prstGeom>
          <a:noFill/>
        </p:spPr>
        <p:txBody>
          <a:bodyPr wrap="square">
            <a:spAutoFit/>
          </a:bodyPr>
          <a:lstStyle/>
          <a:p>
            <a:pPr algn="ctr"/>
            <a:r>
              <a:rPr lang="en-GB" sz="1800" b="1" dirty="0">
                <a:effectLst/>
                <a:latin typeface="Calibri" panose="020F0502020204030204" pitchFamily="34" charset="0"/>
                <a:ea typeface="Calibri" panose="020F0502020204030204" pitchFamily="34" charset="0"/>
              </a:rPr>
              <a:t>Requests for safeguarding adult advice via DHCFT  01332 623700 Ext: 31537</a:t>
            </a:r>
          </a:p>
        </p:txBody>
      </p:sp>
    </p:spTree>
    <p:extLst>
      <p:ext uri="{BB962C8B-B14F-4D97-AF65-F5344CB8AC3E}">
        <p14:creationId xmlns:p14="http://schemas.microsoft.com/office/powerpoint/2010/main" val="2306053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86409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a:noAutofit/>
          </a:bodyPr>
          <a:lstStyle/>
          <a:p>
            <a:pPr lvl="0"/>
            <a:br>
              <a:rPr lang="en-GB" sz="3600" b="1" u="sng" dirty="0">
                <a:solidFill>
                  <a:schemeClr val="tx2">
                    <a:lumMod val="50000"/>
                  </a:schemeClr>
                </a:solidFill>
              </a:rPr>
            </a:br>
            <a:r>
              <a:rPr lang="en-GB" sz="3600" b="1" dirty="0">
                <a:solidFill>
                  <a:schemeClr val="tx2">
                    <a:lumMod val="50000"/>
                  </a:schemeClr>
                </a:solidFill>
              </a:rPr>
              <a:t>Making a safeguarding adults referral</a:t>
            </a:r>
            <a:br>
              <a:rPr lang="en-GB" sz="3600" b="1" dirty="0">
                <a:solidFill>
                  <a:schemeClr val="tx2">
                    <a:lumMod val="50000"/>
                  </a:schemeClr>
                </a:solidFill>
              </a:rPr>
            </a:br>
            <a:endParaRPr lang="en-GB" sz="3600" dirty="0">
              <a:solidFill>
                <a:schemeClr val="tx2">
                  <a:lumMod val="50000"/>
                </a:schemeClr>
              </a:solidFill>
            </a:endParaRPr>
          </a:p>
        </p:txBody>
      </p:sp>
      <p:sp>
        <p:nvSpPr>
          <p:cNvPr id="3" name="Content Placeholder 2"/>
          <p:cNvSpPr>
            <a:spLocks noGrp="1"/>
          </p:cNvSpPr>
          <p:nvPr>
            <p:ph idx="1"/>
          </p:nvPr>
        </p:nvSpPr>
        <p:spPr>
          <a:xfrm>
            <a:off x="457200" y="1124744"/>
            <a:ext cx="8229600" cy="4680520"/>
          </a:xfrm>
        </p:spPr>
        <p:txBody>
          <a:bodyPr>
            <a:normAutofit fontScale="77500" lnSpcReduction="20000"/>
          </a:bodyPr>
          <a:lstStyle/>
          <a:p>
            <a:pPr marL="0" indent="0">
              <a:buNone/>
            </a:pPr>
            <a:r>
              <a:rPr lang="en-GB" sz="1900" b="1" dirty="0">
                <a:solidFill>
                  <a:schemeClr val="tx2">
                    <a:lumMod val="50000"/>
                  </a:schemeClr>
                </a:solidFill>
              </a:rPr>
              <a:t>Recent abuse:</a:t>
            </a:r>
            <a:endParaRPr lang="en-GB" sz="1900" dirty="0">
              <a:solidFill>
                <a:schemeClr val="tx2">
                  <a:lumMod val="50000"/>
                </a:schemeClr>
              </a:solidFill>
            </a:endParaRPr>
          </a:p>
          <a:p>
            <a:r>
              <a:rPr lang="en-GB" sz="1800" dirty="0">
                <a:solidFill>
                  <a:schemeClr val="tx2">
                    <a:lumMod val="50000"/>
                  </a:schemeClr>
                </a:solidFill>
              </a:rPr>
              <a:t>The Safeguarding Adults Policy and Procedure and relevant referral forms for Derby City can be found following this link: </a:t>
            </a:r>
          </a:p>
          <a:p>
            <a:r>
              <a:rPr lang="en-GB" sz="1700" b="1" u="sng" dirty="0">
                <a:hlinkClick r:id="rId3"/>
              </a:rPr>
              <a:t>http://www.derbysab.org.uk/</a:t>
            </a:r>
            <a:r>
              <a:rPr lang="en-GB" sz="1700" b="1" dirty="0"/>
              <a:t> </a:t>
            </a:r>
          </a:p>
          <a:p>
            <a:endParaRPr lang="en-GB" sz="1000" dirty="0"/>
          </a:p>
          <a:p>
            <a:r>
              <a:rPr lang="en-GB" sz="1800" dirty="0">
                <a:solidFill>
                  <a:schemeClr val="tx2">
                    <a:lumMod val="50000"/>
                  </a:schemeClr>
                </a:solidFill>
              </a:rPr>
              <a:t>The Safeguarding Adults Policy and Procedure and relevant referral forms for Derbyshire can be found following this link:</a:t>
            </a:r>
          </a:p>
          <a:p>
            <a:r>
              <a:rPr lang="en-GB" sz="1700" b="1" u="sng" dirty="0">
                <a:hlinkClick r:id="rId4"/>
              </a:rPr>
              <a:t>https://www.saferderbyshire.gov.uk/what-we-do/safeguarding-adults/make-a-referral/make-a-referral.aspx</a:t>
            </a:r>
            <a:r>
              <a:rPr lang="en-GB" sz="1700" b="1" dirty="0"/>
              <a:t> </a:t>
            </a:r>
          </a:p>
          <a:p>
            <a:endParaRPr lang="en-GB" sz="1100" b="1" dirty="0"/>
          </a:p>
          <a:p>
            <a:r>
              <a:rPr lang="en-GB" sz="1700" b="1" dirty="0">
                <a:solidFill>
                  <a:schemeClr val="tx2">
                    <a:lumMod val="50000"/>
                  </a:schemeClr>
                </a:solidFill>
              </a:rPr>
              <a:t>Derby Safeguarding Adults Board referral Form: </a:t>
            </a:r>
            <a:r>
              <a:rPr lang="en-GB" sz="1800" dirty="0">
                <a:hlinkClick r:id="rId5"/>
              </a:rPr>
              <a:t>https://secure.derby.gov.uk/forms/?formid=345</a:t>
            </a:r>
            <a:endParaRPr lang="en-GB" sz="1800" dirty="0"/>
          </a:p>
          <a:p>
            <a:r>
              <a:rPr lang="en-GB" sz="1800" dirty="0">
                <a:hlinkClick r:id="rId6"/>
              </a:rPr>
              <a:t>https://www.derby.gov.uk/health-and-social-care/safeguarding-adults-at-risk/safeguarding-vulnerable-adults/</a:t>
            </a:r>
            <a:endParaRPr lang="en-GB" sz="1800" dirty="0"/>
          </a:p>
          <a:p>
            <a:endParaRPr lang="en-GB" sz="1100" dirty="0">
              <a:solidFill>
                <a:srgbClr val="C00000"/>
              </a:solidFill>
            </a:endParaRPr>
          </a:p>
          <a:p>
            <a:r>
              <a:rPr lang="en-GB" sz="1800" b="1" dirty="0">
                <a:solidFill>
                  <a:schemeClr val="tx2">
                    <a:lumMod val="50000"/>
                  </a:schemeClr>
                </a:solidFill>
              </a:rPr>
              <a:t>Derbyshire Referral: </a:t>
            </a:r>
            <a:r>
              <a:rPr lang="en-GB" sz="1600" dirty="0">
                <a:hlinkClick r:id="rId7"/>
              </a:rPr>
              <a:t>https://www.derbyshire.gov.uk/social-health/care-and-health-service-providers/making-adult-care-referrals-information-for-professionals/making-an-adult-care-referral.aspx</a:t>
            </a:r>
            <a:endParaRPr lang="en-GB" sz="1600" dirty="0"/>
          </a:p>
          <a:p>
            <a:endParaRPr lang="en-GB" sz="1100" b="1" dirty="0"/>
          </a:p>
          <a:p>
            <a:r>
              <a:rPr lang="en-GB" sz="1600" b="1" dirty="0">
                <a:solidFill>
                  <a:schemeClr val="tx2">
                    <a:lumMod val="50000"/>
                  </a:schemeClr>
                </a:solidFill>
              </a:rPr>
              <a:t>Decision making Guidance Tool: </a:t>
            </a:r>
            <a:r>
              <a:rPr lang="en-GB" sz="1600" dirty="0">
                <a:hlinkClick r:id="rId8"/>
              </a:rPr>
              <a:t>https://www.derbyshiresab.org.uk/site-elements/documents/pdf/adult-safeguarding-decision-making-guidance.pdf</a:t>
            </a:r>
            <a:endParaRPr lang="en-GB" sz="1600" dirty="0"/>
          </a:p>
          <a:p>
            <a:pPr marL="0" indent="0">
              <a:buNone/>
            </a:pPr>
            <a:endParaRPr lang="en-GB" sz="1400" dirty="0">
              <a:solidFill>
                <a:schemeClr val="tx2">
                  <a:lumMod val="50000"/>
                </a:schemeClr>
              </a:solidFill>
            </a:endParaRPr>
          </a:p>
          <a:p>
            <a:pPr marL="0" indent="0">
              <a:buNone/>
            </a:pPr>
            <a:r>
              <a:rPr lang="en-GB" sz="1900" b="1" dirty="0">
                <a:solidFill>
                  <a:schemeClr val="tx2">
                    <a:lumMod val="50000"/>
                  </a:schemeClr>
                </a:solidFill>
              </a:rPr>
              <a:t>Non-Recent Abuse:  (Derbyshire / Derby Safeguarding Children Policies &amp; Procedures)</a:t>
            </a:r>
            <a:endParaRPr lang="en-GB" sz="1900" dirty="0">
              <a:solidFill>
                <a:schemeClr val="tx2">
                  <a:lumMod val="50000"/>
                </a:schemeClr>
              </a:solidFill>
            </a:endParaRPr>
          </a:p>
          <a:p>
            <a:r>
              <a:rPr lang="en-GB" sz="1700" b="1" u="sng" dirty="0">
                <a:hlinkClick r:id="rId9"/>
              </a:rPr>
              <a:t>http://derbyshirescbs.proceduresonline.com/p_adults_dis_historical.html?zoom_highlight=non+recent</a:t>
            </a:r>
            <a:r>
              <a:rPr lang="en-GB" sz="1700" b="1" u="sng" dirty="0"/>
              <a:t> </a:t>
            </a:r>
            <a:r>
              <a:rPr lang="en-GB" sz="1700" b="1" dirty="0"/>
              <a:t> </a:t>
            </a:r>
            <a:endParaRPr lang="en-GB" sz="1700" dirty="0"/>
          </a:p>
          <a:p>
            <a:r>
              <a:rPr lang="en-GB" sz="1400" dirty="0"/>
              <a:t>SAIL Derbyshire (Childhood Sexual abuse): 0800 028 2678. </a:t>
            </a:r>
            <a:r>
              <a:rPr lang="en-GB" sz="1400" u="sng" dirty="0">
                <a:solidFill>
                  <a:srgbClr val="0000FF"/>
                </a:solidFill>
              </a:rPr>
              <a:t>www.sailderbyshire.org.uk </a:t>
            </a:r>
            <a:endParaRPr lang="en-GB" sz="1400" dirty="0">
              <a:solidFill>
                <a:srgbClr val="0000FF"/>
              </a:solidFill>
            </a:endParaRPr>
          </a:p>
          <a:p>
            <a:endParaRPr lang="en-GB" sz="1400" dirty="0"/>
          </a:p>
          <a:p>
            <a:pPr marL="0" indent="0">
              <a:buNone/>
            </a:pPr>
            <a:r>
              <a:rPr lang="en-GB" sz="1900" b="1" dirty="0">
                <a:solidFill>
                  <a:schemeClr val="tx2">
                    <a:lumMod val="50000"/>
                  </a:schemeClr>
                </a:solidFill>
              </a:rPr>
              <a:t>Vulnerable Adults Risk Management [VARM] </a:t>
            </a:r>
            <a:endParaRPr lang="en-GB" sz="1900" dirty="0">
              <a:solidFill>
                <a:schemeClr val="tx2">
                  <a:lumMod val="50000"/>
                </a:schemeClr>
              </a:solidFill>
            </a:endParaRPr>
          </a:p>
          <a:p>
            <a:r>
              <a:rPr lang="en-GB" sz="1600" b="1" u="sng" dirty="0">
                <a:hlinkClick r:id="rId10"/>
              </a:rPr>
              <a:t>https://www.derbyshiresab.org.uk/professionals/vulnerable-adult-risk-management.aspx</a:t>
            </a:r>
            <a:r>
              <a:rPr lang="en-GB" sz="1600" b="1" dirty="0"/>
              <a:t>   </a:t>
            </a:r>
            <a:endParaRPr lang="en-GB" sz="1600" dirty="0"/>
          </a:p>
          <a:p>
            <a:pPr marL="0" indent="0">
              <a:buNone/>
            </a:pPr>
            <a:endParaRPr lang="en-GB" sz="1400" dirty="0"/>
          </a:p>
          <a:p>
            <a:pPr marL="0" indent="0">
              <a:buNone/>
            </a:pPr>
            <a:endParaRPr lang="en-GB" sz="1900" b="1" dirty="0"/>
          </a:p>
        </p:txBody>
      </p:sp>
    </p:spTree>
    <p:extLst>
      <p:ext uri="{BB962C8B-B14F-4D97-AF65-F5344CB8AC3E}">
        <p14:creationId xmlns:p14="http://schemas.microsoft.com/office/powerpoint/2010/main" val="124629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a:noAutofit/>
          </a:bodyPr>
          <a:lstStyle/>
          <a:p>
            <a:r>
              <a:rPr lang="en-GB" sz="3600" dirty="0">
                <a:solidFill>
                  <a:schemeClr val="tx2">
                    <a:lumMod val="50000"/>
                  </a:schemeClr>
                </a:solidFill>
              </a:rPr>
              <a:t>Derbyshire &amp; Derby Safeguarding Adults Policy &amp; Procedures</a:t>
            </a:r>
          </a:p>
        </p:txBody>
      </p:sp>
      <p:sp>
        <p:nvSpPr>
          <p:cNvPr id="3" name="Content Placeholder 2"/>
          <p:cNvSpPr>
            <a:spLocks noGrp="1"/>
          </p:cNvSpPr>
          <p:nvPr>
            <p:ph idx="1"/>
          </p:nvPr>
        </p:nvSpPr>
        <p:spPr/>
        <p:txBody>
          <a:bodyPr/>
          <a:lstStyle/>
          <a:p>
            <a:pPr marL="0" indent="0" algn="ctr">
              <a:buNone/>
            </a:pPr>
            <a:r>
              <a:rPr lang="en-GB" b="1" dirty="0">
                <a:solidFill>
                  <a:schemeClr val="tx2">
                    <a:lumMod val="50000"/>
                  </a:schemeClr>
                </a:solidFill>
              </a:rPr>
              <a:t>Please always refer to the policy on </a:t>
            </a:r>
            <a:r>
              <a:rPr lang="en-GB" b="1" u="sng" dirty="0">
                <a:solidFill>
                  <a:schemeClr val="tx2">
                    <a:lumMod val="50000"/>
                  </a:schemeClr>
                </a:solidFill>
              </a:rPr>
              <a:t>either</a:t>
            </a:r>
          </a:p>
          <a:p>
            <a:pPr marL="0" indent="0" algn="ctr">
              <a:buNone/>
            </a:pPr>
            <a:r>
              <a:rPr lang="en-GB" sz="2800" b="1" dirty="0">
                <a:solidFill>
                  <a:schemeClr val="tx2">
                    <a:lumMod val="50000"/>
                  </a:schemeClr>
                </a:solidFill>
              </a:rPr>
              <a:t>(joint policy) :</a:t>
            </a:r>
          </a:p>
          <a:p>
            <a:pPr marL="0" indent="0" algn="ctr">
              <a:buNone/>
            </a:pPr>
            <a:endParaRPr lang="en-GB" sz="1000" b="1" dirty="0"/>
          </a:p>
          <a:p>
            <a:pPr marL="457200" lvl="1" indent="0" algn="ctr">
              <a:buNone/>
            </a:pPr>
            <a:r>
              <a:rPr lang="en-GB" b="1" dirty="0">
                <a:solidFill>
                  <a:schemeClr val="accent5">
                    <a:lumMod val="60000"/>
                    <a:lumOff val="40000"/>
                  </a:schemeClr>
                </a:solidFill>
                <a:effectLst>
                  <a:outerShdw blurRad="38100" dist="38100" dir="2700000" algn="tl">
                    <a:srgbClr val="000000">
                      <a:alpha val="43137"/>
                    </a:srgbClr>
                  </a:outerShdw>
                </a:effectLst>
              </a:rPr>
              <a:t>Derby City Safeguarding Adults Board</a:t>
            </a:r>
          </a:p>
          <a:p>
            <a:pPr marL="457200" lvl="1" indent="0" algn="ctr">
              <a:buNone/>
            </a:pPr>
            <a:r>
              <a:rPr lang="en-GB" sz="2400" dirty="0">
                <a:hlinkClick r:id="rId3"/>
              </a:rPr>
              <a:t>www.derbysab.org.uk</a:t>
            </a:r>
            <a:r>
              <a:rPr lang="en-GB" sz="2400" dirty="0"/>
              <a:t> </a:t>
            </a:r>
          </a:p>
          <a:p>
            <a:pPr marL="457200" lvl="1" indent="0" algn="ctr">
              <a:buNone/>
            </a:pPr>
            <a:r>
              <a:rPr lang="en-GB" b="1" dirty="0">
                <a:solidFill>
                  <a:srgbClr val="990099"/>
                </a:solidFill>
                <a:effectLst>
                  <a:outerShdw blurRad="38100" dist="38100" dir="2700000" algn="tl">
                    <a:srgbClr val="000000">
                      <a:alpha val="43137"/>
                    </a:srgbClr>
                  </a:outerShdw>
                </a:effectLst>
              </a:rPr>
              <a:t>Derbyshire Safeguarding Adults Board</a:t>
            </a:r>
          </a:p>
          <a:p>
            <a:pPr marL="457200" lvl="1" indent="0" algn="ctr">
              <a:buNone/>
            </a:pPr>
            <a:r>
              <a:rPr lang="en-GB" sz="2400" dirty="0">
                <a:hlinkClick r:id="rId4"/>
              </a:rPr>
              <a:t>www.derbyshiresab.org.uk/home.aspx</a:t>
            </a:r>
            <a:r>
              <a:rPr lang="en-GB" sz="2400" dirty="0"/>
              <a:t> </a:t>
            </a:r>
          </a:p>
          <a:p>
            <a:pPr marL="457200" lvl="1" indent="0">
              <a:buNone/>
            </a:pPr>
            <a:endParaRPr lang="en-GB" dirty="0"/>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849" y="5093212"/>
            <a:ext cx="2481263"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5234435"/>
            <a:ext cx="3054350"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75" y="6164352"/>
            <a:ext cx="1243957" cy="659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0115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35707" y="260648"/>
            <a:ext cx="7772400" cy="1008111"/>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lstStyle/>
          <a:p>
            <a:r>
              <a:rPr lang="en-GB" dirty="0">
                <a:solidFill>
                  <a:schemeClr val="bg1"/>
                </a:solidFill>
              </a:rPr>
              <a:t>Useful forms</a:t>
            </a:r>
          </a:p>
        </p:txBody>
      </p:sp>
      <p:graphicFrame>
        <p:nvGraphicFramePr>
          <p:cNvPr id="8" name="Object 7">
            <a:extLst>
              <a:ext uri="{FF2B5EF4-FFF2-40B4-BE49-F238E27FC236}">
                <a16:creationId xmlns:a16="http://schemas.microsoft.com/office/drawing/2014/main" id="{273F635D-3468-40B1-869C-35D717EF6EF3}"/>
              </a:ext>
            </a:extLst>
          </p:cNvPr>
          <p:cNvGraphicFramePr>
            <a:graphicFrameLocks noChangeAspect="1"/>
          </p:cNvGraphicFramePr>
          <p:nvPr>
            <p:extLst>
              <p:ext uri="{D42A27DB-BD31-4B8C-83A1-F6EECF244321}">
                <p14:modId xmlns:p14="http://schemas.microsoft.com/office/powerpoint/2010/main" val="711115591"/>
              </p:ext>
            </p:extLst>
          </p:nvPr>
        </p:nvGraphicFramePr>
        <p:xfrm>
          <a:off x="827584" y="1603585"/>
          <a:ext cx="1069776" cy="1226983"/>
        </p:xfrm>
        <a:graphic>
          <a:graphicData uri="http://schemas.openxmlformats.org/presentationml/2006/ole">
            <mc:AlternateContent xmlns:mc="http://schemas.openxmlformats.org/markup-compatibility/2006">
              <mc:Choice xmlns:v="urn:schemas-microsoft-com:vml" Requires="v">
                <p:oleObj name="Document" r:id="rId3" imgW="7186136" imgH="8242496" progId="Word.Document.12">
                  <p:embed/>
                </p:oleObj>
              </mc:Choice>
              <mc:Fallback>
                <p:oleObj name="Document" r:id="rId3" imgW="7186136" imgH="8242496" progId="Word.Document.12">
                  <p:embed/>
                  <p:pic>
                    <p:nvPicPr>
                      <p:cNvPr id="8" name="Object 7">
                        <a:extLst>
                          <a:ext uri="{FF2B5EF4-FFF2-40B4-BE49-F238E27FC236}">
                            <a16:creationId xmlns:a16="http://schemas.microsoft.com/office/drawing/2014/main" id="{273F635D-3468-40B1-869C-35D717EF6EF3}"/>
                          </a:ext>
                        </a:extLst>
                      </p:cNvPr>
                      <p:cNvPicPr/>
                      <p:nvPr/>
                    </p:nvPicPr>
                    <p:blipFill>
                      <a:blip r:embed="rId4"/>
                      <a:stretch>
                        <a:fillRect/>
                      </a:stretch>
                    </p:blipFill>
                    <p:spPr>
                      <a:xfrm>
                        <a:off x="827584" y="1603585"/>
                        <a:ext cx="1069776" cy="1226983"/>
                      </a:xfrm>
                      <a:prstGeom prst="rect">
                        <a:avLst/>
                      </a:prstGeom>
                      <a:ln w="57150">
                        <a:solidFill>
                          <a:srgbClr val="C00000"/>
                        </a:solidFill>
                      </a:ln>
                    </p:spPr>
                  </p:pic>
                </p:oleObj>
              </mc:Fallback>
            </mc:AlternateContent>
          </a:graphicData>
        </a:graphic>
      </p:graphicFrame>
      <p:graphicFrame>
        <p:nvGraphicFramePr>
          <p:cNvPr id="6" name="Object 5">
            <a:extLst>
              <a:ext uri="{FF2B5EF4-FFF2-40B4-BE49-F238E27FC236}">
                <a16:creationId xmlns:a16="http://schemas.microsoft.com/office/drawing/2014/main" id="{DB1B1EBD-D3A5-40C3-8543-37451CBA70EF}"/>
              </a:ext>
            </a:extLst>
          </p:cNvPr>
          <p:cNvGraphicFramePr>
            <a:graphicFrameLocks noChangeAspect="1"/>
          </p:cNvGraphicFramePr>
          <p:nvPr>
            <p:extLst>
              <p:ext uri="{D42A27DB-BD31-4B8C-83A1-F6EECF244321}">
                <p14:modId xmlns:p14="http://schemas.microsoft.com/office/powerpoint/2010/main" val="3540276161"/>
              </p:ext>
            </p:extLst>
          </p:nvPr>
        </p:nvGraphicFramePr>
        <p:xfrm>
          <a:off x="867172" y="3926193"/>
          <a:ext cx="990600" cy="1403350"/>
        </p:xfrm>
        <a:graphic>
          <a:graphicData uri="http://schemas.openxmlformats.org/presentationml/2006/ole">
            <mc:AlternateContent xmlns:mc="http://schemas.openxmlformats.org/markup-compatibility/2006">
              <mc:Choice xmlns:v="urn:schemas-microsoft-com:vml" Requires="v">
                <p:oleObj name="Acrobat Document" r:id="rId5" imgW="4533530" imgH="6415777" progId="AcroExch.Document.DC">
                  <p:embed/>
                </p:oleObj>
              </mc:Choice>
              <mc:Fallback>
                <p:oleObj name="Acrobat Document" r:id="rId5" imgW="4533530" imgH="6415777" progId="AcroExch.Document.DC">
                  <p:embed/>
                  <p:pic>
                    <p:nvPicPr>
                      <p:cNvPr id="6" name="Object 5">
                        <a:extLst>
                          <a:ext uri="{FF2B5EF4-FFF2-40B4-BE49-F238E27FC236}">
                            <a16:creationId xmlns:a16="http://schemas.microsoft.com/office/drawing/2014/main" id="{DB1B1EBD-D3A5-40C3-8543-37451CBA70EF}"/>
                          </a:ext>
                        </a:extLst>
                      </p:cNvPr>
                      <p:cNvPicPr/>
                      <p:nvPr/>
                    </p:nvPicPr>
                    <p:blipFill>
                      <a:blip r:embed="rId6"/>
                      <a:stretch>
                        <a:fillRect/>
                      </a:stretch>
                    </p:blipFill>
                    <p:spPr>
                      <a:xfrm>
                        <a:off x="867172" y="3926193"/>
                        <a:ext cx="990600" cy="1403350"/>
                      </a:xfrm>
                      <a:prstGeom prst="rect">
                        <a:avLst/>
                      </a:prstGeom>
                      <a:ln w="57150">
                        <a:solidFill>
                          <a:srgbClr val="C00000"/>
                        </a:solidFill>
                      </a:ln>
                    </p:spPr>
                  </p:pic>
                </p:oleObj>
              </mc:Fallback>
            </mc:AlternateContent>
          </a:graphicData>
        </a:graphic>
      </p:graphicFrame>
      <p:graphicFrame>
        <p:nvGraphicFramePr>
          <p:cNvPr id="10" name="Object 9">
            <a:extLst>
              <a:ext uri="{FF2B5EF4-FFF2-40B4-BE49-F238E27FC236}">
                <a16:creationId xmlns:a16="http://schemas.microsoft.com/office/drawing/2014/main" id="{2F420E34-B416-48AB-9856-D4727D442829}"/>
              </a:ext>
            </a:extLst>
          </p:cNvPr>
          <p:cNvGraphicFramePr>
            <a:graphicFrameLocks noChangeAspect="1"/>
          </p:cNvGraphicFramePr>
          <p:nvPr>
            <p:extLst>
              <p:ext uri="{D42A27DB-BD31-4B8C-83A1-F6EECF244321}">
                <p14:modId xmlns:p14="http://schemas.microsoft.com/office/powerpoint/2010/main" val="2647855127"/>
              </p:ext>
            </p:extLst>
          </p:nvPr>
        </p:nvGraphicFramePr>
        <p:xfrm>
          <a:off x="4113685" y="3954768"/>
          <a:ext cx="876300" cy="1346200"/>
        </p:xfrm>
        <a:graphic>
          <a:graphicData uri="http://schemas.openxmlformats.org/presentationml/2006/ole">
            <mc:AlternateContent xmlns:mc="http://schemas.openxmlformats.org/markup-compatibility/2006">
              <mc:Choice xmlns:v="urn:schemas-microsoft-com:vml" Requires="v">
                <p:oleObj name="Document" r:id="rId7" imgW="5731560" imgH="8799480" progId="Word.Document.12">
                  <p:embed/>
                </p:oleObj>
              </mc:Choice>
              <mc:Fallback>
                <p:oleObj name="Document" r:id="rId7" imgW="5731560" imgH="8799480" progId="Word.Document.12">
                  <p:embed/>
                  <p:pic>
                    <p:nvPicPr>
                      <p:cNvPr id="10" name="Object 9">
                        <a:extLst>
                          <a:ext uri="{FF2B5EF4-FFF2-40B4-BE49-F238E27FC236}">
                            <a16:creationId xmlns:a16="http://schemas.microsoft.com/office/drawing/2014/main" id="{2F420E34-B416-48AB-9856-D4727D442829}"/>
                          </a:ext>
                        </a:extLst>
                      </p:cNvPr>
                      <p:cNvPicPr/>
                      <p:nvPr/>
                    </p:nvPicPr>
                    <p:blipFill>
                      <a:blip r:embed="rId8"/>
                      <a:stretch>
                        <a:fillRect/>
                      </a:stretch>
                    </p:blipFill>
                    <p:spPr>
                      <a:xfrm>
                        <a:off x="4113685" y="3954768"/>
                        <a:ext cx="876300" cy="1346200"/>
                      </a:xfrm>
                      <a:prstGeom prst="rect">
                        <a:avLst/>
                      </a:prstGeom>
                      <a:ln w="57150">
                        <a:solidFill>
                          <a:srgbClr val="C00000"/>
                        </a:solidFill>
                      </a:ln>
                    </p:spPr>
                  </p:pic>
                </p:oleObj>
              </mc:Fallback>
            </mc:AlternateContent>
          </a:graphicData>
        </a:graphic>
      </p:graphicFrame>
      <p:sp>
        <p:nvSpPr>
          <p:cNvPr id="3" name="TextBox 2">
            <a:extLst>
              <a:ext uri="{FF2B5EF4-FFF2-40B4-BE49-F238E27FC236}">
                <a16:creationId xmlns:a16="http://schemas.microsoft.com/office/drawing/2014/main" id="{A195C0EA-612A-40EA-85D3-0EF27BA40D09}"/>
              </a:ext>
            </a:extLst>
          </p:cNvPr>
          <p:cNvSpPr txBox="1"/>
          <p:nvPr/>
        </p:nvSpPr>
        <p:spPr>
          <a:xfrm>
            <a:off x="374948" y="5445224"/>
            <a:ext cx="1687016" cy="461665"/>
          </a:xfrm>
          <a:prstGeom prst="rect">
            <a:avLst/>
          </a:prstGeom>
          <a:noFill/>
        </p:spPr>
        <p:txBody>
          <a:bodyPr wrap="square" rtlCol="0">
            <a:spAutoFit/>
          </a:bodyPr>
          <a:lstStyle/>
          <a:p>
            <a:pPr algn="ctr"/>
            <a:r>
              <a:rPr lang="en-GB" sz="1200" dirty="0"/>
              <a:t>DSAB Practice guidance April 2020</a:t>
            </a:r>
          </a:p>
        </p:txBody>
      </p:sp>
      <p:sp>
        <p:nvSpPr>
          <p:cNvPr id="4" name="TextBox 3">
            <a:extLst>
              <a:ext uri="{FF2B5EF4-FFF2-40B4-BE49-F238E27FC236}">
                <a16:creationId xmlns:a16="http://schemas.microsoft.com/office/drawing/2014/main" id="{D941032E-F208-4048-8FD8-E3D6710B6F32}"/>
              </a:ext>
            </a:extLst>
          </p:cNvPr>
          <p:cNvSpPr txBox="1"/>
          <p:nvPr/>
        </p:nvSpPr>
        <p:spPr>
          <a:xfrm>
            <a:off x="3206221" y="5465756"/>
            <a:ext cx="1944216" cy="461665"/>
          </a:xfrm>
          <a:prstGeom prst="rect">
            <a:avLst/>
          </a:prstGeom>
          <a:noFill/>
        </p:spPr>
        <p:txBody>
          <a:bodyPr wrap="square" rtlCol="0">
            <a:spAutoFit/>
          </a:bodyPr>
          <a:lstStyle/>
          <a:p>
            <a:pPr algn="ctr"/>
            <a:r>
              <a:rPr lang="en-GB" sz="1200" dirty="0"/>
              <a:t>Derbyshire SAB VARM referral form</a:t>
            </a:r>
          </a:p>
        </p:txBody>
      </p:sp>
      <p:graphicFrame>
        <p:nvGraphicFramePr>
          <p:cNvPr id="11" name="Object 10">
            <a:extLst>
              <a:ext uri="{FF2B5EF4-FFF2-40B4-BE49-F238E27FC236}">
                <a16:creationId xmlns:a16="http://schemas.microsoft.com/office/drawing/2014/main" id="{8F9FFACA-D612-4A6B-8D10-DED3B389D6FC}"/>
              </a:ext>
            </a:extLst>
          </p:cNvPr>
          <p:cNvGraphicFramePr>
            <a:graphicFrameLocks noChangeAspect="1"/>
          </p:cNvGraphicFramePr>
          <p:nvPr>
            <p:extLst>
              <p:ext uri="{D42A27DB-BD31-4B8C-83A1-F6EECF244321}">
                <p14:modId xmlns:p14="http://schemas.microsoft.com/office/powerpoint/2010/main" val="1549682949"/>
              </p:ext>
            </p:extLst>
          </p:nvPr>
        </p:nvGraphicFramePr>
        <p:xfrm>
          <a:off x="6934563" y="1603585"/>
          <a:ext cx="936104" cy="1324509"/>
        </p:xfrm>
        <a:graphic>
          <a:graphicData uri="http://schemas.openxmlformats.org/presentationml/2006/ole">
            <mc:AlternateContent xmlns:mc="http://schemas.openxmlformats.org/markup-compatibility/2006">
              <mc:Choice xmlns:v="urn:schemas-microsoft-com:vml" Requires="v">
                <p:oleObj name="Acrobat Document" r:id="rId9" imgW="4533530" imgH="6415777" progId="AcroExch.Document.DC">
                  <p:embed/>
                </p:oleObj>
              </mc:Choice>
              <mc:Fallback>
                <p:oleObj name="Acrobat Document" r:id="rId9" imgW="4533530" imgH="6415777" progId="AcroExch.Document.DC">
                  <p:embed/>
                  <p:pic>
                    <p:nvPicPr>
                      <p:cNvPr id="11" name="Object 10">
                        <a:extLst>
                          <a:ext uri="{FF2B5EF4-FFF2-40B4-BE49-F238E27FC236}">
                            <a16:creationId xmlns:a16="http://schemas.microsoft.com/office/drawing/2014/main" id="{8F9FFACA-D612-4A6B-8D10-DED3B389D6FC}"/>
                          </a:ext>
                        </a:extLst>
                      </p:cNvPr>
                      <p:cNvPicPr/>
                      <p:nvPr/>
                    </p:nvPicPr>
                    <p:blipFill>
                      <a:blip r:embed="rId10"/>
                      <a:stretch>
                        <a:fillRect/>
                      </a:stretch>
                    </p:blipFill>
                    <p:spPr>
                      <a:xfrm>
                        <a:off x="6934563" y="1603585"/>
                        <a:ext cx="936104" cy="1324509"/>
                      </a:xfrm>
                      <a:prstGeom prst="rect">
                        <a:avLst/>
                      </a:prstGeom>
                      <a:ln w="57150">
                        <a:solidFill>
                          <a:srgbClr val="C00000"/>
                        </a:solidFill>
                      </a:ln>
                    </p:spPr>
                  </p:pic>
                </p:oleObj>
              </mc:Fallback>
            </mc:AlternateContent>
          </a:graphicData>
        </a:graphic>
      </p:graphicFrame>
      <p:sp>
        <p:nvSpPr>
          <p:cNvPr id="14" name="TextBox 13">
            <a:extLst>
              <a:ext uri="{FF2B5EF4-FFF2-40B4-BE49-F238E27FC236}">
                <a16:creationId xmlns:a16="http://schemas.microsoft.com/office/drawing/2014/main" id="{4094442F-48C2-40D9-B1F0-5198F57FD5B4}"/>
              </a:ext>
            </a:extLst>
          </p:cNvPr>
          <p:cNvSpPr txBox="1"/>
          <p:nvPr/>
        </p:nvSpPr>
        <p:spPr>
          <a:xfrm>
            <a:off x="5898272" y="3047782"/>
            <a:ext cx="2235612" cy="276999"/>
          </a:xfrm>
          <a:prstGeom prst="rect">
            <a:avLst/>
          </a:prstGeom>
          <a:noFill/>
        </p:spPr>
        <p:txBody>
          <a:bodyPr wrap="none" rtlCol="0">
            <a:spAutoFit/>
          </a:bodyPr>
          <a:lstStyle/>
          <a:p>
            <a:pPr algn="ctr"/>
            <a:r>
              <a:rPr lang="en-GB" sz="1200" dirty="0"/>
              <a:t>D&amp;DSAB policies and Procedures</a:t>
            </a:r>
          </a:p>
        </p:txBody>
      </p:sp>
      <p:sp>
        <p:nvSpPr>
          <p:cNvPr id="15" name="TextBox 14">
            <a:extLst>
              <a:ext uri="{FF2B5EF4-FFF2-40B4-BE49-F238E27FC236}">
                <a16:creationId xmlns:a16="http://schemas.microsoft.com/office/drawing/2014/main" id="{2BE729A0-739B-4651-B2E5-987A0A177DED}"/>
              </a:ext>
            </a:extLst>
          </p:cNvPr>
          <p:cNvSpPr txBox="1"/>
          <p:nvPr/>
        </p:nvSpPr>
        <p:spPr>
          <a:xfrm>
            <a:off x="2179230" y="6351131"/>
            <a:ext cx="4745210" cy="246221"/>
          </a:xfrm>
          <a:prstGeom prst="rect">
            <a:avLst/>
          </a:prstGeom>
          <a:noFill/>
        </p:spPr>
        <p:txBody>
          <a:bodyPr wrap="none" rtlCol="0">
            <a:spAutoFit/>
          </a:bodyPr>
          <a:lstStyle/>
          <a:p>
            <a:r>
              <a:rPr lang="en-GB" sz="1000" dirty="0">
                <a:hlinkClick r:id="rId11"/>
              </a:rPr>
              <a:t>Derby and Derbyshire safeguarding adults policy and procedures (derbyshiresab.org.uk)</a:t>
            </a:r>
            <a:endParaRPr lang="en-GB" sz="1000" dirty="0"/>
          </a:p>
        </p:txBody>
      </p:sp>
      <p:sp>
        <p:nvSpPr>
          <p:cNvPr id="17" name="TextBox 16">
            <a:extLst>
              <a:ext uri="{FF2B5EF4-FFF2-40B4-BE49-F238E27FC236}">
                <a16:creationId xmlns:a16="http://schemas.microsoft.com/office/drawing/2014/main" id="{730DB924-6A95-4A82-84AC-2438FF352FE5}"/>
              </a:ext>
            </a:extLst>
          </p:cNvPr>
          <p:cNvSpPr txBox="1"/>
          <p:nvPr/>
        </p:nvSpPr>
        <p:spPr>
          <a:xfrm>
            <a:off x="284266" y="2921169"/>
            <a:ext cx="1868379" cy="507831"/>
          </a:xfrm>
          <a:prstGeom prst="rect">
            <a:avLst/>
          </a:prstGeom>
          <a:noFill/>
        </p:spPr>
        <p:txBody>
          <a:bodyPr wrap="square">
            <a:spAutoFit/>
          </a:bodyPr>
          <a:lstStyle/>
          <a:p>
            <a:pPr algn="ctr"/>
            <a:r>
              <a:rPr lang="en-US" sz="900" dirty="0">
                <a:solidFill>
                  <a:srgbClr val="19196F"/>
                </a:solidFill>
                <a:effectLst/>
                <a:latin typeface="Arial" panose="020B0604020202020204" pitchFamily="34" charset="0"/>
                <a:ea typeface="Arial" panose="020B0604020202020204" pitchFamily="34" charset="0"/>
              </a:rPr>
              <a:t>DERBYSHIRE COUNTY COUNCIL SECTION 42 ENQUIRY REQUEST </a:t>
            </a:r>
            <a:endParaRPr lang="en-GB" sz="900" dirty="0"/>
          </a:p>
        </p:txBody>
      </p:sp>
      <p:graphicFrame>
        <p:nvGraphicFramePr>
          <p:cNvPr id="16" name="Object 15">
            <a:extLst>
              <a:ext uri="{FF2B5EF4-FFF2-40B4-BE49-F238E27FC236}">
                <a16:creationId xmlns:a16="http://schemas.microsoft.com/office/drawing/2014/main" id="{0BEA3074-7E31-4050-8730-88FBF7331D0C}"/>
              </a:ext>
            </a:extLst>
          </p:cNvPr>
          <p:cNvGraphicFramePr>
            <a:graphicFrameLocks noChangeAspect="1"/>
          </p:cNvGraphicFramePr>
          <p:nvPr>
            <p:extLst>
              <p:ext uri="{D42A27DB-BD31-4B8C-83A1-F6EECF244321}">
                <p14:modId xmlns:p14="http://schemas.microsoft.com/office/powerpoint/2010/main" val="3836953621"/>
              </p:ext>
            </p:extLst>
          </p:nvPr>
        </p:nvGraphicFramePr>
        <p:xfrm>
          <a:off x="6897891" y="3886203"/>
          <a:ext cx="1009448" cy="1424579"/>
        </p:xfrm>
        <a:graphic>
          <a:graphicData uri="http://schemas.openxmlformats.org/presentationml/2006/ole">
            <mc:AlternateContent xmlns:mc="http://schemas.openxmlformats.org/markup-compatibility/2006">
              <mc:Choice xmlns:v="urn:schemas-microsoft-com:vml" Requires="v">
                <p:oleObj name="Document" r:id="rId12" imgW="6946920" imgH="9806040" progId="Word.Document.12">
                  <p:embed/>
                </p:oleObj>
              </mc:Choice>
              <mc:Fallback>
                <p:oleObj name="Document" r:id="rId12" imgW="6946920" imgH="9806040" progId="Word.Document.12">
                  <p:embed/>
                  <p:pic>
                    <p:nvPicPr>
                      <p:cNvPr id="16" name="Object 15">
                        <a:extLst>
                          <a:ext uri="{FF2B5EF4-FFF2-40B4-BE49-F238E27FC236}">
                            <a16:creationId xmlns:a16="http://schemas.microsoft.com/office/drawing/2014/main" id="{0BEA3074-7E31-4050-8730-88FBF7331D0C}"/>
                          </a:ext>
                        </a:extLst>
                      </p:cNvPr>
                      <p:cNvPicPr/>
                      <p:nvPr/>
                    </p:nvPicPr>
                    <p:blipFill>
                      <a:blip r:embed="rId13"/>
                      <a:stretch>
                        <a:fillRect/>
                      </a:stretch>
                    </p:blipFill>
                    <p:spPr>
                      <a:xfrm>
                        <a:off x="6897891" y="3886203"/>
                        <a:ext cx="1009448" cy="1424579"/>
                      </a:xfrm>
                      <a:prstGeom prst="rect">
                        <a:avLst/>
                      </a:prstGeom>
                      <a:ln w="57150">
                        <a:solidFill>
                          <a:srgbClr val="C00000"/>
                        </a:solidFill>
                      </a:ln>
                    </p:spPr>
                  </p:pic>
                </p:oleObj>
              </mc:Fallback>
            </mc:AlternateContent>
          </a:graphicData>
        </a:graphic>
      </p:graphicFrame>
      <p:sp>
        <p:nvSpPr>
          <p:cNvPr id="18" name="TextBox 17">
            <a:extLst>
              <a:ext uri="{FF2B5EF4-FFF2-40B4-BE49-F238E27FC236}">
                <a16:creationId xmlns:a16="http://schemas.microsoft.com/office/drawing/2014/main" id="{32D9DFB1-0073-47E4-91EC-CB4409167D89}"/>
              </a:ext>
            </a:extLst>
          </p:cNvPr>
          <p:cNvSpPr txBox="1"/>
          <p:nvPr/>
        </p:nvSpPr>
        <p:spPr>
          <a:xfrm>
            <a:off x="5806405" y="5503677"/>
            <a:ext cx="2528885" cy="461665"/>
          </a:xfrm>
          <a:prstGeom prst="rect">
            <a:avLst/>
          </a:prstGeom>
          <a:noFill/>
        </p:spPr>
        <p:txBody>
          <a:bodyPr wrap="square" rtlCol="0">
            <a:spAutoFit/>
          </a:bodyPr>
          <a:lstStyle/>
          <a:p>
            <a:pPr algn="ctr"/>
            <a:r>
              <a:rPr lang="en-GB" sz="1200" dirty="0"/>
              <a:t>DHCFT Safeguarding Adults Policies and Procedures</a:t>
            </a:r>
          </a:p>
        </p:txBody>
      </p:sp>
      <p:graphicFrame>
        <p:nvGraphicFramePr>
          <p:cNvPr id="19" name="Object 18">
            <a:extLst>
              <a:ext uri="{FF2B5EF4-FFF2-40B4-BE49-F238E27FC236}">
                <a16:creationId xmlns:a16="http://schemas.microsoft.com/office/drawing/2014/main" id="{1AF4D155-42DB-43E0-AEA9-44A55771BF8D}"/>
              </a:ext>
            </a:extLst>
          </p:cNvPr>
          <p:cNvGraphicFramePr>
            <a:graphicFrameLocks noChangeAspect="1"/>
          </p:cNvGraphicFramePr>
          <p:nvPr>
            <p:extLst>
              <p:ext uri="{D42A27DB-BD31-4B8C-83A1-F6EECF244321}">
                <p14:modId xmlns:p14="http://schemas.microsoft.com/office/powerpoint/2010/main" val="1485247612"/>
              </p:ext>
            </p:extLst>
          </p:nvPr>
        </p:nvGraphicFramePr>
        <p:xfrm>
          <a:off x="3987800" y="1654175"/>
          <a:ext cx="1111250" cy="1485900"/>
        </p:xfrm>
        <a:graphic>
          <a:graphicData uri="http://schemas.openxmlformats.org/presentationml/2006/ole">
            <mc:AlternateContent xmlns:mc="http://schemas.openxmlformats.org/markup-compatibility/2006">
              <mc:Choice xmlns:v="urn:schemas-microsoft-com:vml" Requires="v">
                <p:oleObj name="Document" r:id="rId14" imgW="7775919" imgH="10409127" progId="Word.Document.8">
                  <p:embed/>
                </p:oleObj>
              </mc:Choice>
              <mc:Fallback>
                <p:oleObj name="Document" r:id="rId14" imgW="7775919" imgH="10409127" progId="Word.Document.8">
                  <p:embed/>
                  <p:pic>
                    <p:nvPicPr>
                      <p:cNvPr id="19" name="Object 18">
                        <a:extLst>
                          <a:ext uri="{FF2B5EF4-FFF2-40B4-BE49-F238E27FC236}">
                            <a16:creationId xmlns:a16="http://schemas.microsoft.com/office/drawing/2014/main" id="{1AF4D155-42DB-43E0-AEA9-44A55771BF8D}"/>
                          </a:ext>
                        </a:extLst>
                      </p:cNvPr>
                      <p:cNvPicPr/>
                      <p:nvPr/>
                    </p:nvPicPr>
                    <p:blipFill>
                      <a:blip r:embed="rId15"/>
                      <a:stretch>
                        <a:fillRect/>
                      </a:stretch>
                    </p:blipFill>
                    <p:spPr>
                      <a:xfrm>
                        <a:off x="3987800" y="1654175"/>
                        <a:ext cx="1111250" cy="1485900"/>
                      </a:xfrm>
                      <a:prstGeom prst="rect">
                        <a:avLst/>
                      </a:prstGeom>
                      <a:ln w="76200">
                        <a:solidFill>
                          <a:srgbClr val="C00000"/>
                        </a:solidFill>
                      </a:ln>
                    </p:spPr>
                  </p:pic>
                </p:oleObj>
              </mc:Fallback>
            </mc:AlternateContent>
          </a:graphicData>
        </a:graphic>
      </p:graphicFrame>
      <p:sp>
        <p:nvSpPr>
          <p:cNvPr id="20" name="TextBox 19">
            <a:extLst>
              <a:ext uri="{FF2B5EF4-FFF2-40B4-BE49-F238E27FC236}">
                <a16:creationId xmlns:a16="http://schemas.microsoft.com/office/drawing/2014/main" id="{341E1FFB-450B-4695-A4CE-FB0F4AA14FA8}"/>
              </a:ext>
            </a:extLst>
          </p:cNvPr>
          <p:cNvSpPr txBox="1"/>
          <p:nvPr/>
        </p:nvSpPr>
        <p:spPr>
          <a:xfrm>
            <a:off x="3753643" y="3259178"/>
            <a:ext cx="1579920" cy="276999"/>
          </a:xfrm>
          <a:prstGeom prst="rect">
            <a:avLst/>
          </a:prstGeom>
          <a:noFill/>
        </p:spPr>
        <p:txBody>
          <a:bodyPr wrap="none" rtlCol="0">
            <a:spAutoFit/>
          </a:bodyPr>
          <a:lstStyle/>
          <a:p>
            <a:pPr algn="ctr"/>
            <a:r>
              <a:rPr lang="en-GB" sz="1200" dirty="0"/>
              <a:t>D&amp;DSAB Referral form</a:t>
            </a:r>
          </a:p>
        </p:txBody>
      </p:sp>
    </p:spTree>
    <p:extLst>
      <p:ext uri="{BB962C8B-B14F-4D97-AF65-F5344CB8AC3E}">
        <p14:creationId xmlns:p14="http://schemas.microsoft.com/office/powerpoint/2010/main" val="210081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35707" y="260648"/>
            <a:ext cx="7772400" cy="1008111"/>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lstStyle/>
          <a:p>
            <a:r>
              <a:rPr lang="en-GB" dirty="0">
                <a:solidFill>
                  <a:schemeClr val="bg1"/>
                </a:solidFill>
              </a:rPr>
              <a:t>Useful forms</a:t>
            </a:r>
          </a:p>
        </p:txBody>
      </p:sp>
      <p:graphicFrame>
        <p:nvGraphicFramePr>
          <p:cNvPr id="16" name="Object 15">
            <a:extLst>
              <a:ext uri="{FF2B5EF4-FFF2-40B4-BE49-F238E27FC236}">
                <a16:creationId xmlns:a16="http://schemas.microsoft.com/office/drawing/2014/main" id="{5C8B9BC7-F13B-47A6-A810-5B2460956811}"/>
              </a:ext>
            </a:extLst>
          </p:cNvPr>
          <p:cNvGraphicFramePr>
            <a:graphicFrameLocks noChangeAspect="1"/>
          </p:cNvGraphicFramePr>
          <p:nvPr>
            <p:extLst>
              <p:ext uri="{D42A27DB-BD31-4B8C-83A1-F6EECF244321}">
                <p14:modId xmlns:p14="http://schemas.microsoft.com/office/powerpoint/2010/main" val="2989986976"/>
              </p:ext>
            </p:extLst>
          </p:nvPr>
        </p:nvGraphicFramePr>
        <p:xfrm>
          <a:off x="827584" y="1700808"/>
          <a:ext cx="1008113" cy="1426395"/>
        </p:xfrm>
        <a:graphic>
          <a:graphicData uri="http://schemas.openxmlformats.org/presentationml/2006/ole">
            <mc:AlternateContent xmlns:mc="http://schemas.openxmlformats.org/markup-compatibility/2006">
              <mc:Choice xmlns:v="urn:schemas-microsoft-com:vml" Requires="v">
                <p:oleObj name="Acrobat Document" r:id="rId3" imgW="4533530" imgH="6415777" progId="AcroExch.Document.DC">
                  <p:embed/>
                </p:oleObj>
              </mc:Choice>
              <mc:Fallback>
                <p:oleObj name="Acrobat Document" r:id="rId3" imgW="4533530" imgH="6415777" progId="AcroExch.Document.DC">
                  <p:embed/>
                  <p:pic>
                    <p:nvPicPr>
                      <p:cNvPr id="16" name="Object 15">
                        <a:extLst>
                          <a:ext uri="{FF2B5EF4-FFF2-40B4-BE49-F238E27FC236}">
                            <a16:creationId xmlns:a16="http://schemas.microsoft.com/office/drawing/2014/main" id="{5C8B9BC7-F13B-47A6-A810-5B2460956811}"/>
                          </a:ext>
                        </a:extLst>
                      </p:cNvPr>
                      <p:cNvPicPr/>
                      <p:nvPr/>
                    </p:nvPicPr>
                    <p:blipFill>
                      <a:blip r:embed="rId4"/>
                      <a:stretch>
                        <a:fillRect/>
                      </a:stretch>
                    </p:blipFill>
                    <p:spPr>
                      <a:xfrm>
                        <a:off x="827584" y="1700808"/>
                        <a:ext cx="1008113" cy="1426395"/>
                      </a:xfrm>
                      <a:prstGeom prst="rect">
                        <a:avLst/>
                      </a:prstGeom>
                      <a:ln w="76200">
                        <a:solidFill>
                          <a:srgbClr val="C00000"/>
                        </a:solidFill>
                      </a:ln>
                    </p:spPr>
                  </p:pic>
                </p:oleObj>
              </mc:Fallback>
            </mc:AlternateContent>
          </a:graphicData>
        </a:graphic>
      </p:graphicFrame>
      <p:sp>
        <p:nvSpPr>
          <p:cNvPr id="17" name="TextBox 16">
            <a:extLst>
              <a:ext uri="{FF2B5EF4-FFF2-40B4-BE49-F238E27FC236}">
                <a16:creationId xmlns:a16="http://schemas.microsoft.com/office/drawing/2014/main" id="{9026E84A-B09D-4BBE-83BB-749EC799B333}"/>
              </a:ext>
            </a:extLst>
          </p:cNvPr>
          <p:cNvSpPr txBox="1"/>
          <p:nvPr/>
        </p:nvSpPr>
        <p:spPr>
          <a:xfrm>
            <a:off x="323528" y="3236086"/>
            <a:ext cx="2160240" cy="646331"/>
          </a:xfrm>
          <a:prstGeom prst="rect">
            <a:avLst/>
          </a:prstGeom>
          <a:noFill/>
        </p:spPr>
        <p:txBody>
          <a:bodyPr wrap="square" rtlCol="0">
            <a:spAutoFit/>
          </a:bodyPr>
          <a:lstStyle/>
          <a:p>
            <a:pPr algn="ctr"/>
            <a:r>
              <a:rPr lang="en-GB" sz="1200" dirty="0"/>
              <a:t>Deprivation of Liberty Application for: for Urgent authorisation</a:t>
            </a:r>
          </a:p>
        </p:txBody>
      </p:sp>
      <p:graphicFrame>
        <p:nvGraphicFramePr>
          <p:cNvPr id="18" name="Object 17">
            <a:extLst>
              <a:ext uri="{FF2B5EF4-FFF2-40B4-BE49-F238E27FC236}">
                <a16:creationId xmlns:a16="http://schemas.microsoft.com/office/drawing/2014/main" id="{5CF4F9B6-9AD4-4597-96A0-E2279D4A3DCC}"/>
              </a:ext>
            </a:extLst>
          </p:cNvPr>
          <p:cNvGraphicFramePr>
            <a:graphicFrameLocks noChangeAspect="1"/>
          </p:cNvGraphicFramePr>
          <p:nvPr>
            <p:extLst>
              <p:ext uri="{D42A27DB-BD31-4B8C-83A1-F6EECF244321}">
                <p14:modId xmlns:p14="http://schemas.microsoft.com/office/powerpoint/2010/main" val="419360530"/>
              </p:ext>
            </p:extLst>
          </p:nvPr>
        </p:nvGraphicFramePr>
        <p:xfrm>
          <a:off x="2771800" y="1733333"/>
          <a:ext cx="1008113" cy="1426396"/>
        </p:xfrm>
        <a:graphic>
          <a:graphicData uri="http://schemas.openxmlformats.org/presentationml/2006/ole">
            <mc:AlternateContent xmlns:mc="http://schemas.openxmlformats.org/markup-compatibility/2006">
              <mc:Choice xmlns:v="urn:schemas-microsoft-com:vml" Requires="v">
                <p:oleObj name="Acrobat Document" r:id="rId5" imgW="4533530" imgH="6415777" progId="AcroExch.Document.DC">
                  <p:embed/>
                </p:oleObj>
              </mc:Choice>
              <mc:Fallback>
                <p:oleObj name="Acrobat Document" r:id="rId5" imgW="4533530" imgH="6415777" progId="AcroExch.Document.DC">
                  <p:embed/>
                  <p:pic>
                    <p:nvPicPr>
                      <p:cNvPr id="18" name="Object 17">
                        <a:extLst>
                          <a:ext uri="{FF2B5EF4-FFF2-40B4-BE49-F238E27FC236}">
                            <a16:creationId xmlns:a16="http://schemas.microsoft.com/office/drawing/2014/main" id="{5CF4F9B6-9AD4-4597-96A0-E2279D4A3DCC}"/>
                          </a:ext>
                        </a:extLst>
                      </p:cNvPr>
                      <p:cNvPicPr/>
                      <p:nvPr/>
                    </p:nvPicPr>
                    <p:blipFill>
                      <a:blip r:embed="rId6"/>
                      <a:stretch>
                        <a:fillRect/>
                      </a:stretch>
                    </p:blipFill>
                    <p:spPr>
                      <a:xfrm>
                        <a:off x="2771800" y="1733333"/>
                        <a:ext cx="1008113" cy="1426396"/>
                      </a:xfrm>
                      <a:prstGeom prst="rect">
                        <a:avLst/>
                      </a:prstGeom>
                      <a:ln w="57150">
                        <a:solidFill>
                          <a:srgbClr val="C00000"/>
                        </a:solidFill>
                      </a:ln>
                    </p:spPr>
                  </p:pic>
                </p:oleObj>
              </mc:Fallback>
            </mc:AlternateContent>
          </a:graphicData>
        </a:graphic>
      </p:graphicFrame>
      <p:graphicFrame>
        <p:nvGraphicFramePr>
          <p:cNvPr id="20" name="Object 19">
            <a:extLst>
              <a:ext uri="{FF2B5EF4-FFF2-40B4-BE49-F238E27FC236}">
                <a16:creationId xmlns:a16="http://schemas.microsoft.com/office/drawing/2014/main" id="{2E6EAEBD-1A80-4B8F-BEA1-52C6BA101EC1}"/>
              </a:ext>
            </a:extLst>
          </p:cNvPr>
          <p:cNvGraphicFramePr>
            <a:graphicFrameLocks noChangeAspect="1"/>
          </p:cNvGraphicFramePr>
          <p:nvPr>
            <p:extLst>
              <p:ext uri="{D42A27DB-BD31-4B8C-83A1-F6EECF244321}">
                <p14:modId xmlns:p14="http://schemas.microsoft.com/office/powerpoint/2010/main" val="2590932363"/>
              </p:ext>
            </p:extLst>
          </p:nvPr>
        </p:nvGraphicFramePr>
        <p:xfrm>
          <a:off x="7147598" y="1700807"/>
          <a:ext cx="1081087" cy="1528762"/>
        </p:xfrm>
        <a:graphic>
          <a:graphicData uri="http://schemas.openxmlformats.org/presentationml/2006/ole">
            <mc:AlternateContent xmlns:mc="http://schemas.openxmlformats.org/markup-compatibility/2006">
              <mc:Choice xmlns:v="urn:schemas-microsoft-com:vml" Requires="v">
                <p:oleObj name="Acrobat Document" r:id="rId7" imgW="4533530" imgH="6415777" progId="AcroExch.Document.DC">
                  <p:embed/>
                </p:oleObj>
              </mc:Choice>
              <mc:Fallback>
                <p:oleObj name="Acrobat Document" r:id="rId7" imgW="4533530" imgH="6415777" progId="AcroExch.Document.DC">
                  <p:embed/>
                  <p:pic>
                    <p:nvPicPr>
                      <p:cNvPr id="20" name="Object 19">
                        <a:extLst>
                          <a:ext uri="{FF2B5EF4-FFF2-40B4-BE49-F238E27FC236}">
                            <a16:creationId xmlns:a16="http://schemas.microsoft.com/office/drawing/2014/main" id="{2E6EAEBD-1A80-4B8F-BEA1-52C6BA101EC1}"/>
                          </a:ext>
                        </a:extLst>
                      </p:cNvPr>
                      <p:cNvPicPr/>
                      <p:nvPr/>
                    </p:nvPicPr>
                    <p:blipFill>
                      <a:blip r:embed="rId8"/>
                      <a:stretch>
                        <a:fillRect/>
                      </a:stretch>
                    </p:blipFill>
                    <p:spPr>
                      <a:xfrm>
                        <a:off x="7147598" y="1700807"/>
                        <a:ext cx="1081087" cy="1528762"/>
                      </a:xfrm>
                      <a:prstGeom prst="rect">
                        <a:avLst/>
                      </a:prstGeom>
                      <a:ln w="57150">
                        <a:solidFill>
                          <a:srgbClr val="C00000"/>
                        </a:solidFill>
                      </a:ln>
                    </p:spPr>
                  </p:pic>
                </p:oleObj>
              </mc:Fallback>
            </mc:AlternateContent>
          </a:graphicData>
        </a:graphic>
      </p:graphicFrame>
      <p:graphicFrame>
        <p:nvGraphicFramePr>
          <p:cNvPr id="21" name="Object 20">
            <a:extLst>
              <a:ext uri="{FF2B5EF4-FFF2-40B4-BE49-F238E27FC236}">
                <a16:creationId xmlns:a16="http://schemas.microsoft.com/office/drawing/2014/main" id="{EE39C293-F99F-46F5-AB52-5E1AA7005CB5}"/>
              </a:ext>
            </a:extLst>
          </p:cNvPr>
          <p:cNvGraphicFramePr>
            <a:graphicFrameLocks noChangeAspect="1"/>
          </p:cNvGraphicFramePr>
          <p:nvPr>
            <p:extLst>
              <p:ext uri="{D42A27DB-BD31-4B8C-83A1-F6EECF244321}">
                <p14:modId xmlns:p14="http://schemas.microsoft.com/office/powerpoint/2010/main" val="1246294891"/>
              </p:ext>
            </p:extLst>
          </p:nvPr>
        </p:nvGraphicFramePr>
        <p:xfrm>
          <a:off x="2771800" y="4120047"/>
          <a:ext cx="1074153" cy="1521716"/>
        </p:xfrm>
        <a:graphic>
          <a:graphicData uri="http://schemas.openxmlformats.org/presentationml/2006/ole">
            <mc:AlternateContent xmlns:mc="http://schemas.openxmlformats.org/markup-compatibility/2006">
              <mc:Choice xmlns:v="urn:schemas-microsoft-com:vml" Requires="v">
                <p:oleObj name="Acrobat Document" r:id="rId9" imgW="3200222" imgH="4533847" progId="AcroExch.Document.DC">
                  <p:embed/>
                </p:oleObj>
              </mc:Choice>
              <mc:Fallback>
                <p:oleObj name="Acrobat Document" r:id="rId9" imgW="3200222" imgH="4533847" progId="AcroExch.Document.DC">
                  <p:embed/>
                  <p:pic>
                    <p:nvPicPr>
                      <p:cNvPr id="21" name="Object 20">
                        <a:extLst>
                          <a:ext uri="{FF2B5EF4-FFF2-40B4-BE49-F238E27FC236}">
                            <a16:creationId xmlns:a16="http://schemas.microsoft.com/office/drawing/2014/main" id="{EE39C293-F99F-46F5-AB52-5E1AA7005CB5}"/>
                          </a:ext>
                        </a:extLst>
                      </p:cNvPr>
                      <p:cNvPicPr/>
                      <p:nvPr/>
                    </p:nvPicPr>
                    <p:blipFill>
                      <a:blip r:embed="rId10"/>
                      <a:stretch>
                        <a:fillRect/>
                      </a:stretch>
                    </p:blipFill>
                    <p:spPr>
                      <a:xfrm>
                        <a:off x="2771800" y="4120047"/>
                        <a:ext cx="1074153" cy="1521716"/>
                      </a:xfrm>
                      <a:prstGeom prst="rect">
                        <a:avLst/>
                      </a:prstGeom>
                      <a:ln w="57150">
                        <a:solidFill>
                          <a:srgbClr val="C00000"/>
                        </a:solidFill>
                      </a:ln>
                    </p:spPr>
                  </p:pic>
                </p:oleObj>
              </mc:Fallback>
            </mc:AlternateContent>
          </a:graphicData>
        </a:graphic>
      </p:graphicFrame>
      <p:graphicFrame>
        <p:nvGraphicFramePr>
          <p:cNvPr id="23" name="Object 22">
            <a:extLst>
              <a:ext uri="{FF2B5EF4-FFF2-40B4-BE49-F238E27FC236}">
                <a16:creationId xmlns:a16="http://schemas.microsoft.com/office/drawing/2014/main" id="{86DC60EC-D05B-43D7-91BD-E2E86D4595A7}"/>
              </a:ext>
            </a:extLst>
          </p:cNvPr>
          <p:cNvGraphicFramePr>
            <a:graphicFrameLocks noChangeAspect="1"/>
          </p:cNvGraphicFramePr>
          <p:nvPr>
            <p:extLst>
              <p:ext uri="{D42A27DB-BD31-4B8C-83A1-F6EECF244321}">
                <p14:modId xmlns:p14="http://schemas.microsoft.com/office/powerpoint/2010/main" val="1835703534"/>
              </p:ext>
            </p:extLst>
          </p:nvPr>
        </p:nvGraphicFramePr>
        <p:xfrm>
          <a:off x="7174186" y="4105573"/>
          <a:ext cx="1027910" cy="1474201"/>
        </p:xfrm>
        <a:graphic>
          <a:graphicData uri="http://schemas.openxmlformats.org/presentationml/2006/ole">
            <mc:AlternateContent xmlns:mc="http://schemas.openxmlformats.org/markup-compatibility/2006">
              <mc:Choice xmlns:v="urn:schemas-microsoft-com:vml" Requires="v">
                <p:oleObj name="Document" r:id="rId11" imgW="6480483" imgH="9291934" progId="Word.Document.8">
                  <p:embed/>
                </p:oleObj>
              </mc:Choice>
              <mc:Fallback>
                <p:oleObj name="Document" r:id="rId11" imgW="6480483" imgH="9291934" progId="Word.Document.8">
                  <p:embed/>
                  <p:pic>
                    <p:nvPicPr>
                      <p:cNvPr id="23" name="Object 22">
                        <a:extLst>
                          <a:ext uri="{FF2B5EF4-FFF2-40B4-BE49-F238E27FC236}">
                            <a16:creationId xmlns:a16="http://schemas.microsoft.com/office/drawing/2014/main" id="{86DC60EC-D05B-43D7-91BD-E2E86D4595A7}"/>
                          </a:ext>
                        </a:extLst>
                      </p:cNvPr>
                      <p:cNvPicPr/>
                      <p:nvPr/>
                    </p:nvPicPr>
                    <p:blipFill>
                      <a:blip r:embed="rId12"/>
                      <a:stretch>
                        <a:fillRect/>
                      </a:stretch>
                    </p:blipFill>
                    <p:spPr>
                      <a:xfrm>
                        <a:off x="7174186" y="4105573"/>
                        <a:ext cx="1027910" cy="1474201"/>
                      </a:xfrm>
                      <a:prstGeom prst="rect">
                        <a:avLst/>
                      </a:prstGeom>
                      <a:ln w="57150">
                        <a:solidFill>
                          <a:srgbClr val="C00000"/>
                        </a:solidFill>
                      </a:ln>
                    </p:spPr>
                  </p:pic>
                </p:oleObj>
              </mc:Fallback>
            </mc:AlternateContent>
          </a:graphicData>
        </a:graphic>
      </p:graphicFrame>
      <p:graphicFrame>
        <p:nvGraphicFramePr>
          <p:cNvPr id="11" name="Object 10">
            <a:extLst>
              <a:ext uri="{FF2B5EF4-FFF2-40B4-BE49-F238E27FC236}">
                <a16:creationId xmlns:a16="http://schemas.microsoft.com/office/drawing/2014/main" id="{8F61DCBE-DBBC-41B9-B8D8-75ABD7B5771A}"/>
              </a:ext>
            </a:extLst>
          </p:cNvPr>
          <p:cNvGraphicFramePr>
            <a:graphicFrameLocks noChangeAspect="1"/>
          </p:cNvGraphicFramePr>
          <p:nvPr>
            <p:extLst>
              <p:ext uri="{D42A27DB-BD31-4B8C-83A1-F6EECF244321}">
                <p14:modId xmlns:p14="http://schemas.microsoft.com/office/powerpoint/2010/main" val="2241845684"/>
              </p:ext>
            </p:extLst>
          </p:nvPr>
        </p:nvGraphicFramePr>
        <p:xfrm>
          <a:off x="814622" y="4131395"/>
          <a:ext cx="1027909" cy="1454405"/>
        </p:xfrm>
        <a:graphic>
          <a:graphicData uri="http://schemas.openxmlformats.org/presentationml/2006/ole">
            <mc:AlternateContent xmlns:mc="http://schemas.openxmlformats.org/markup-compatibility/2006">
              <mc:Choice xmlns:v="urn:schemas-microsoft-com:vml" Requires="v">
                <p:oleObj name="Acrobat Document" r:id="rId13" imgW="4533530" imgH="6415777" progId="AcroExch.Document.DC">
                  <p:embed/>
                </p:oleObj>
              </mc:Choice>
              <mc:Fallback>
                <p:oleObj name="Acrobat Document" r:id="rId13" imgW="4533530" imgH="6415777" progId="AcroExch.Document.DC">
                  <p:embed/>
                  <p:pic>
                    <p:nvPicPr>
                      <p:cNvPr id="11" name="Object 10">
                        <a:extLst>
                          <a:ext uri="{FF2B5EF4-FFF2-40B4-BE49-F238E27FC236}">
                            <a16:creationId xmlns:a16="http://schemas.microsoft.com/office/drawing/2014/main" id="{8F61DCBE-DBBC-41B9-B8D8-75ABD7B5771A}"/>
                          </a:ext>
                        </a:extLst>
                      </p:cNvPr>
                      <p:cNvPicPr/>
                      <p:nvPr/>
                    </p:nvPicPr>
                    <p:blipFill>
                      <a:blip r:embed="rId14"/>
                      <a:stretch>
                        <a:fillRect/>
                      </a:stretch>
                    </p:blipFill>
                    <p:spPr>
                      <a:xfrm>
                        <a:off x="814622" y="4131395"/>
                        <a:ext cx="1027909" cy="1454405"/>
                      </a:xfrm>
                      <a:prstGeom prst="rect">
                        <a:avLst/>
                      </a:prstGeom>
                      <a:ln w="76200">
                        <a:solidFill>
                          <a:srgbClr val="C00000"/>
                        </a:solidFill>
                      </a:ln>
                    </p:spPr>
                  </p:pic>
                </p:oleObj>
              </mc:Fallback>
            </mc:AlternateContent>
          </a:graphicData>
        </a:graphic>
      </p:graphicFrame>
      <p:sp>
        <p:nvSpPr>
          <p:cNvPr id="12" name="TextBox 11">
            <a:extLst>
              <a:ext uri="{FF2B5EF4-FFF2-40B4-BE49-F238E27FC236}">
                <a16:creationId xmlns:a16="http://schemas.microsoft.com/office/drawing/2014/main" id="{682AFFC5-9540-440A-96F6-D2BC644B06E5}"/>
              </a:ext>
            </a:extLst>
          </p:cNvPr>
          <p:cNvSpPr txBox="1"/>
          <p:nvPr/>
        </p:nvSpPr>
        <p:spPr>
          <a:xfrm>
            <a:off x="642991" y="5778483"/>
            <a:ext cx="1521314" cy="276999"/>
          </a:xfrm>
          <a:prstGeom prst="rect">
            <a:avLst/>
          </a:prstGeom>
          <a:noFill/>
        </p:spPr>
        <p:txBody>
          <a:bodyPr wrap="none" rtlCol="0">
            <a:spAutoFit/>
          </a:bodyPr>
          <a:lstStyle/>
          <a:p>
            <a:pPr algn="ctr"/>
            <a:r>
              <a:rPr lang="en-GB" sz="1200" dirty="0"/>
              <a:t>Coronavirus Act 2020</a:t>
            </a:r>
          </a:p>
        </p:txBody>
      </p:sp>
      <p:graphicFrame>
        <p:nvGraphicFramePr>
          <p:cNvPr id="2" name="Object 1">
            <a:extLst>
              <a:ext uri="{FF2B5EF4-FFF2-40B4-BE49-F238E27FC236}">
                <a16:creationId xmlns:a16="http://schemas.microsoft.com/office/drawing/2014/main" id="{0D3183F3-F13F-4CCC-89B9-07D8BD0B619E}"/>
              </a:ext>
            </a:extLst>
          </p:cNvPr>
          <p:cNvGraphicFramePr>
            <a:graphicFrameLocks noChangeAspect="1"/>
          </p:cNvGraphicFramePr>
          <p:nvPr>
            <p:extLst>
              <p:ext uri="{D42A27DB-BD31-4B8C-83A1-F6EECF244321}">
                <p14:modId xmlns:p14="http://schemas.microsoft.com/office/powerpoint/2010/main" val="3489904244"/>
              </p:ext>
            </p:extLst>
          </p:nvPr>
        </p:nvGraphicFramePr>
        <p:xfrm>
          <a:off x="5004048" y="4092451"/>
          <a:ext cx="1224136" cy="1487323"/>
        </p:xfrm>
        <a:graphic>
          <a:graphicData uri="http://schemas.openxmlformats.org/presentationml/2006/ole">
            <mc:AlternateContent xmlns:mc="http://schemas.openxmlformats.org/markup-compatibility/2006">
              <mc:Choice xmlns:v="urn:schemas-microsoft-com:vml" Requires="v">
                <p:oleObj name="Document" r:id="rId15" imgW="5944043" imgH="7219339" progId="Word.Document.12">
                  <p:embed/>
                </p:oleObj>
              </mc:Choice>
              <mc:Fallback>
                <p:oleObj name="Document" r:id="rId15" imgW="5944043" imgH="7219339" progId="Word.Document.12">
                  <p:embed/>
                  <p:pic>
                    <p:nvPicPr>
                      <p:cNvPr id="2" name="Object 1">
                        <a:extLst>
                          <a:ext uri="{FF2B5EF4-FFF2-40B4-BE49-F238E27FC236}">
                            <a16:creationId xmlns:a16="http://schemas.microsoft.com/office/drawing/2014/main" id="{0D3183F3-F13F-4CCC-89B9-07D8BD0B619E}"/>
                          </a:ext>
                        </a:extLst>
                      </p:cNvPr>
                      <p:cNvPicPr/>
                      <p:nvPr/>
                    </p:nvPicPr>
                    <p:blipFill>
                      <a:blip r:embed="rId16"/>
                      <a:stretch>
                        <a:fillRect/>
                      </a:stretch>
                    </p:blipFill>
                    <p:spPr>
                      <a:xfrm>
                        <a:off x="5004048" y="4092451"/>
                        <a:ext cx="1224136" cy="1487323"/>
                      </a:xfrm>
                      <a:prstGeom prst="rect">
                        <a:avLst/>
                      </a:prstGeom>
                      <a:ln w="57150">
                        <a:solidFill>
                          <a:srgbClr val="C00000"/>
                        </a:solidFill>
                      </a:ln>
                    </p:spPr>
                  </p:pic>
                </p:oleObj>
              </mc:Fallback>
            </mc:AlternateContent>
          </a:graphicData>
        </a:graphic>
      </p:graphicFrame>
      <p:sp>
        <p:nvSpPr>
          <p:cNvPr id="3" name="TextBox 2">
            <a:extLst>
              <a:ext uri="{FF2B5EF4-FFF2-40B4-BE49-F238E27FC236}">
                <a16:creationId xmlns:a16="http://schemas.microsoft.com/office/drawing/2014/main" id="{A3B5DD07-8801-4955-80ED-06E9AED76FC5}"/>
              </a:ext>
            </a:extLst>
          </p:cNvPr>
          <p:cNvSpPr txBox="1"/>
          <p:nvPr/>
        </p:nvSpPr>
        <p:spPr>
          <a:xfrm>
            <a:off x="4535996" y="5701538"/>
            <a:ext cx="2160240" cy="430887"/>
          </a:xfrm>
          <a:prstGeom prst="rect">
            <a:avLst/>
          </a:prstGeom>
          <a:noFill/>
        </p:spPr>
        <p:txBody>
          <a:bodyPr wrap="square" rtlCol="0">
            <a:spAutoFit/>
          </a:bodyPr>
          <a:lstStyle/>
          <a:p>
            <a:pPr algn="ctr"/>
            <a:r>
              <a:rPr lang="en-GB" sz="1100" dirty="0"/>
              <a:t>RESPECT Changes perpetrator programme</a:t>
            </a:r>
          </a:p>
        </p:txBody>
      </p:sp>
      <p:sp>
        <p:nvSpPr>
          <p:cNvPr id="4" name="TextBox 3">
            <a:extLst>
              <a:ext uri="{FF2B5EF4-FFF2-40B4-BE49-F238E27FC236}">
                <a16:creationId xmlns:a16="http://schemas.microsoft.com/office/drawing/2014/main" id="{5E0DAAF5-381C-428D-A19F-57EC6377A34B}"/>
              </a:ext>
            </a:extLst>
          </p:cNvPr>
          <p:cNvSpPr txBox="1"/>
          <p:nvPr/>
        </p:nvSpPr>
        <p:spPr>
          <a:xfrm>
            <a:off x="7030236" y="5674138"/>
            <a:ext cx="1315809" cy="276999"/>
          </a:xfrm>
          <a:prstGeom prst="rect">
            <a:avLst/>
          </a:prstGeom>
          <a:noFill/>
        </p:spPr>
        <p:txBody>
          <a:bodyPr wrap="none" rtlCol="0">
            <a:spAutoFit/>
          </a:bodyPr>
          <a:lstStyle/>
          <a:p>
            <a:r>
              <a:rPr lang="en-GB" sz="1200" dirty="0"/>
              <a:t>They Keys project </a:t>
            </a:r>
          </a:p>
        </p:txBody>
      </p:sp>
      <p:graphicFrame>
        <p:nvGraphicFramePr>
          <p:cNvPr id="5" name="Object 4">
            <a:extLst>
              <a:ext uri="{FF2B5EF4-FFF2-40B4-BE49-F238E27FC236}">
                <a16:creationId xmlns:a16="http://schemas.microsoft.com/office/drawing/2014/main" id="{C4C9797E-D009-4CF2-A116-3C31C0C9433E}"/>
              </a:ext>
            </a:extLst>
          </p:cNvPr>
          <p:cNvGraphicFramePr>
            <a:graphicFrameLocks noChangeAspect="1"/>
          </p:cNvGraphicFramePr>
          <p:nvPr>
            <p:extLst>
              <p:ext uri="{D42A27DB-BD31-4B8C-83A1-F6EECF244321}">
                <p14:modId xmlns:p14="http://schemas.microsoft.com/office/powerpoint/2010/main" val="903860698"/>
              </p:ext>
            </p:extLst>
          </p:nvPr>
        </p:nvGraphicFramePr>
        <p:xfrm>
          <a:off x="5136932" y="1699043"/>
          <a:ext cx="1008113" cy="1428160"/>
        </p:xfrm>
        <a:graphic>
          <a:graphicData uri="http://schemas.openxmlformats.org/presentationml/2006/ole">
            <mc:AlternateContent xmlns:mc="http://schemas.openxmlformats.org/markup-compatibility/2006">
              <mc:Choice xmlns:v="urn:schemas-microsoft-com:vml" Requires="v">
                <p:oleObj name="Acrobat Document" r:id="rId17" imgW="3200222" imgH="4533847" progId="AcroExch.Document.DC">
                  <p:embed/>
                </p:oleObj>
              </mc:Choice>
              <mc:Fallback>
                <p:oleObj name="Acrobat Document" r:id="rId17" imgW="3200222" imgH="4533847" progId="AcroExch.Document.DC">
                  <p:embed/>
                  <p:pic>
                    <p:nvPicPr>
                      <p:cNvPr id="5" name="Object 4">
                        <a:extLst>
                          <a:ext uri="{FF2B5EF4-FFF2-40B4-BE49-F238E27FC236}">
                            <a16:creationId xmlns:a16="http://schemas.microsoft.com/office/drawing/2014/main" id="{C4C9797E-D009-4CF2-A116-3C31C0C9433E}"/>
                          </a:ext>
                        </a:extLst>
                      </p:cNvPr>
                      <p:cNvPicPr/>
                      <p:nvPr/>
                    </p:nvPicPr>
                    <p:blipFill>
                      <a:blip r:embed="rId18"/>
                      <a:stretch>
                        <a:fillRect/>
                      </a:stretch>
                    </p:blipFill>
                    <p:spPr>
                      <a:xfrm>
                        <a:off x="5136932" y="1699043"/>
                        <a:ext cx="1008113" cy="1428160"/>
                      </a:xfrm>
                      <a:prstGeom prst="rect">
                        <a:avLst/>
                      </a:prstGeom>
                      <a:ln w="57150">
                        <a:solidFill>
                          <a:srgbClr val="C00000"/>
                        </a:solidFill>
                      </a:ln>
                    </p:spPr>
                  </p:pic>
                </p:oleObj>
              </mc:Fallback>
            </mc:AlternateContent>
          </a:graphicData>
        </a:graphic>
      </p:graphicFrame>
    </p:spTree>
    <p:extLst>
      <p:ext uri="{BB962C8B-B14F-4D97-AF65-F5344CB8AC3E}">
        <p14:creationId xmlns:p14="http://schemas.microsoft.com/office/powerpoint/2010/main" val="2447207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56" y="5733256"/>
            <a:ext cx="2228850" cy="916957"/>
          </a:xfrm>
          <a:prstGeom prst="rect">
            <a:avLst/>
          </a:prstGeom>
        </p:spPr>
      </p:pic>
      <p:graphicFrame>
        <p:nvGraphicFramePr>
          <p:cNvPr id="5" name="Object 4"/>
          <p:cNvGraphicFramePr>
            <a:graphicFrameLocks noChangeAspect="1"/>
          </p:cNvGraphicFramePr>
          <p:nvPr/>
        </p:nvGraphicFramePr>
        <p:xfrm>
          <a:off x="6419421" y="1880340"/>
          <a:ext cx="1192655" cy="1548660"/>
        </p:xfrm>
        <a:graphic>
          <a:graphicData uri="http://schemas.openxmlformats.org/presentationml/2006/ole">
            <mc:AlternateContent xmlns:mc="http://schemas.openxmlformats.org/markup-compatibility/2006">
              <mc:Choice xmlns:v="urn:schemas-microsoft-com:vml" Requires="v">
                <p:oleObj name="Document" r:id="rId4" imgW="7063960" imgH="9163271" progId="Word.Document.8">
                  <p:embed/>
                </p:oleObj>
              </mc:Choice>
              <mc:Fallback>
                <p:oleObj name="Document" r:id="rId4" imgW="7063960" imgH="9163271" progId="Word.Document.8">
                  <p:embed/>
                  <p:pic>
                    <p:nvPicPr>
                      <p:cNvPr id="5" name="Object 4"/>
                      <p:cNvPicPr/>
                      <p:nvPr/>
                    </p:nvPicPr>
                    <p:blipFill>
                      <a:blip r:embed="rId5"/>
                      <a:stretch>
                        <a:fillRect/>
                      </a:stretch>
                    </p:blipFill>
                    <p:spPr>
                      <a:xfrm>
                        <a:off x="6419421" y="1880340"/>
                        <a:ext cx="1192655" cy="1548660"/>
                      </a:xfrm>
                      <a:prstGeom prst="rect">
                        <a:avLst/>
                      </a:prstGeom>
                      <a:ln w="76200">
                        <a:solidFill>
                          <a:srgbClr val="C00000"/>
                        </a:solidFill>
                      </a:ln>
                    </p:spPr>
                  </p:pic>
                </p:oleObj>
              </mc:Fallback>
            </mc:AlternateContent>
          </a:graphicData>
        </a:graphic>
      </p:graphicFrame>
      <p:sp>
        <p:nvSpPr>
          <p:cNvPr id="9" name="TextBox 8"/>
          <p:cNvSpPr txBox="1"/>
          <p:nvPr/>
        </p:nvSpPr>
        <p:spPr>
          <a:xfrm>
            <a:off x="5899625" y="1494866"/>
            <a:ext cx="22322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MARAC referral form. </a:t>
            </a:r>
          </a:p>
        </p:txBody>
      </p:sp>
      <p:graphicFrame>
        <p:nvGraphicFramePr>
          <p:cNvPr id="10" name="Object 9"/>
          <p:cNvGraphicFramePr>
            <a:graphicFrameLocks noChangeAspect="1"/>
          </p:cNvGraphicFramePr>
          <p:nvPr>
            <p:extLst>
              <p:ext uri="{D42A27DB-BD31-4B8C-83A1-F6EECF244321}">
                <p14:modId xmlns:p14="http://schemas.microsoft.com/office/powerpoint/2010/main" val="732445117"/>
              </p:ext>
            </p:extLst>
          </p:nvPr>
        </p:nvGraphicFramePr>
        <p:xfrm>
          <a:off x="2515007" y="1723311"/>
          <a:ext cx="1590675" cy="1123950"/>
        </p:xfrm>
        <a:graphic>
          <a:graphicData uri="http://schemas.openxmlformats.org/presentationml/2006/ole">
            <mc:AlternateContent xmlns:mc="http://schemas.openxmlformats.org/markup-compatibility/2006">
              <mc:Choice xmlns:v="urn:schemas-microsoft-com:vml" Requires="v">
                <p:oleObj name="Acrobat Document" r:id="rId6" imgW="6415596" imgH="4533847" progId="AcroExch.Document.DC">
                  <p:embed/>
                </p:oleObj>
              </mc:Choice>
              <mc:Fallback>
                <p:oleObj name="Acrobat Document" r:id="rId6" imgW="6415596" imgH="4533847" progId="AcroExch.Document.DC">
                  <p:embed/>
                  <p:pic>
                    <p:nvPicPr>
                      <p:cNvPr id="10" name="Object 9"/>
                      <p:cNvPicPr/>
                      <p:nvPr/>
                    </p:nvPicPr>
                    <p:blipFill>
                      <a:blip r:embed="rId7"/>
                      <a:stretch>
                        <a:fillRect/>
                      </a:stretch>
                    </p:blipFill>
                    <p:spPr>
                      <a:xfrm>
                        <a:off x="2515007" y="1723311"/>
                        <a:ext cx="1590675" cy="1123950"/>
                      </a:xfrm>
                      <a:prstGeom prst="rect">
                        <a:avLst/>
                      </a:prstGeom>
                      <a:ln w="76200">
                        <a:solidFill>
                          <a:srgbClr val="C00000"/>
                        </a:solidFill>
                      </a:ln>
                    </p:spPr>
                  </p:pic>
                </p:oleObj>
              </mc:Fallback>
            </mc:AlternateContent>
          </a:graphicData>
        </a:graphic>
      </p:graphicFrame>
      <p:sp>
        <p:nvSpPr>
          <p:cNvPr id="11" name="TextBox 10"/>
          <p:cNvSpPr txBox="1"/>
          <p:nvPr/>
        </p:nvSpPr>
        <p:spPr>
          <a:xfrm>
            <a:off x="617261" y="1743391"/>
            <a:ext cx="172819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Derbyshire Domestic Abuse support services:</a:t>
            </a:r>
          </a:p>
        </p:txBody>
      </p:sp>
      <p:sp>
        <p:nvSpPr>
          <p:cNvPr id="12" name="TextBox 11"/>
          <p:cNvSpPr txBox="1"/>
          <p:nvPr/>
        </p:nvSpPr>
        <p:spPr>
          <a:xfrm>
            <a:off x="483830" y="3248198"/>
            <a:ext cx="17281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Derbyshire Domestic Abuse referral guide</a:t>
            </a:r>
          </a:p>
        </p:txBody>
      </p:sp>
      <p:graphicFrame>
        <p:nvGraphicFramePr>
          <p:cNvPr id="13" name="Object 12"/>
          <p:cNvGraphicFramePr>
            <a:graphicFrameLocks noChangeAspect="1"/>
          </p:cNvGraphicFramePr>
          <p:nvPr>
            <p:extLst>
              <p:ext uri="{D42A27DB-BD31-4B8C-83A1-F6EECF244321}">
                <p14:modId xmlns:p14="http://schemas.microsoft.com/office/powerpoint/2010/main" val="387334011"/>
              </p:ext>
            </p:extLst>
          </p:nvPr>
        </p:nvGraphicFramePr>
        <p:xfrm>
          <a:off x="2517621" y="3093608"/>
          <a:ext cx="949264" cy="1343129"/>
        </p:xfrm>
        <a:graphic>
          <a:graphicData uri="http://schemas.openxmlformats.org/presentationml/2006/ole">
            <mc:AlternateContent xmlns:mc="http://schemas.openxmlformats.org/markup-compatibility/2006">
              <mc:Choice xmlns:v="urn:schemas-microsoft-com:vml" Requires="v">
                <p:oleObj name="Acrobat Document" r:id="rId8" imgW="4533530" imgH="6415777" progId="AcroExch.Document.DC">
                  <p:embed/>
                </p:oleObj>
              </mc:Choice>
              <mc:Fallback>
                <p:oleObj name="Acrobat Document" r:id="rId8" imgW="4533530" imgH="6415777" progId="AcroExch.Document.DC">
                  <p:embed/>
                  <p:pic>
                    <p:nvPicPr>
                      <p:cNvPr id="13" name="Object 12"/>
                      <p:cNvPicPr/>
                      <p:nvPr/>
                    </p:nvPicPr>
                    <p:blipFill>
                      <a:blip r:embed="rId9"/>
                      <a:stretch>
                        <a:fillRect/>
                      </a:stretch>
                    </p:blipFill>
                    <p:spPr>
                      <a:xfrm>
                        <a:off x="2517621" y="3093608"/>
                        <a:ext cx="949264" cy="1343129"/>
                      </a:xfrm>
                      <a:prstGeom prst="rect">
                        <a:avLst/>
                      </a:prstGeom>
                      <a:ln w="76200">
                        <a:solidFill>
                          <a:srgbClr val="C00000"/>
                        </a:solid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14695780"/>
              </p:ext>
            </p:extLst>
          </p:nvPr>
        </p:nvGraphicFramePr>
        <p:xfrm>
          <a:off x="2479002" y="4802326"/>
          <a:ext cx="1903434" cy="1371388"/>
        </p:xfrm>
        <a:graphic>
          <a:graphicData uri="http://schemas.openxmlformats.org/presentationml/2006/ole">
            <mc:AlternateContent xmlns:mc="http://schemas.openxmlformats.org/markup-compatibility/2006">
              <mc:Choice xmlns:v="urn:schemas-microsoft-com:vml" Requires="v">
                <p:oleObj name="Acrobat Document" r:id="rId10" imgW="6735666" imgH="4853572" progId="AcroExch.Document.DC">
                  <p:embed/>
                </p:oleObj>
              </mc:Choice>
              <mc:Fallback>
                <p:oleObj name="Acrobat Document" r:id="rId10" imgW="6735666" imgH="4853572" progId="AcroExch.Document.DC">
                  <p:embed/>
                  <p:pic>
                    <p:nvPicPr>
                      <p:cNvPr id="3" name="Object 2"/>
                      <p:cNvPicPr/>
                      <p:nvPr/>
                    </p:nvPicPr>
                    <p:blipFill>
                      <a:blip r:embed="rId11"/>
                      <a:stretch>
                        <a:fillRect/>
                      </a:stretch>
                    </p:blipFill>
                    <p:spPr>
                      <a:xfrm>
                        <a:off x="2479002" y="4802326"/>
                        <a:ext cx="1903434" cy="1371388"/>
                      </a:xfrm>
                      <a:prstGeom prst="rect">
                        <a:avLst/>
                      </a:prstGeom>
                      <a:ln w="76200">
                        <a:solidFill>
                          <a:srgbClr val="C00000"/>
                        </a:solidFill>
                      </a:ln>
                    </p:spPr>
                  </p:pic>
                </p:oleObj>
              </mc:Fallback>
            </mc:AlternateContent>
          </a:graphicData>
        </a:graphic>
      </p:graphicFrame>
      <p:sp>
        <p:nvSpPr>
          <p:cNvPr id="6" name="TextBox 5"/>
          <p:cNvSpPr txBox="1"/>
          <p:nvPr/>
        </p:nvSpPr>
        <p:spPr>
          <a:xfrm>
            <a:off x="468720" y="4717994"/>
            <a:ext cx="174330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F497D">
                    <a:lumMod val="50000"/>
                  </a:srgbClr>
                </a:solidFill>
                <a:effectLst/>
                <a:uLnTx/>
                <a:uFillTx/>
                <a:latin typeface="Calibri"/>
                <a:ea typeface="+mn-ea"/>
                <a:cs typeface="+mn-cs"/>
              </a:rPr>
              <a:t>SV2 Sexual Assault Referral Centre leaflet</a:t>
            </a:r>
          </a:p>
        </p:txBody>
      </p:sp>
      <p:graphicFrame>
        <p:nvGraphicFramePr>
          <p:cNvPr id="7" name="Object 6">
            <a:extLst>
              <a:ext uri="{FF2B5EF4-FFF2-40B4-BE49-F238E27FC236}">
                <a16:creationId xmlns:a16="http://schemas.microsoft.com/office/drawing/2014/main" id="{36F35842-E953-4E65-A83F-AADD417BB95D}"/>
              </a:ext>
            </a:extLst>
          </p:cNvPr>
          <p:cNvGraphicFramePr>
            <a:graphicFrameLocks noChangeAspect="1"/>
          </p:cNvGraphicFramePr>
          <p:nvPr/>
        </p:nvGraphicFramePr>
        <p:xfrm>
          <a:off x="6486128" y="4220564"/>
          <a:ext cx="1125948" cy="1593121"/>
        </p:xfrm>
        <a:graphic>
          <a:graphicData uri="http://schemas.openxmlformats.org/presentationml/2006/ole">
            <mc:AlternateContent xmlns:mc="http://schemas.openxmlformats.org/markup-compatibility/2006">
              <mc:Choice xmlns:v="urn:schemas-microsoft-com:vml" Requires="v">
                <p:oleObj name="Acrobat Document" r:id="rId12" imgW="4533530" imgH="6415777" progId="AcroExch.Document.DC">
                  <p:embed/>
                </p:oleObj>
              </mc:Choice>
              <mc:Fallback>
                <p:oleObj name="Acrobat Document" r:id="rId12" imgW="4533530" imgH="6415777" progId="AcroExch.Document.DC">
                  <p:embed/>
                  <p:pic>
                    <p:nvPicPr>
                      <p:cNvPr id="7" name="Object 6">
                        <a:extLst>
                          <a:ext uri="{FF2B5EF4-FFF2-40B4-BE49-F238E27FC236}">
                            <a16:creationId xmlns:a16="http://schemas.microsoft.com/office/drawing/2014/main" id="{36F35842-E953-4E65-A83F-AADD417BB95D}"/>
                          </a:ext>
                        </a:extLst>
                      </p:cNvPr>
                      <p:cNvPicPr/>
                      <p:nvPr/>
                    </p:nvPicPr>
                    <p:blipFill>
                      <a:blip r:embed="rId13"/>
                      <a:stretch>
                        <a:fillRect/>
                      </a:stretch>
                    </p:blipFill>
                    <p:spPr>
                      <a:xfrm>
                        <a:off x="6486128" y="4220564"/>
                        <a:ext cx="1125948" cy="1593121"/>
                      </a:xfrm>
                      <a:prstGeom prst="rect">
                        <a:avLst/>
                      </a:prstGeom>
                      <a:ln w="76200">
                        <a:solidFill>
                          <a:srgbClr val="C00000"/>
                        </a:solidFill>
                      </a:ln>
                    </p:spPr>
                  </p:pic>
                </p:oleObj>
              </mc:Fallback>
            </mc:AlternateContent>
          </a:graphicData>
        </a:graphic>
      </p:graphicFrame>
      <p:sp>
        <p:nvSpPr>
          <p:cNvPr id="8" name="TextBox 7">
            <a:extLst>
              <a:ext uri="{FF2B5EF4-FFF2-40B4-BE49-F238E27FC236}">
                <a16:creationId xmlns:a16="http://schemas.microsoft.com/office/drawing/2014/main" id="{4998194C-5F00-47B7-89C1-01E0FC36674E}"/>
              </a:ext>
            </a:extLst>
          </p:cNvPr>
          <p:cNvSpPr txBox="1"/>
          <p:nvPr/>
        </p:nvSpPr>
        <p:spPr>
          <a:xfrm>
            <a:off x="6225916" y="3806614"/>
            <a:ext cx="157966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a:ea typeface="+mn-ea"/>
                <a:cs typeface="+mn-cs"/>
              </a:rPr>
              <a:t>Safe Lives Checklist</a:t>
            </a:r>
          </a:p>
        </p:txBody>
      </p:sp>
      <p:sp>
        <p:nvSpPr>
          <p:cNvPr id="16" name="Title 1">
            <a:extLst>
              <a:ext uri="{FF2B5EF4-FFF2-40B4-BE49-F238E27FC236}">
                <a16:creationId xmlns:a16="http://schemas.microsoft.com/office/drawing/2014/main" id="{14450E9A-78F0-4391-B64B-CC9E353BD4D1}"/>
              </a:ext>
            </a:extLst>
          </p:cNvPr>
          <p:cNvSpPr>
            <a:spLocks noGrp="1"/>
          </p:cNvSpPr>
          <p:nvPr>
            <p:ph type="title"/>
          </p:nvPr>
        </p:nvSpPr>
        <p:spPr>
          <a:xfrm>
            <a:off x="635707" y="260648"/>
            <a:ext cx="7772400" cy="1008111"/>
          </a:xfr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lstStyle/>
          <a:p>
            <a:r>
              <a:rPr lang="en-GB" dirty="0">
                <a:solidFill>
                  <a:schemeClr val="bg1"/>
                </a:solidFill>
              </a:rPr>
              <a:t>Useful forms</a:t>
            </a:r>
          </a:p>
        </p:txBody>
      </p:sp>
    </p:spTree>
    <p:extLst>
      <p:ext uri="{BB962C8B-B14F-4D97-AF65-F5344CB8AC3E}">
        <p14:creationId xmlns:p14="http://schemas.microsoft.com/office/powerpoint/2010/main" val="222549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7544" y="260648"/>
            <a:ext cx="8229600" cy="1143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a:lstStyle/>
          <a:p>
            <a:r>
              <a:rPr lang="en-GB" dirty="0">
                <a:solidFill>
                  <a:schemeClr val="tx2">
                    <a:lumMod val="50000"/>
                  </a:schemeClr>
                </a:solidFill>
              </a:rPr>
              <a:t>Any Questions?</a:t>
            </a:r>
          </a:p>
        </p:txBody>
      </p:sp>
      <p:sp>
        <p:nvSpPr>
          <p:cNvPr id="4" name="Rectangle 6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Picture 2" descr="C:\Users\David_ensor\AppData\Local\Microsoft\Windows\INetCache\IE\ZOK9M2MC\3d_character_stock_photo_hello_welcome[1].jpg"/>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3490" y="1723015"/>
            <a:ext cx="3411972" cy="34119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2" descr="C:\Users\David_ensor\AppData\Local\Microsoft\Windows\INetCache\IE\ZOK9M2MC\3d_character_stock_photo_hello_welcome[1].jpg">
            <a:extLst>
              <a:ext uri="{FF2B5EF4-FFF2-40B4-BE49-F238E27FC236}">
                <a16:creationId xmlns:a16="http://schemas.microsoft.com/office/drawing/2014/main" id="{B47612A5-9766-4341-A36A-DB2C4E652F3E}"/>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285172" y="1723014"/>
            <a:ext cx="3411972" cy="34119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8" name="Object 7">
            <a:extLst>
              <a:ext uri="{FF2B5EF4-FFF2-40B4-BE49-F238E27FC236}">
                <a16:creationId xmlns:a16="http://schemas.microsoft.com/office/drawing/2014/main" id="{25B10213-0C8B-4DC1-B931-23BF40525D35}"/>
              </a:ext>
            </a:extLst>
          </p:cNvPr>
          <p:cNvGraphicFramePr>
            <a:graphicFrameLocks noChangeAspect="1"/>
          </p:cNvGraphicFramePr>
          <p:nvPr>
            <p:extLst>
              <p:ext uri="{D42A27DB-BD31-4B8C-83A1-F6EECF244321}">
                <p14:modId xmlns:p14="http://schemas.microsoft.com/office/powerpoint/2010/main" val="2597801939"/>
              </p:ext>
            </p:extLst>
          </p:nvPr>
        </p:nvGraphicFramePr>
        <p:xfrm>
          <a:off x="3668195" y="2468654"/>
          <a:ext cx="1910645" cy="2551556"/>
        </p:xfrm>
        <a:graphic>
          <a:graphicData uri="http://schemas.openxmlformats.org/presentationml/2006/ole">
            <mc:AlternateContent xmlns:mc="http://schemas.openxmlformats.org/markup-compatibility/2006">
              <mc:Choice xmlns:v="urn:schemas-microsoft-com:vml" Requires="v">
                <p:oleObj name="Document" r:id="rId4" imgW="7773003" imgH="10408942" progId="Word.Document.8">
                  <p:embed/>
                </p:oleObj>
              </mc:Choice>
              <mc:Fallback>
                <p:oleObj name="Document" r:id="rId4" imgW="7773003" imgH="10408942" progId="Word.Document.8">
                  <p:embed/>
                  <p:pic>
                    <p:nvPicPr>
                      <p:cNvPr id="8" name="Object 7">
                        <a:extLst>
                          <a:ext uri="{FF2B5EF4-FFF2-40B4-BE49-F238E27FC236}">
                            <a16:creationId xmlns:a16="http://schemas.microsoft.com/office/drawing/2014/main" id="{25B10213-0C8B-4DC1-B931-23BF40525D35}"/>
                          </a:ext>
                        </a:extLst>
                      </p:cNvPr>
                      <p:cNvPicPr/>
                      <p:nvPr/>
                    </p:nvPicPr>
                    <p:blipFill>
                      <a:blip r:embed="rId5"/>
                      <a:stretch>
                        <a:fillRect/>
                      </a:stretch>
                    </p:blipFill>
                    <p:spPr>
                      <a:xfrm>
                        <a:off x="3668195" y="2468654"/>
                        <a:ext cx="1910645" cy="2551556"/>
                      </a:xfrm>
                      <a:prstGeom prst="rect">
                        <a:avLst/>
                      </a:prstGeom>
                      <a:ln w="76200">
                        <a:solidFill>
                          <a:srgbClr val="C00000"/>
                        </a:solidFill>
                      </a:ln>
                    </p:spPr>
                  </p:pic>
                </p:oleObj>
              </mc:Fallback>
            </mc:AlternateContent>
          </a:graphicData>
        </a:graphic>
      </p:graphicFrame>
      <p:sp>
        <p:nvSpPr>
          <p:cNvPr id="9" name="TextBox 8">
            <a:extLst>
              <a:ext uri="{FF2B5EF4-FFF2-40B4-BE49-F238E27FC236}">
                <a16:creationId xmlns:a16="http://schemas.microsoft.com/office/drawing/2014/main" id="{216505E6-43FC-44B9-90C0-BF72D8A3B5D9}"/>
              </a:ext>
            </a:extLst>
          </p:cNvPr>
          <p:cNvSpPr txBox="1"/>
          <p:nvPr/>
        </p:nvSpPr>
        <p:spPr>
          <a:xfrm>
            <a:off x="3782040" y="5148079"/>
            <a:ext cx="1579920" cy="276999"/>
          </a:xfrm>
          <a:prstGeom prst="rect">
            <a:avLst/>
          </a:prstGeom>
          <a:noFill/>
        </p:spPr>
        <p:txBody>
          <a:bodyPr wrap="none" rtlCol="0">
            <a:spAutoFit/>
          </a:bodyPr>
          <a:lstStyle/>
          <a:p>
            <a:pPr algn="ctr"/>
            <a:r>
              <a:rPr lang="en-GB" sz="1200" dirty="0"/>
              <a:t>D&amp;DSAB Referral form</a:t>
            </a:r>
          </a:p>
        </p:txBody>
      </p:sp>
    </p:spTree>
    <p:extLst>
      <p:ext uri="{BB962C8B-B14F-4D97-AF65-F5344CB8AC3E}">
        <p14:creationId xmlns:p14="http://schemas.microsoft.com/office/powerpoint/2010/main" val="3757095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owerpoint_template_Corporate_0913_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B84D2EB981CA5479AD9D98E44BE455B" ma:contentTypeVersion="16" ma:contentTypeDescription="Create a new document." ma:contentTypeScope="" ma:versionID="718dd720ac43ec8c632f6ad8d483838b">
  <xsd:schema xmlns:xsd="http://www.w3.org/2001/XMLSchema" xmlns:xs="http://www.w3.org/2001/XMLSchema" xmlns:p="http://schemas.microsoft.com/office/2006/metadata/properties" xmlns:ns1="http://schemas.microsoft.com/sharepoint/v3" xmlns:ns3="2387f5d3-e3db-4af1-8137-79ed05b647c1" xmlns:ns4="935f69b9-cbd9-47d0-ac33-e8234933a91e" targetNamespace="http://schemas.microsoft.com/office/2006/metadata/properties" ma:root="true" ma:fieldsID="90be0e84a626161e99e28cd3d95a6d7e" ns1:_="" ns3:_="" ns4:_="">
    <xsd:import namespace="http://schemas.microsoft.com/sharepoint/v3"/>
    <xsd:import namespace="2387f5d3-e3db-4af1-8137-79ed05b647c1"/>
    <xsd:import namespace="935f69b9-cbd9-47d0-ac33-e8234933a91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1:_ip_UnifiedCompliancePolicyProperties" minOccurs="0"/>
                <xsd:element ref="ns1:_ip_UnifiedCompliancePolicyUIAction"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87f5d3-e3db-4af1-8137-79ed05b647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element name="MediaLengthInSeconds" ma:index="2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35f69b9-cbd9-47d0-ac33-e8234933a9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69DA78-7CB0-445E-82E7-349C02690208}">
  <ds:schemaRefs>
    <ds:schemaRef ds:uri="http://schemas.microsoft.com/sharepoint/v3/contenttype/forms"/>
  </ds:schemaRefs>
</ds:datastoreItem>
</file>

<file path=customXml/itemProps2.xml><?xml version="1.0" encoding="utf-8"?>
<ds:datastoreItem xmlns:ds="http://schemas.openxmlformats.org/officeDocument/2006/customXml" ds:itemID="{2491766C-920E-4D5C-904F-B21F4136F58B}">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8935F599-AD9C-4F83-8966-EC2276EAFE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87f5d3-e3db-4af1-8137-79ed05b647c1"/>
    <ds:schemaRef ds:uri="935f69b9-cbd9-47d0-ac33-e8234933a9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Powerpoint_template_Corporate_0913_1.potx</Template>
  <TotalTime>4632</TotalTime>
  <Words>23618</Words>
  <Application>Microsoft Office PowerPoint</Application>
  <PresentationFormat>On-screen Show (4:3)</PresentationFormat>
  <Paragraphs>1986</Paragraphs>
  <Slides>100</Slides>
  <Notes>100</Notes>
  <HiddenSlides>0</HiddenSlides>
  <MMClips>0</MMClips>
  <ScaleCrop>false</ScaleCrop>
  <HeadingPairs>
    <vt:vector size="8" baseType="variant">
      <vt:variant>
        <vt:lpstr>Fonts Used</vt:lpstr>
      </vt:variant>
      <vt:variant>
        <vt:i4>11</vt:i4>
      </vt:variant>
      <vt:variant>
        <vt:lpstr>Theme</vt:lpstr>
      </vt:variant>
      <vt:variant>
        <vt:i4>8</vt:i4>
      </vt:variant>
      <vt:variant>
        <vt:lpstr>Embedded OLE Servers</vt:lpstr>
      </vt:variant>
      <vt:variant>
        <vt:i4>2</vt:i4>
      </vt:variant>
      <vt:variant>
        <vt:lpstr>Slide Titles</vt:lpstr>
      </vt:variant>
      <vt:variant>
        <vt:i4>100</vt:i4>
      </vt:variant>
    </vt:vector>
  </HeadingPairs>
  <TitlesOfParts>
    <vt:vector size="121" baseType="lpstr">
      <vt:lpstr>Arial</vt:lpstr>
      <vt:lpstr>Calibri</vt:lpstr>
      <vt:lpstr>Courier New</vt:lpstr>
      <vt:lpstr>PublicSans</vt:lpstr>
      <vt:lpstr>Roboto</vt:lpstr>
      <vt:lpstr>Segoe Print</vt:lpstr>
      <vt:lpstr>Symbol</vt:lpstr>
      <vt:lpstr>Tahoma</vt:lpstr>
      <vt:lpstr>Times New Roman</vt:lpstr>
      <vt:lpstr>Wingdings</vt:lpstr>
      <vt:lpstr>Wingdings 3</vt:lpstr>
      <vt:lpstr>Powerpoint_template_Corporate_0913_1</vt:lpstr>
      <vt:lpstr>Office Theme</vt:lpstr>
      <vt:lpstr>2_Office Theme</vt:lpstr>
      <vt:lpstr>1_Office Theme</vt:lpstr>
      <vt:lpstr>57_Office Theme</vt:lpstr>
      <vt:lpstr>3_Office Theme</vt:lpstr>
      <vt:lpstr>2_Custom Design</vt:lpstr>
      <vt:lpstr>54_Office Theme</vt:lpstr>
      <vt:lpstr>Acrobat Document</vt:lpstr>
      <vt:lpstr>Document</vt:lpstr>
      <vt:lpstr>PowerPoint Presentation</vt:lpstr>
      <vt:lpstr>Safeguarding Adults at Risk Level 3 (Includes L1, L2, MCA, DoLS and PREVENT)</vt:lpstr>
      <vt:lpstr>Learning Outcomes:</vt:lpstr>
      <vt:lpstr>Expectations</vt:lpstr>
      <vt:lpstr>According to NHS England:</vt:lpstr>
      <vt:lpstr>Abuse</vt:lpstr>
      <vt:lpstr>Six Key Principles of Safeguarding Adults practice</vt:lpstr>
      <vt:lpstr>Categories of Abuse and referrals %</vt:lpstr>
      <vt:lpstr>Categories of Abuse and referrals %</vt:lpstr>
      <vt:lpstr>S.42 of the Care Act, 2014</vt:lpstr>
      <vt:lpstr>The Objectives of an Enquiry</vt:lpstr>
      <vt:lpstr>S42 Procedures</vt:lpstr>
      <vt:lpstr>What might this mean for agencies?</vt:lpstr>
      <vt:lpstr>Possible outcomes of a S.42 enquiry for the adult…</vt:lpstr>
      <vt:lpstr>Possible outcomes of a S.42 enquiry for the professional and agencies…</vt:lpstr>
      <vt:lpstr>Learning from serious case reviews</vt:lpstr>
      <vt:lpstr>Learning from Serious Case Reviews</vt:lpstr>
      <vt:lpstr>DATIX Reporting with s.42 of the Care Act</vt:lpstr>
      <vt:lpstr>Safeguarding Adult referrals Reflection</vt:lpstr>
      <vt:lpstr>Safeguarding Adult referrals Reflection</vt:lpstr>
      <vt:lpstr>What have we learned that works?</vt:lpstr>
      <vt:lpstr>Referrals-Social Care You are encouraged to ring and discuss cases first Submit a safeguarding referral form. Referrals need to be as comprehensive as possible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MCA, Best Interests, Least Restrictive Options and Safeguarding in Practice </vt:lpstr>
      <vt:lpstr>PowerPoint Presentation</vt:lpstr>
      <vt:lpstr>PowerPoint Presentation</vt:lpstr>
      <vt:lpstr>PowerPoint Presentation</vt:lpstr>
      <vt:lpstr>Review (in groups)</vt:lpstr>
      <vt:lpstr>Know your knowledge</vt:lpstr>
      <vt:lpstr>Procedure Review</vt:lpstr>
      <vt:lpstr>Legislation</vt:lpstr>
      <vt:lpstr>Review answers</vt:lpstr>
      <vt:lpstr>MCA answers</vt:lpstr>
      <vt:lpstr>MCA for reflection</vt:lpstr>
      <vt:lpstr>PowerPoint Presentation</vt:lpstr>
      <vt:lpstr>Deprivation of Liberty Safeguards</vt:lpstr>
      <vt:lpstr>When can someone be deprived of their liberty?</vt:lpstr>
      <vt:lpstr>Why DoLs was needed- Historical background</vt:lpstr>
      <vt:lpstr>DoLS authorisations</vt:lpstr>
      <vt:lpstr>What to do in practice</vt:lpstr>
      <vt:lpstr>Examples of interventions, which may amount to a Deprivation of Liberty:</vt:lpstr>
      <vt:lpstr>Requesting a DoLS assessment</vt:lpstr>
      <vt:lpstr> Eligibility Criteria Eligible for DoLS or not? </vt:lpstr>
      <vt:lpstr> Eligibility Criteria Eligible for DoLS or not? </vt:lpstr>
      <vt:lpstr>Changes……..</vt:lpstr>
      <vt:lpstr>Review</vt:lpstr>
      <vt:lpstr>Review</vt:lpstr>
      <vt:lpstr>PowerPoint Presentation</vt:lpstr>
      <vt:lpstr>Cuckooing Video</vt:lpstr>
      <vt:lpstr>Activity 1 </vt:lpstr>
      <vt:lpstr>Feedback – thinking about the “Big Picture”</vt:lpstr>
      <vt:lpstr> Feedback from groups </vt:lpstr>
      <vt:lpstr>Common Threads: The Need to Belong and Grooming </vt:lpstr>
      <vt:lpstr>PowerPoint Presentation</vt:lpstr>
      <vt:lpstr> Domestic Abuse  </vt:lpstr>
      <vt:lpstr>Domestic Abuse Definitions</vt:lpstr>
      <vt:lpstr>Key Factors in Domestic Abuse</vt:lpstr>
      <vt:lpstr> Domestic Abuse and Sexual Abuse </vt:lpstr>
      <vt:lpstr>Domestic Abuse and potential Homicide</vt:lpstr>
      <vt:lpstr>Domestic Abuse and you</vt:lpstr>
      <vt:lpstr>Helping survivors of Domestic abuse</vt:lpstr>
      <vt:lpstr>Domestic Abuse Responses</vt:lpstr>
      <vt:lpstr>Contacts</vt:lpstr>
      <vt:lpstr>Contact numbers</vt:lpstr>
      <vt:lpstr>PowerPoint Presentation</vt:lpstr>
      <vt:lpstr>Safeguarding sexual incidents in mental health hospitals</vt:lpstr>
      <vt:lpstr> People involved in sexual incidents </vt:lpstr>
      <vt:lpstr>Record keeping in relation to sexual allegations</vt:lpstr>
      <vt:lpstr>CQC Recommendations</vt:lpstr>
      <vt:lpstr>CQC Recommendations</vt:lpstr>
      <vt:lpstr>Forensic considerations for sexual assault</vt:lpstr>
      <vt:lpstr>Forensic considerations for sexual assault</vt:lpstr>
      <vt:lpstr> Making a safeguarding adults referral </vt:lpstr>
      <vt:lpstr>PowerPoint Presentation</vt:lpstr>
      <vt:lpstr>Review so far</vt:lpstr>
      <vt:lpstr>And….</vt:lpstr>
      <vt:lpstr>  Safeguarding and Extremism WRAP – Workshop Raising Awareness in Prevent  </vt:lpstr>
      <vt:lpstr>Indicators of concern</vt:lpstr>
      <vt:lpstr> Prevent  Strategy  Our responsibilities</vt:lpstr>
      <vt:lpstr>Channel Vulnerability Assessment Framework referral criteria</vt:lpstr>
      <vt:lpstr> Latest updates (for information only)</vt:lpstr>
      <vt:lpstr>PowerPoint Presentation</vt:lpstr>
      <vt:lpstr>Home Office Videos</vt:lpstr>
      <vt:lpstr>Prevent  Strategy – referrals to “Channel”</vt:lpstr>
      <vt:lpstr>Prevent  Strategy  Reducing risk of radicalisation and extremism</vt:lpstr>
      <vt:lpstr>Referrals-Social Care You are encouraged to ring and discuss cases first Submit a safeguarding referral form. Referrals need to be as comprehensive as possible</vt:lpstr>
      <vt:lpstr> Making a safeguarding adults referral </vt:lpstr>
      <vt:lpstr>Derbyshire &amp; Derby Safeguarding Adults Policy &amp; Procedures</vt:lpstr>
      <vt:lpstr>Useful forms</vt:lpstr>
      <vt:lpstr>Useful forms</vt:lpstr>
      <vt:lpstr>Useful forms</vt:lpstr>
      <vt:lpstr>Any Questions?</vt:lpstr>
      <vt:lpstr>Contacts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DHCFT Comms</dc:creator>
  <cp:lastModifiedBy>ENSOR, Dave (DERBYSHIRE HEALTHCARE NHS FOUNDATION TRUST)</cp:lastModifiedBy>
  <cp:revision>53</cp:revision>
  <dcterms:created xsi:type="dcterms:W3CDTF">2014-04-30T12:35:07Z</dcterms:created>
  <dcterms:modified xsi:type="dcterms:W3CDTF">2021-12-16T09:03:53Z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853a7b96-d569-4b20-9a6c-7af3332a0824</vt:lpwstr>
  </property>
  <property fmtid="{D5CDD505-2E9C-101B-9397-08002B2CF9AE}" pid="3" name="ContentTypeId">
    <vt:lpwstr>0x0101001B84D2EB981CA5479AD9D98E44BE455B</vt:lpwstr>
  </property>
</Properties>
</file>